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</p:sldIdLst>
  <p:sldSz cx="18288000" cy="10287000"/>
  <p:notesSz cx="10287000" cy="1828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E16"/>
    <a:srgbClr val="FFD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2" d="100"/>
          <a:sy n="52" d="100"/>
        </p:scale>
        <p:origin x="778" y="-259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56CF193-E4EB-4594-8692-518588E0038A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sldNum" idx="4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F83EBFD-75EE-449D-ABC9-D7D7A6FD4FB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sldNum" idx="13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FFBCBE-2499-4DBC-88E7-E0314A53B1F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14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BC3FED3-526E-4E55-A060-5E16E10544C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sldNum" idx="15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EC5588D-025C-4A17-8144-7590C3C8A7F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sldNum" idx="16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EE90B54-D67E-4F00-9371-D9F8D7F974C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sldNum" idx="17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0E714CD-1AC4-4C3B-95C0-6AB705AB2D0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9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5E4C46C-193A-4AEB-9F57-24C9E0F0461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20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D6FC215-F38C-425A-A354-0B533F10331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 idx="21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7FF1F7D-FE0F-4662-AB30-E6FA1A1C0FD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22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C8CDF47-28C9-44FD-AEF4-598184C1DE0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sldNum" idx="5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D0A3866-5DE1-471C-BED0-CF73EB12D1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sldNum" idx="6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39D7123-475A-472F-B8DF-AC3D40CBFD8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 idx="7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AB662A5-1F96-4CD3-9B4E-50BEE95131A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sldNum" idx="8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8BA9BCE-6848-41E1-AE7F-4D5A8F7E06E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 idx="9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75EBB13-77B2-4D25-AC1D-6D9CC96D30F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10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03555AF-271C-4C41-814F-63188247F53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 idx="11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6A541F-D3FA-479F-A6FC-60F00C4773E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028880" y="8686800"/>
            <a:ext cx="8228880" cy="822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 idx="12"/>
          </p:nvPr>
        </p:nvSpPr>
        <p:spPr>
          <a:xfrm>
            <a:off x="5827680" y="17370360"/>
            <a:ext cx="4457160" cy="91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A6F62A8-7E95-4BD2-B272-8CD5F78F46A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45" name="Image 1" descr="preencoded.png"/>
          <p:cNvPicPr/>
          <p:nvPr/>
        </p:nvPicPr>
        <p:blipFill>
          <a:blip r:embed="rId4"/>
          <a:stretch/>
        </p:blipFill>
        <p:spPr>
          <a:xfrm>
            <a:off x="-267689" y="619432"/>
            <a:ext cx="18287280" cy="10286280"/>
          </a:xfrm>
          <a:prstGeom prst="rect">
            <a:avLst/>
          </a:prstGeom>
          <a:ln w="0">
            <a:noFill/>
          </a:ln>
        </p:spPr>
      </p:pic>
      <p:sp>
        <p:nvSpPr>
          <p:cNvPr id="46" name="Text 0"/>
          <p:cNvSpPr/>
          <p:nvPr/>
        </p:nvSpPr>
        <p:spPr>
          <a:xfrm>
            <a:off x="533880" y="103239"/>
            <a:ext cx="17220240" cy="101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МУНИЦИПАЛЬНОЕ АВТОНОМНОЕ ДОШКОЛЬНОЕ ОБРАЗОВАТЕЛЬНОЕ УЧРЕЖДЕНИЕ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ЦЕНТР РАЗВИТИЯ РЕБЕНКА – ДЕТСКИЙ САД №2 МО УСТЬ-ЛАБИНСКИЙ РАЙОН</a:t>
            </a:r>
            <a:endParaRPr lang="ru-RU" sz="320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5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5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5400" b="1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5400" b="1" strike="noStrike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ФОРМИРОВАНИЕ СТЕМ-КОМПЕТЕНЦИЙ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В ПРОЦЕССЕ РЕАЛИЗАЦИИ ПРОЕКТА ИНЖЕНЕРНО-ТЕХНИЧЕСКОЙ НАПРАВЛЕННОСТИ </a:t>
            </a:r>
            <a:endParaRPr lang="ru-RU" sz="5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1" strike="noStrike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1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1" strike="noStrike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1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3200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ЛЮБОВЬ ВАСИЛЬЕВНА </a:t>
            </a:r>
            <a:r>
              <a:rPr lang="ru-RU" sz="320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МОРОЗОВА, ВОСПИТАТЕЛЬ</a:t>
            </a:r>
            <a:endParaRPr lang="ru-RU" sz="320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63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609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7835840" cy="10032480"/>
          </a:xfrm>
          <a:prstGeom prst="rect">
            <a:avLst/>
          </a:prstGeom>
          <a:ln w="0">
            <a:noFill/>
          </a:ln>
        </p:spPr>
      </p:pic>
      <p:sp>
        <p:nvSpPr>
          <p:cNvPr id="90" name="Text 0"/>
          <p:cNvSpPr/>
          <p:nvPr/>
        </p:nvSpPr>
        <p:spPr>
          <a:xfrm>
            <a:off x="3062810" y="597242"/>
            <a:ext cx="11710220" cy="21680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АВТОДИДАКТИЧЕСКИЕ</a:t>
            </a:r>
            <a:r>
              <a:rPr lang="ru-RU" sz="5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КАРТОЧКИ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rgbClr val="F46E16"/>
                </a:solidFill>
                <a:latin typeface="Arial"/>
              </a:rPr>
              <a:t>«ОБЕД КОСМОНАВТА»</a:t>
            </a: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Рисунок 91"/>
          <p:cNvPicPr/>
          <p:nvPr/>
        </p:nvPicPr>
        <p:blipFill>
          <a:blip r:embed="rId4"/>
          <a:stretch/>
        </p:blipFill>
        <p:spPr>
          <a:xfrm>
            <a:off x="3923071" y="2968153"/>
            <a:ext cx="11269440" cy="7149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 4" descr="preencoded.png"/>
          <p:cNvPicPr/>
          <p:nvPr/>
        </p:nvPicPr>
        <p:blipFill>
          <a:blip r:embed="rId3"/>
          <a:stretch/>
        </p:blipFill>
        <p:spPr>
          <a:xfrm>
            <a:off x="0" y="253800"/>
            <a:ext cx="17835840" cy="10032480"/>
          </a:xfrm>
          <a:prstGeom prst="rect">
            <a:avLst/>
          </a:prstGeom>
          <a:ln w="0">
            <a:noFill/>
          </a:ln>
        </p:spPr>
      </p:pic>
      <p:sp>
        <p:nvSpPr>
          <p:cNvPr id="95" name="Text 9"/>
          <p:cNvSpPr/>
          <p:nvPr/>
        </p:nvSpPr>
        <p:spPr>
          <a:xfrm>
            <a:off x="92520" y="9608040"/>
            <a:ext cx="631800" cy="21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4"/>
          <a:stretch/>
        </p:blipFill>
        <p:spPr>
          <a:xfrm>
            <a:off x="3600000" y="2700000"/>
            <a:ext cx="11538000" cy="6299640"/>
          </a:xfrm>
          <a:prstGeom prst="rect">
            <a:avLst/>
          </a:prstGeom>
          <a:ln w="0">
            <a:noFill/>
          </a:ln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F43DCF8-95F8-80A7-EF2D-E98090B6963C}"/>
              </a:ext>
            </a:extLst>
          </p:cNvPr>
          <p:cNvSpPr/>
          <p:nvPr/>
        </p:nvSpPr>
        <p:spPr>
          <a:xfrm>
            <a:off x="3062810" y="597242"/>
            <a:ext cx="11710220" cy="21680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АВТОДИДАКТИЧЕСКИЕ</a:t>
            </a:r>
            <a:r>
              <a:rPr lang="ru-RU" sz="5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КАРТОЧКИ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rgbClr val="F46E16"/>
                </a:solidFill>
                <a:latin typeface="Arial"/>
              </a:rPr>
              <a:t>«НАРИСУЙ СОЗВЕЗДИЕ»</a:t>
            </a: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5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4"/>
          <a:stretch/>
        </p:blipFill>
        <p:spPr>
          <a:xfrm>
            <a:off x="5940000" y="2544793"/>
            <a:ext cx="6839640" cy="7668720"/>
          </a:xfrm>
          <a:prstGeom prst="rect">
            <a:avLst/>
          </a:prstGeom>
          <a:ln w="0">
            <a:noFill/>
          </a:ln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219DB725-60C4-5FA0-677D-3BD4F057CB66}"/>
              </a:ext>
            </a:extLst>
          </p:cNvPr>
          <p:cNvSpPr/>
          <p:nvPr/>
        </p:nvSpPr>
        <p:spPr>
          <a:xfrm>
            <a:off x="3062810" y="597242"/>
            <a:ext cx="11710220" cy="21680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АВТОДИДАКТИЧЕСКИЕ</a:t>
            </a:r>
            <a:r>
              <a:rPr lang="ru-RU" sz="5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КАРТОЧКИ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rgbClr val="F46E16"/>
                </a:solidFill>
                <a:latin typeface="Arial"/>
              </a:rPr>
              <a:t>«ПАРАД ПЛАНЕТ»</a:t>
            </a: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6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7835840" cy="1003248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103"/>
          <p:cNvPicPr/>
          <p:nvPr/>
        </p:nvPicPr>
        <p:blipFill>
          <a:blip r:embed="rId4"/>
          <a:stretch/>
        </p:blipFill>
        <p:spPr>
          <a:xfrm>
            <a:off x="5447264" y="2375477"/>
            <a:ext cx="6370560" cy="7550640"/>
          </a:xfrm>
          <a:prstGeom prst="rect">
            <a:avLst/>
          </a:prstGeom>
          <a:ln w="0">
            <a:noFill/>
          </a:ln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9C2EEFD6-FC0B-D998-5621-42FEFED96B64}"/>
              </a:ext>
            </a:extLst>
          </p:cNvPr>
          <p:cNvSpPr/>
          <p:nvPr/>
        </p:nvSpPr>
        <p:spPr>
          <a:xfrm>
            <a:off x="3062810" y="597242"/>
            <a:ext cx="11710220" cy="21680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АВТОДИДАКТИЧЕСКИЕ</a:t>
            </a:r>
            <a:r>
              <a:rPr lang="ru-RU" sz="5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КАРТОЧКИ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rgbClr val="F46E16"/>
                </a:solidFill>
                <a:latin typeface="Arial"/>
              </a:rPr>
              <a:t>«НАЙДИ ТЕНЬ»</a:t>
            </a: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 0" descr="preencoded.png"/>
          <p:cNvPicPr/>
          <p:nvPr/>
        </p:nvPicPr>
        <p:blipFill>
          <a:blip r:embed="rId3"/>
          <a:stretch/>
        </p:blipFill>
        <p:spPr>
          <a:xfrm>
            <a:off x="72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106" name="Image 1" descr="preencoded.png"/>
          <p:cNvPicPr/>
          <p:nvPr/>
        </p:nvPicPr>
        <p:blipFill>
          <a:blip r:embed="rId4"/>
          <a:stretch/>
        </p:blipFill>
        <p:spPr>
          <a:xfrm>
            <a:off x="989280" y="2180015"/>
            <a:ext cx="752760" cy="668880"/>
          </a:xfrm>
          <a:prstGeom prst="rect">
            <a:avLst/>
          </a:prstGeom>
          <a:ln w="0">
            <a:noFill/>
          </a:ln>
        </p:spPr>
      </p:pic>
      <p:pic>
        <p:nvPicPr>
          <p:cNvPr id="107" name="Image 2" descr="preencoded.png"/>
          <p:cNvPicPr/>
          <p:nvPr/>
        </p:nvPicPr>
        <p:blipFill>
          <a:blip r:embed="rId5"/>
          <a:stretch/>
        </p:blipFill>
        <p:spPr>
          <a:xfrm>
            <a:off x="989280" y="7206184"/>
            <a:ext cx="752760" cy="601920"/>
          </a:xfrm>
          <a:prstGeom prst="rect">
            <a:avLst/>
          </a:prstGeom>
          <a:ln w="0">
            <a:noFill/>
          </a:ln>
        </p:spPr>
      </p:pic>
      <p:pic>
        <p:nvPicPr>
          <p:cNvPr id="108" name="Image 3" descr="preencoded.png"/>
          <p:cNvPicPr/>
          <p:nvPr/>
        </p:nvPicPr>
        <p:blipFill>
          <a:blip r:embed="rId6"/>
          <a:stretch/>
        </p:blipFill>
        <p:spPr>
          <a:xfrm>
            <a:off x="1023666" y="4626017"/>
            <a:ext cx="653563" cy="710640"/>
          </a:xfrm>
          <a:prstGeom prst="rect">
            <a:avLst/>
          </a:prstGeom>
          <a:ln w="0">
            <a:noFill/>
          </a:ln>
        </p:spPr>
      </p:pic>
      <p:sp>
        <p:nvSpPr>
          <p:cNvPr id="109" name="Text 0"/>
          <p:cNvSpPr/>
          <p:nvPr/>
        </p:nvSpPr>
        <p:spPr>
          <a:xfrm>
            <a:off x="2396677" y="463320"/>
            <a:ext cx="15563926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ЦЕНТР В ХОЛЛЕ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«КОСМИЧЕСКОЕ ПУТЕШЕСТВИЕ»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0" name="Text 1"/>
          <p:cNvSpPr/>
          <p:nvPr/>
        </p:nvSpPr>
        <p:spPr>
          <a:xfrm>
            <a:off x="2700174" y="2260800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Карточки с заданиями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 2"/>
          <p:cNvSpPr/>
          <p:nvPr/>
        </p:nvSpPr>
        <p:spPr>
          <a:xfrm>
            <a:off x="486697" y="2926016"/>
            <a:ext cx="8220821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Развивает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сенсорные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навыки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знакомит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с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простыми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механическими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соединениями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которые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дети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могут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легко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собирать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разбирать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 3"/>
          <p:cNvSpPr/>
          <p:nvPr/>
        </p:nvSpPr>
        <p:spPr>
          <a:xfrm>
            <a:off x="2700174" y="7287953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Раскраски тематические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 4"/>
          <p:cNvSpPr/>
          <p:nvPr/>
        </p:nvSpPr>
        <p:spPr>
          <a:xfrm>
            <a:off x="486697" y="7835232"/>
            <a:ext cx="8220821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Позволяет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детям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изучать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сложные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болтовые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крепления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принципы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сборки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более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технически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сложных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моделей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 5"/>
          <p:cNvSpPr/>
          <p:nvPr/>
        </p:nvSpPr>
        <p:spPr>
          <a:xfrm>
            <a:off x="2700174" y="4837285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Модель вселенной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 6"/>
          <p:cNvSpPr/>
          <p:nvPr/>
        </p:nvSpPr>
        <p:spPr>
          <a:xfrm>
            <a:off x="486697" y="5449715"/>
            <a:ext cx="8220821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Стимулирует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точность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скорость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сборки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, а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также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учит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комбинировать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цвета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формы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для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создания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разнообразных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моделей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Рисунок 122"/>
          <p:cNvPicPr/>
          <p:nvPr/>
        </p:nvPicPr>
        <p:blipFill>
          <a:blip r:embed="rId7"/>
          <a:srcRect l="13562"/>
          <a:stretch>
            <a:fillRect/>
          </a:stretch>
        </p:blipFill>
        <p:spPr>
          <a:xfrm>
            <a:off x="8851680" y="2086200"/>
            <a:ext cx="4784040" cy="737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237E35-CD26-D171-BA01-1387D7931C13}"/>
              </a:ext>
            </a:extLst>
          </p:cNvPr>
          <p:cNvPicPr/>
          <p:nvPr/>
        </p:nvPicPr>
        <p:blipFill>
          <a:blip r:embed="rId8"/>
          <a:srcRect t="16518"/>
          <a:stretch>
            <a:fillRect/>
          </a:stretch>
        </p:blipFill>
        <p:spPr>
          <a:xfrm>
            <a:off x="13774728" y="3238204"/>
            <a:ext cx="4369110" cy="497865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7835840" cy="10032480"/>
          </a:xfrm>
          <a:prstGeom prst="rect">
            <a:avLst/>
          </a:prstGeom>
          <a:ln w="0">
            <a:noFill/>
          </a:ln>
        </p:spPr>
      </p:pic>
      <p:sp>
        <p:nvSpPr>
          <p:cNvPr id="126" name="Text 0"/>
          <p:cNvSpPr/>
          <p:nvPr/>
        </p:nvSpPr>
        <p:spPr>
          <a:xfrm>
            <a:off x="2972380" y="1341479"/>
            <a:ext cx="10207440" cy="7526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КОНСТРУКТОРСКОЕ БЮРО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Рисунок 127"/>
          <p:cNvPicPr/>
          <p:nvPr/>
        </p:nvPicPr>
        <p:blipFill>
          <a:blip r:embed="rId4"/>
          <a:stretch/>
        </p:blipFill>
        <p:spPr>
          <a:xfrm>
            <a:off x="12683613" y="253799"/>
            <a:ext cx="5194347" cy="4598419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5"/>
          <a:stretch/>
        </p:blipFill>
        <p:spPr>
          <a:xfrm>
            <a:off x="12683613" y="5580000"/>
            <a:ext cx="5152227" cy="445248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6"/>
          <a:stretch/>
        </p:blipFill>
        <p:spPr>
          <a:xfrm>
            <a:off x="1101089" y="2271252"/>
            <a:ext cx="10432150" cy="635655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sp>
        <p:nvSpPr>
          <p:cNvPr id="132" name="Text 0"/>
          <p:cNvSpPr/>
          <p:nvPr/>
        </p:nvSpPr>
        <p:spPr>
          <a:xfrm>
            <a:off x="9263520" y="1866960"/>
            <a:ext cx="8296200" cy="702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РОЛЬ ВЫСТАВКИ В ОБРАЗОВАТЕЛЬНОМ ПРОЦЕССЕ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Выставка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помогает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детям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открыто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выражать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свои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идеи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развивать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навыки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публичных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выступлений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в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дружелюбной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атмосфере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Рисунок 133"/>
          <p:cNvPicPr/>
          <p:nvPr/>
        </p:nvPicPr>
        <p:blipFill>
          <a:blip r:embed="rId4"/>
          <a:stretch/>
        </p:blipFill>
        <p:spPr>
          <a:xfrm>
            <a:off x="0" y="0"/>
            <a:ext cx="8639640" cy="1028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136" name="Image 1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137" name="Image 2" descr="preencoded.png"/>
          <p:cNvPicPr/>
          <p:nvPr/>
        </p:nvPicPr>
        <p:blipFill>
          <a:blip r:embed="rId5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sp>
        <p:nvSpPr>
          <p:cNvPr id="138" name="Text 0"/>
          <p:cNvSpPr/>
          <p:nvPr/>
        </p:nvSpPr>
        <p:spPr>
          <a:xfrm>
            <a:off x="2635920" y="405720"/>
            <a:ext cx="13187160" cy="161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РЕЗУЛЬТАТИВНОСТЬ ПРОЕКТА</a:t>
            </a:r>
            <a:endParaRPr lang="ru-RU" sz="540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39" name="Text 1"/>
          <p:cNvSpPr/>
          <p:nvPr/>
        </p:nvSpPr>
        <p:spPr>
          <a:xfrm>
            <a:off x="1254960" y="2504160"/>
            <a:ext cx="5005800" cy="171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Освоение базовых техник моделирования и применение разнообразных материалов</a:t>
            </a:r>
            <a:r>
              <a:rPr lang="en-US" sz="2800" b="0" strike="noStrike" spc="-1" dirty="0">
                <a:solidFill>
                  <a:srgbClr val="000000"/>
                </a:solidFill>
                <a:ea typeface="Arial"/>
              </a:rPr>
              <a:t>.</a:t>
            </a:r>
            <a:endParaRPr lang="ru-RU" sz="2800" b="0" strike="noStrike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 2"/>
          <p:cNvSpPr/>
          <p:nvPr/>
        </p:nvSpPr>
        <p:spPr>
          <a:xfrm>
            <a:off x="1254960" y="5988960"/>
            <a:ext cx="5005800" cy="171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Повышение познавательной активности, любознательности и исследовательского интереса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 3"/>
          <p:cNvSpPr/>
          <p:nvPr/>
        </p:nvSpPr>
        <p:spPr>
          <a:xfrm>
            <a:off x="11940120" y="4296600"/>
            <a:ext cx="5005800" cy="171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Развитие STEM-компетенций в ходе интеграции знаний из разных областей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 4"/>
          <p:cNvSpPr/>
          <p:nvPr/>
        </p:nvSpPr>
        <p:spPr>
          <a:xfrm>
            <a:off x="11940120" y="7764480"/>
            <a:ext cx="5005800" cy="171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Активное включение родителей и развитие коммуникативных навыков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1" descr="preencoded.png"/>
          <p:cNvPicPr/>
          <p:nvPr/>
        </p:nvPicPr>
        <p:blipFill>
          <a:blip r:embed="rId3"/>
          <a:stretch/>
        </p:blipFill>
        <p:spPr>
          <a:xfrm>
            <a:off x="-11520" y="-25740"/>
            <a:ext cx="18288000" cy="10312740"/>
          </a:xfrm>
          <a:prstGeom prst="rect">
            <a:avLst/>
          </a:prstGeom>
          <a:ln w="0">
            <a:noFill/>
          </a:ln>
        </p:spPr>
      </p:pic>
      <p:sp>
        <p:nvSpPr>
          <p:cNvPr id="145" name="Text 0"/>
          <p:cNvSpPr/>
          <p:nvPr/>
        </p:nvSpPr>
        <p:spPr>
          <a:xfrm>
            <a:off x="575617" y="2364254"/>
            <a:ext cx="8690028" cy="4095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Мои контакты: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Тел. 8918-088-39-70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Почта: 89181108265o@gmail.com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5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Рисунок 121"/>
          <p:cNvPicPr/>
          <p:nvPr/>
        </p:nvPicPr>
        <p:blipFill>
          <a:blip r:embed="rId4"/>
          <a:stretch/>
        </p:blipFill>
        <p:spPr>
          <a:xfrm>
            <a:off x="9852782" y="313403"/>
            <a:ext cx="7462684" cy="9660193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06DA7-23D0-A06E-812A-9F7228C58E25}"/>
              </a:ext>
            </a:extLst>
          </p:cNvPr>
          <p:cNvSpPr txBox="1"/>
          <p:nvPr/>
        </p:nvSpPr>
        <p:spPr>
          <a:xfrm>
            <a:off x="943897" y="7403690"/>
            <a:ext cx="8200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spc="-1">
                <a:solidFill>
                  <a:srgbClr val="F46E16"/>
                </a:solidFill>
                <a:ea typeface="Arial"/>
              </a:rPr>
              <a:t>Рада сотрудничеству!</a:t>
            </a:r>
            <a:endParaRPr lang="ru-RU" sz="5400" spc="-1" dirty="0">
              <a:solidFill>
                <a:srgbClr val="F46E1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1"/>
          <p:cNvSpPr/>
          <p:nvPr/>
        </p:nvSpPr>
        <p:spPr>
          <a:xfrm>
            <a:off x="1591200" y="213840"/>
            <a:ext cx="16102080" cy="109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СТЕМ-КОМПЕТЕНЦИИ</a:t>
            </a:r>
            <a:endParaRPr lang="ru-RU" sz="540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9" name="Picture 6" descr="Picture background"/>
          <p:cNvPicPr/>
          <p:nvPr/>
        </p:nvPicPr>
        <p:blipFill>
          <a:blip r:embed="rId3"/>
          <a:stretch/>
        </p:blipFill>
        <p:spPr>
          <a:xfrm>
            <a:off x="1972440" y="1416240"/>
            <a:ext cx="14305680" cy="819072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0"/>
          <p:cNvSpPr/>
          <p:nvPr/>
        </p:nvSpPr>
        <p:spPr>
          <a:xfrm>
            <a:off x="486696" y="344600"/>
            <a:ext cx="17314607" cy="15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РАЗВИТИЕ СТЕМ - КОМПЕТЕНЦИЙ</a:t>
            </a:r>
            <a:endParaRPr lang="ru-RU" sz="540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Прямоугольник 5"/>
          <p:cNvSpPr/>
          <p:nvPr/>
        </p:nvSpPr>
        <p:spPr>
          <a:xfrm>
            <a:off x="1563567" y="3989846"/>
            <a:ext cx="5640120" cy="3918240"/>
          </a:xfrm>
          <a:prstGeom prst="rect">
            <a:avLst/>
          </a:prstGeom>
          <a:solidFill>
            <a:srgbClr val="FFDCAD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DejaVu Sans"/>
              </a:rPr>
              <a:t>О</a:t>
            </a:r>
            <a:r>
              <a:rPr lang="ru-RU" sz="36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БРАЗОВАТЕЛЬНОЕ ПРОСТРАНСТВО</a:t>
            </a:r>
            <a:endParaRPr lang="ru-RU" sz="36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Times New Roman"/>
                <a:ea typeface="DejaVu Sans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Прямоугольник 6"/>
          <p:cNvSpPr/>
          <p:nvPr/>
        </p:nvSpPr>
        <p:spPr>
          <a:xfrm>
            <a:off x="10808386" y="3989846"/>
            <a:ext cx="5640120" cy="3918240"/>
          </a:xfrm>
          <a:prstGeom prst="rect">
            <a:avLst/>
          </a:prstGeom>
          <a:solidFill>
            <a:srgbClr val="FFDCAD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ПРОЕКТНАЯ ДЕЯТЕЛЬНОСТЬ</a:t>
            </a:r>
            <a:endParaRPr lang="ru-RU" sz="36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Стрелка: штриховая вправо 1">
            <a:extLst>
              <a:ext uri="{FF2B5EF4-FFF2-40B4-BE49-F238E27FC236}">
                <a16:creationId xmlns:a16="http://schemas.microsoft.com/office/drawing/2014/main" id="{1E9B8587-D43A-E306-4562-B16A168A1151}"/>
              </a:ext>
            </a:extLst>
          </p:cNvPr>
          <p:cNvSpPr/>
          <p:nvPr/>
        </p:nvSpPr>
        <p:spPr>
          <a:xfrm rot="8587805">
            <a:off x="5206181" y="2263875"/>
            <a:ext cx="1592826" cy="76691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: штриховая вправо 2">
            <a:extLst>
              <a:ext uri="{FF2B5EF4-FFF2-40B4-BE49-F238E27FC236}">
                <a16:creationId xmlns:a16="http://schemas.microsoft.com/office/drawing/2014/main" id="{1769AB68-10B9-7215-CE2E-633AF37086AA}"/>
              </a:ext>
            </a:extLst>
          </p:cNvPr>
          <p:cNvSpPr/>
          <p:nvPr/>
        </p:nvSpPr>
        <p:spPr>
          <a:xfrm rot="2533305">
            <a:off x="11332659" y="2298420"/>
            <a:ext cx="1592826" cy="76691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1" descr="preencoded.png"/>
          <p:cNvPicPr/>
          <p:nvPr/>
        </p:nvPicPr>
        <p:blipFill>
          <a:blip r:embed="rId3"/>
          <a:stretch/>
        </p:blipFill>
        <p:spPr>
          <a:xfrm>
            <a:off x="0" y="720"/>
            <a:ext cx="18287280" cy="10286280"/>
          </a:xfrm>
          <a:prstGeom prst="rect">
            <a:avLst/>
          </a:prstGeom>
          <a:ln w="0">
            <a:noFill/>
          </a:ln>
        </p:spPr>
      </p:pic>
      <p:sp>
        <p:nvSpPr>
          <p:cNvPr id="55" name="Text 0"/>
          <p:cNvSpPr/>
          <p:nvPr/>
        </p:nvSpPr>
        <p:spPr>
          <a:xfrm>
            <a:off x="92520" y="9608040"/>
            <a:ext cx="631800" cy="21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 1"/>
          <p:cNvSpPr/>
          <p:nvPr/>
        </p:nvSpPr>
        <p:spPr>
          <a:xfrm>
            <a:off x="828360" y="0"/>
            <a:ext cx="6899795" cy="863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ЭКСПОЗИЦИЯ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DejaVu Sans"/>
              </a:rPr>
              <a:t>«КОСМОС» ИЗ ГОРОДСКОГО КРАЕВЕДЧЕСКОГО МУЗЕЯ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7" name="Рисунок 56"/>
          <p:cNvPicPr/>
          <p:nvPr/>
        </p:nvPicPr>
        <p:blipFill>
          <a:blip r:embed="rId4"/>
          <a:stretch/>
        </p:blipFill>
        <p:spPr>
          <a:xfrm>
            <a:off x="8786880" y="2315160"/>
            <a:ext cx="8672760" cy="650448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7826120" cy="10026720"/>
          </a:xfrm>
          <a:prstGeom prst="rect">
            <a:avLst/>
          </a:prstGeom>
          <a:ln w="0">
            <a:noFill/>
          </a:ln>
        </p:spPr>
      </p:pic>
      <p:sp>
        <p:nvSpPr>
          <p:cNvPr id="59" name="Text 0"/>
          <p:cNvSpPr/>
          <p:nvPr/>
        </p:nvSpPr>
        <p:spPr>
          <a:xfrm>
            <a:off x="1381006" y="3754980"/>
            <a:ext cx="7261549" cy="21001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Рисунок 60"/>
          <p:cNvPicPr/>
          <p:nvPr/>
        </p:nvPicPr>
        <p:blipFill>
          <a:blip r:embed="rId4"/>
          <a:stretch/>
        </p:blipFill>
        <p:spPr>
          <a:xfrm>
            <a:off x="10182240" y="3060000"/>
            <a:ext cx="7643880" cy="593964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4624DB-F320-CC61-7127-DF8D1E52D86C}"/>
              </a:ext>
            </a:extLst>
          </p:cNvPr>
          <p:cNvSpPr txBox="1"/>
          <p:nvPr/>
        </p:nvSpPr>
        <p:spPr>
          <a:xfrm>
            <a:off x="2669458" y="117987"/>
            <a:ext cx="15156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spc="-1" dirty="0">
                <a:solidFill>
                  <a:schemeClr val="accent1">
                    <a:lumMod val="50000"/>
                  </a:schemeClr>
                </a:solidFill>
                <a:ea typeface="Arial"/>
              </a:rPr>
              <a:t>ПОЗНАВАТЕЛЬНЫЙ ИНТЕРЕС</a:t>
            </a:r>
            <a:endParaRPr lang="ru-RU" sz="5400" spc="-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BF45A-E79E-525E-C066-08C2C5C4002A}"/>
              </a:ext>
            </a:extLst>
          </p:cNvPr>
          <p:cNvSpPr txBox="1"/>
          <p:nvPr/>
        </p:nvSpPr>
        <p:spPr>
          <a:xfrm>
            <a:off x="1047135" y="2665457"/>
            <a:ext cx="464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46E16"/>
                </a:solidFill>
              </a:rPr>
              <a:t>ЧТО ЗНАЕМ?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2D117-A6EF-18FB-3CDA-79E4A3E37910}"/>
              </a:ext>
            </a:extLst>
          </p:cNvPr>
          <p:cNvSpPr txBox="1"/>
          <p:nvPr/>
        </p:nvSpPr>
        <p:spPr>
          <a:xfrm>
            <a:off x="2103677" y="5264166"/>
            <a:ext cx="8008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46E16"/>
                </a:solidFill>
              </a:rPr>
              <a:t>ЧТО ХОТИМ УЗНАТЬ?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7B3FB-4B3C-9C6F-FD3B-9C61156951FC}"/>
              </a:ext>
            </a:extLst>
          </p:cNvPr>
          <p:cNvSpPr txBox="1"/>
          <p:nvPr/>
        </p:nvSpPr>
        <p:spPr>
          <a:xfrm>
            <a:off x="1047135" y="7645443"/>
            <a:ext cx="6902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46E16"/>
                </a:solidFill>
              </a:rPr>
              <a:t>КАК И ГДЕ УЗНАТЬ?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1" descr="preencoded.png"/>
          <p:cNvPicPr/>
          <p:nvPr/>
        </p:nvPicPr>
        <p:blipFill>
          <a:blip r:embed="rId3"/>
          <a:stretch/>
        </p:blipFill>
        <p:spPr>
          <a:xfrm>
            <a:off x="0" y="360"/>
            <a:ext cx="18988920" cy="10286640"/>
          </a:xfrm>
          <a:prstGeom prst="rect">
            <a:avLst/>
          </a:prstGeom>
          <a:ln w="0">
            <a:noFill/>
          </a:ln>
        </p:spPr>
      </p:pic>
      <p:sp>
        <p:nvSpPr>
          <p:cNvPr id="64" name="Text 1"/>
          <p:cNvSpPr/>
          <p:nvPr/>
        </p:nvSpPr>
        <p:spPr>
          <a:xfrm>
            <a:off x="1206441" y="2168013"/>
            <a:ext cx="7011279" cy="15955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ГРУППОВОЙ СБОР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5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Рисунок 64"/>
          <p:cNvPicPr/>
          <p:nvPr/>
        </p:nvPicPr>
        <p:blipFill>
          <a:blip r:embed="rId4"/>
          <a:stretch/>
        </p:blipFill>
        <p:spPr>
          <a:xfrm>
            <a:off x="9207000" y="2585160"/>
            <a:ext cx="8792640" cy="659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1"/>
          <p:cNvSpPr/>
          <p:nvPr/>
        </p:nvSpPr>
        <p:spPr>
          <a:xfrm>
            <a:off x="3157560" y="3379680"/>
            <a:ext cx="5866200" cy="24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 2"/>
          <p:cNvSpPr/>
          <p:nvPr/>
        </p:nvSpPr>
        <p:spPr>
          <a:xfrm>
            <a:off x="3157560" y="7031880"/>
            <a:ext cx="5866200" cy="28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69" name="Text 3"/>
          <p:cNvSpPr/>
          <p:nvPr/>
        </p:nvSpPr>
        <p:spPr>
          <a:xfrm>
            <a:off x="10724040" y="3371400"/>
            <a:ext cx="5866200" cy="28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70" name="Text 4"/>
          <p:cNvSpPr/>
          <p:nvPr/>
        </p:nvSpPr>
        <p:spPr>
          <a:xfrm>
            <a:off x="17560440" y="9608040"/>
            <a:ext cx="631800" cy="21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700" b="1" strike="noStrike" spc="-1">
                <a:solidFill>
                  <a:srgbClr val="000000"/>
                </a:solidFill>
                <a:latin typeface="Arial"/>
                <a:ea typeface="Arial"/>
              </a:rPr>
              <a:t>8</a:t>
            </a:r>
            <a:endParaRPr lang="ru-RU" sz="2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8DACE3F-626D-D8BA-0C25-DD6AC34EE4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6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2"/>
          <p:cNvPicPr/>
          <p:nvPr/>
        </p:nvPicPr>
        <p:blipFill>
          <a:blip r:embed="rId4"/>
          <a:stretch/>
        </p:blipFill>
        <p:spPr>
          <a:xfrm>
            <a:off x="2227006" y="1902960"/>
            <a:ext cx="7589323" cy="7706160"/>
          </a:xfrm>
          <a:prstGeom prst="rect">
            <a:avLst/>
          </a:prstGeom>
          <a:ln w="0">
            <a:noFill/>
          </a:ln>
        </p:spPr>
      </p:pic>
      <p:sp>
        <p:nvSpPr>
          <p:cNvPr id="66" name="Text 0"/>
          <p:cNvSpPr/>
          <p:nvPr/>
        </p:nvSpPr>
        <p:spPr>
          <a:xfrm>
            <a:off x="7714440" y="1902960"/>
            <a:ext cx="11885400" cy="200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«</a:t>
            </a:r>
            <a:r>
              <a:rPr lang="ru-RU" sz="5400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А</a:t>
            </a:r>
            <a:r>
              <a:rPr lang="ru-RU" sz="5400" b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</a:rPr>
              <a:t>ЗБУКА» ПРОЕКТА</a:t>
            </a:r>
            <a:endParaRPr lang="ru-RU" sz="54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2"/>
          <p:cNvPicPr/>
          <p:nvPr/>
        </p:nvPicPr>
        <p:blipFill>
          <a:blip r:embed="rId4"/>
          <a:srcRect r="12524"/>
          <a:stretch>
            <a:fillRect/>
          </a:stretch>
        </p:blipFill>
        <p:spPr>
          <a:xfrm>
            <a:off x="8790038" y="1792335"/>
            <a:ext cx="8126361" cy="69670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9719B-7511-D7C0-2851-20FA30331DD7}"/>
              </a:ext>
            </a:extLst>
          </p:cNvPr>
          <p:cNvSpPr txBox="1"/>
          <p:nvPr/>
        </p:nvSpPr>
        <p:spPr>
          <a:xfrm>
            <a:off x="1578077" y="2551471"/>
            <a:ext cx="6725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50000"/>
                  </a:schemeClr>
                </a:solidFill>
              </a:rPr>
              <a:t>ТВОРЧЕСКАЯ МАСТЕРСКАЯ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ln w="0">
            <a:noFill/>
          </a:ln>
        </p:spPr>
      </p:pic>
      <p:sp>
        <p:nvSpPr>
          <p:cNvPr id="79" name="Text 0"/>
          <p:cNvSpPr/>
          <p:nvPr/>
        </p:nvSpPr>
        <p:spPr>
          <a:xfrm>
            <a:off x="2500200" y="511560"/>
            <a:ext cx="13871520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strike="noStrike" spc="-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"/>
              </a:rPr>
              <a:t>ВЫСТАВКА ТВОРЧЕСКИХ РАБОТ</a:t>
            </a:r>
            <a:endParaRPr lang="ru-RU" sz="5400" strike="noStrike" spc="-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 1"/>
          <p:cNvSpPr/>
          <p:nvPr/>
        </p:nvSpPr>
        <p:spPr>
          <a:xfrm>
            <a:off x="2007000" y="3234240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 2"/>
          <p:cNvSpPr/>
          <p:nvPr/>
        </p:nvSpPr>
        <p:spPr>
          <a:xfrm>
            <a:off x="978480" y="4301280"/>
            <a:ext cx="7882920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 3"/>
          <p:cNvSpPr/>
          <p:nvPr/>
        </p:nvSpPr>
        <p:spPr>
          <a:xfrm>
            <a:off x="10464480" y="3234240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" name="Text 4"/>
          <p:cNvSpPr/>
          <p:nvPr/>
        </p:nvSpPr>
        <p:spPr>
          <a:xfrm>
            <a:off x="9435960" y="4301280"/>
            <a:ext cx="7882920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 5"/>
          <p:cNvSpPr/>
          <p:nvPr/>
        </p:nvSpPr>
        <p:spPr>
          <a:xfrm>
            <a:off x="2007000" y="6597360"/>
            <a:ext cx="685476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 6"/>
          <p:cNvSpPr/>
          <p:nvPr/>
        </p:nvSpPr>
        <p:spPr>
          <a:xfrm>
            <a:off x="978480" y="7671240"/>
            <a:ext cx="7882920" cy="16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Рисунок 86"/>
          <p:cNvPicPr/>
          <p:nvPr/>
        </p:nvPicPr>
        <p:blipFill>
          <a:blip r:embed="rId4"/>
          <a:stretch/>
        </p:blipFill>
        <p:spPr>
          <a:xfrm>
            <a:off x="8939880" y="2520000"/>
            <a:ext cx="8159760" cy="611964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88" name="Рисунок 87"/>
          <p:cNvPicPr/>
          <p:nvPr/>
        </p:nvPicPr>
        <p:blipFill>
          <a:blip r:embed="rId5"/>
          <a:stretch/>
        </p:blipFill>
        <p:spPr>
          <a:xfrm>
            <a:off x="540000" y="2520000"/>
            <a:ext cx="7828200" cy="611964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254</Words>
  <Application>Microsoft Office PowerPoint</Application>
  <PresentationFormat>Произвольный</PresentationFormat>
  <Paragraphs>86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Анна Солнцева</cp:lastModifiedBy>
  <cp:revision>10</cp:revision>
  <dcterms:created xsi:type="dcterms:W3CDTF">2025-09-16T10:30:20Z</dcterms:created>
  <dcterms:modified xsi:type="dcterms:W3CDTF">2025-09-17T12:26:44Z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16</vt:i4>
  </property>
  <property fmtid="{D5CDD505-2E9C-101B-9397-08002B2CF9AE}" pid="3" name="PresentationFormat">
    <vt:lpwstr>Произвольный</vt:lpwstr>
  </property>
  <property fmtid="{D5CDD505-2E9C-101B-9397-08002B2CF9AE}" pid="4" name="Slides">
    <vt:i4>16</vt:i4>
  </property>
</Properties>
</file>