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</p:sldMasterIdLst>
  <p:notesMasterIdLst>
    <p:notesMasterId r:id="rId17"/>
  </p:notesMasterIdLst>
  <p:sldIdLst>
    <p:sldId id="257" r:id="rId4"/>
    <p:sldId id="259" r:id="rId5"/>
    <p:sldId id="261" r:id="rId6"/>
    <p:sldId id="263" r:id="rId7"/>
    <p:sldId id="264" r:id="rId8"/>
    <p:sldId id="262" r:id="rId9"/>
    <p:sldId id="266" r:id="rId10"/>
    <p:sldId id="271" r:id="rId11"/>
    <p:sldId id="269" r:id="rId12"/>
    <p:sldId id="273" r:id="rId13"/>
    <p:sldId id="276" r:id="rId14"/>
    <p:sldId id="277" r:id="rId15"/>
    <p:sldId id="27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618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602D99-5A50-4F4E-B7BA-8534BE9D8D10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0E97C5B-D0E9-4921-B860-A7EE7E076296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/>
            <a:t>Социально-коммуникативное развитие</a:t>
          </a:r>
          <a:endParaRPr lang="ru-RU" sz="2000" b="1" dirty="0"/>
        </a:p>
      </dgm:t>
    </dgm:pt>
    <dgm:pt modelId="{31291794-AC87-4B63-A9A2-01597457A354}" type="parTrans" cxnId="{F97DFB93-D02C-434A-A41E-B48954B1A8C4}">
      <dgm:prSet/>
      <dgm:spPr/>
      <dgm:t>
        <a:bodyPr/>
        <a:lstStyle/>
        <a:p>
          <a:endParaRPr lang="ru-RU"/>
        </a:p>
      </dgm:t>
    </dgm:pt>
    <dgm:pt modelId="{0E8D54B3-257F-4816-B5EC-D16330B734CF}" type="sibTrans" cxnId="{F97DFB93-D02C-434A-A41E-B48954B1A8C4}">
      <dgm:prSet/>
      <dgm:spPr/>
      <dgm:t>
        <a:bodyPr/>
        <a:lstStyle/>
        <a:p>
          <a:endParaRPr lang="ru-RU"/>
        </a:p>
      </dgm:t>
    </dgm:pt>
    <dgm:pt modelId="{A176C5EE-4DA0-4F62-921E-08231846994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/>
            <a:t>Познавательное развитие</a:t>
          </a:r>
          <a:endParaRPr lang="ru-RU" sz="2400" b="1" dirty="0"/>
        </a:p>
      </dgm:t>
    </dgm:pt>
    <dgm:pt modelId="{BE444687-B534-41F8-ADD4-EEEF5359299D}" type="parTrans" cxnId="{3099DEE5-E516-4866-82ED-133AB06E7DC2}">
      <dgm:prSet/>
      <dgm:spPr/>
      <dgm:t>
        <a:bodyPr/>
        <a:lstStyle/>
        <a:p>
          <a:endParaRPr lang="ru-RU"/>
        </a:p>
      </dgm:t>
    </dgm:pt>
    <dgm:pt modelId="{A23184B1-E804-493A-9585-E765B2E0ABC1}" type="sibTrans" cxnId="{3099DEE5-E516-4866-82ED-133AB06E7DC2}">
      <dgm:prSet/>
      <dgm:spPr/>
      <dgm:t>
        <a:bodyPr/>
        <a:lstStyle/>
        <a:p>
          <a:endParaRPr lang="ru-RU"/>
        </a:p>
      </dgm:t>
    </dgm:pt>
    <dgm:pt modelId="{59B0ECEE-A43B-46E5-BE07-ACB55DAF3759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Художественно-эстетическое развитие </a:t>
          </a:r>
          <a:endParaRPr lang="ru-RU" dirty="0"/>
        </a:p>
      </dgm:t>
    </dgm:pt>
    <dgm:pt modelId="{310D40F5-0420-4B44-A6D0-9BF7BC0CE210}" type="parTrans" cxnId="{FFF34590-3174-4434-83E0-AD3281189F45}">
      <dgm:prSet/>
      <dgm:spPr/>
      <dgm:t>
        <a:bodyPr/>
        <a:lstStyle/>
        <a:p>
          <a:endParaRPr lang="ru-RU"/>
        </a:p>
      </dgm:t>
    </dgm:pt>
    <dgm:pt modelId="{B05985DF-C255-4103-9A45-CFBC8B171971}" type="sibTrans" cxnId="{FFF34590-3174-4434-83E0-AD3281189F45}">
      <dgm:prSet/>
      <dgm:spPr/>
      <dgm:t>
        <a:bodyPr/>
        <a:lstStyle/>
        <a:p>
          <a:endParaRPr lang="ru-RU"/>
        </a:p>
      </dgm:t>
    </dgm:pt>
    <dgm:pt modelId="{015C40CD-8FAA-46EE-9129-D7BD6F831FEE}" type="pres">
      <dgm:prSet presAssocID="{40602D99-5A50-4F4E-B7BA-8534BE9D8D1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D7E4EF-4CC5-4382-9513-F23C6D44F6B3}" type="pres">
      <dgm:prSet presAssocID="{60E97C5B-D0E9-4921-B860-A7EE7E076296}" presName="parentLin" presStyleCnt="0"/>
      <dgm:spPr/>
    </dgm:pt>
    <dgm:pt modelId="{402FE23E-10A6-421F-85F0-733969429FB3}" type="pres">
      <dgm:prSet presAssocID="{60E97C5B-D0E9-4921-B860-A7EE7E07629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FC6AFB78-1352-4203-83ED-412DA18EABD8}" type="pres">
      <dgm:prSet presAssocID="{60E97C5B-D0E9-4921-B860-A7EE7E076296}" presName="parentText" presStyleLbl="node1" presStyleIdx="0" presStyleCnt="3" custScaleX="131425" custScaleY="75647" custLinFactY="-26259" custLinFactNeighborX="184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082E6F-D994-4F4D-9542-D91EAA3F237B}" type="pres">
      <dgm:prSet presAssocID="{60E97C5B-D0E9-4921-B860-A7EE7E076296}" presName="negativeSpace" presStyleCnt="0"/>
      <dgm:spPr/>
    </dgm:pt>
    <dgm:pt modelId="{21E875BF-9820-4EDD-956A-0C07807485BF}" type="pres">
      <dgm:prSet presAssocID="{60E97C5B-D0E9-4921-B860-A7EE7E076296}" presName="childText" presStyleLbl="conFgAcc1" presStyleIdx="0" presStyleCnt="3" custLinFactY="-112058" custLinFactNeighborX="139" custLinFactNeighborY="-200000">
        <dgm:presLayoutVars>
          <dgm:bulletEnabled val="1"/>
        </dgm:presLayoutVars>
      </dgm:prSet>
      <dgm:spPr/>
    </dgm:pt>
    <dgm:pt modelId="{FD605F3C-C9CD-4071-8719-762F3D2A8B81}" type="pres">
      <dgm:prSet presAssocID="{0E8D54B3-257F-4816-B5EC-D16330B734CF}" presName="spaceBetweenRectangles" presStyleCnt="0"/>
      <dgm:spPr/>
    </dgm:pt>
    <dgm:pt modelId="{2EF69E50-8E3A-4C33-9746-246FC5EE6CC8}" type="pres">
      <dgm:prSet presAssocID="{A176C5EE-4DA0-4F62-921E-082318469946}" presName="parentLin" presStyleCnt="0"/>
      <dgm:spPr/>
    </dgm:pt>
    <dgm:pt modelId="{82DFA7BA-5D86-4BEE-9E3E-AB84BCCD788C}" type="pres">
      <dgm:prSet presAssocID="{A176C5EE-4DA0-4F62-921E-08231846994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5819E38-1C37-4064-BCF6-373A0059F8CF}" type="pres">
      <dgm:prSet presAssocID="{A176C5EE-4DA0-4F62-921E-082318469946}" presName="parentText" presStyleLbl="node1" presStyleIdx="1" presStyleCnt="3" custScaleX="130588" custScaleY="91632" custLinFactY="-9625" custLinFactNeighborX="184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F0B141-34C3-4B7F-8CC0-448CCF617F3B}" type="pres">
      <dgm:prSet presAssocID="{A176C5EE-4DA0-4F62-921E-082318469946}" presName="negativeSpace" presStyleCnt="0"/>
      <dgm:spPr/>
    </dgm:pt>
    <dgm:pt modelId="{DA3BCF59-1CBC-4161-8098-CA95BFCE62D0}" type="pres">
      <dgm:prSet presAssocID="{A176C5EE-4DA0-4F62-921E-082318469946}" presName="childText" presStyleLbl="conFgAcc1" presStyleIdx="1" presStyleCnt="3" custLinFactY="-100000" custLinFactNeighborX="139" custLinFactNeighborY="-102199">
        <dgm:presLayoutVars>
          <dgm:bulletEnabled val="1"/>
        </dgm:presLayoutVars>
      </dgm:prSet>
      <dgm:spPr/>
    </dgm:pt>
    <dgm:pt modelId="{4561EF31-22B3-4A1F-8805-48EA456FF204}" type="pres">
      <dgm:prSet presAssocID="{A23184B1-E804-493A-9585-E765B2E0ABC1}" presName="spaceBetweenRectangles" presStyleCnt="0"/>
      <dgm:spPr/>
    </dgm:pt>
    <dgm:pt modelId="{F7D97565-F587-4061-8CD1-3190A2DE50AA}" type="pres">
      <dgm:prSet presAssocID="{59B0ECEE-A43B-46E5-BE07-ACB55DAF3759}" presName="parentLin" presStyleCnt="0"/>
      <dgm:spPr/>
    </dgm:pt>
    <dgm:pt modelId="{7E313D95-62CD-4238-BC52-0074C4822440}" type="pres">
      <dgm:prSet presAssocID="{59B0ECEE-A43B-46E5-BE07-ACB55DAF3759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4BB3BDB-488C-40FE-9B01-FEB2B811F8DA}" type="pres">
      <dgm:prSet presAssocID="{59B0ECEE-A43B-46E5-BE07-ACB55DAF3759}" presName="parentText" presStyleLbl="node1" presStyleIdx="2" presStyleCnt="3" custScaleX="129450" custScaleY="87496" custLinFactNeighborX="37769" custLinFactNeighborY="-898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1FA045-147E-41E6-B428-6CC995C11316}" type="pres">
      <dgm:prSet presAssocID="{59B0ECEE-A43B-46E5-BE07-ACB55DAF3759}" presName="negativeSpace" presStyleCnt="0"/>
      <dgm:spPr/>
    </dgm:pt>
    <dgm:pt modelId="{F9A86894-D1EA-459B-AB2E-D929AFD9D961}" type="pres">
      <dgm:prSet presAssocID="{59B0ECEE-A43B-46E5-BE07-ACB55DAF3759}" presName="childText" presStyleLbl="conFgAcc1" presStyleIdx="2" presStyleCnt="3" custLinFactY="-35478" custLinFactNeighborX="139" custLinFactNeighborY="-100000">
        <dgm:presLayoutVars>
          <dgm:bulletEnabled val="1"/>
        </dgm:presLayoutVars>
      </dgm:prSet>
      <dgm:spPr/>
    </dgm:pt>
  </dgm:ptLst>
  <dgm:cxnLst>
    <dgm:cxn modelId="{F97DFB93-D02C-434A-A41E-B48954B1A8C4}" srcId="{40602D99-5A50-4F4E-B7BA-8534BE9D8D10}" destId="{60E97C5B-D0E9-4921-B860-A7EE7E076296}" srcOrd="0" destOrd="0" parTransId="{31291794-AC87-4B63-A9A2-01597457A354}" sibTransId="{0E8D54B3-257F-4816-B5EC-D16330B734CF}"/>
    <dgm:cxn modelId="{4C36F61D-031D-4D67-9A72-632A7C5501B1}" type="presOf" srcId="{A176C5EE-4DA0-4F62-921E-082318469946}" destId="{45819E38-1C37-4064-BCF6-373A0059F8CF}" srcOrd="1" destOrd="0" presId="urn:microsoft.com/office/officeart/2005/8/layout/list1"/>
    <dgm:cxn modelId="{FFF34590-3174-4434-83E0-AD3281189F45}" srcId="{40602D99-5A50-4F4E-B7BA-8534BE9D8D10}" destId="{59B0ECEE-A43B-46E5-BE07-ACB55DAF3759}" srcOrd="2" destOrd="0" parTransId="{310D40F5-0420-4B44-A6D0-9BF7BC0CE210}" sibTransId="{B05985DF-C255-4103-9A45-CFBC8B171971}"/>
    <dgm:cxn modelId="{3099DEE5-E516-4866-82ED-133AB06E7DC2}" srcId="{40602D99-5A50-4F4E-B7BA-8534BE9D8D10}" destId="{A176C5EE-4DA0-4F62-921E-082318469946}" srcOrd="1" destOrd="0" parTransId="{BE444687-B534-41F8-ADD4-EEEF5359299D}" sibTransId="{A23184B1-E804-493A-9585-E765B2E0ABC1}"/>
    <dgm:cxn modelId="{6480BF27-515B-41D8-959B-49F14E13CDED}" type="presOf" srcId="{60E97C5B-D0E9-4921-B860-A7EE7E076296}" destId="{402FE23E-10A6-421F-85F0-733969429FB3}" srcOrd="0" destOrd="0" presId="urn:microsoft.com/office/officeart/2005/8/layout/list1"/>
    <dgm:cxn modelId="{0ECF666D-B9E9-4412-A173-855AA33956BB}" type="presOf" srcId="{59B0ECEE-A43B-46E5-BE07-ACB55DAF3759}" destId="{7E313D95-62CD-4238-BC52-0074C4822440}" srcOrd="0" destOrd="0" presId="urn:microsoft.com/office/officeart/2005/8/layout/list1"/>
    <dgm:cxn modelId="{917E24BC-68DD-42CE-A7C4-AAF1CB37F196}" type="presOf" srcId="{40602D99-5A50-4F4E-B7BA-8534BE9D8D10}" destId="{015C40CD-8FAA-46EE-9129-D7BD6F831FEE}" srcOrd="0" destOrd="0" presId="urn:microsoft.com/office/officeart/2005/8/layout/list1"/>
    <dgm:cxn modelId="{3EEDDBB7-2E66-4BA9-A05E-83695C8B9D0E}" type="presOf" srcId="{60E97C5B-D0E9-4921-B860-A7EE7E076296}" destId="{FC6AFB78-1352-4203-83ED-412DA18EABD8}" srcOrd="1" destOrd="0" presId="urn:microsoft.com/office/officeart/2005/8/layout/list1"/>
    <dgm:cxn modelId="{17D812A5-3933-4D82-96CB-2F3F183B3EF0}" type="presOf" srcId="{A176C5EE-4DA0-4F62-921E-082318469946}" destId="{82DFA7BA-5D86-4BEE-9E3E-AB84BCCD788C}" srcOrd="0" destOrd="0" presId="urn:microsoft.com/office/officeart/2005/8/layout/list1"/>
    <dgm:cxn modelId="{152B4B0B-159C-494E-B473-CF6FB7C75D5B}" type="presOf" srcId="{59B0ECEE-A43B-46E5-BE07-ACB55DAF3759}" destId="{84BB3BDB-488C-40FE-9B01-FEB2B811F8DA}" srcOrd="1" destOrd="0" presId="urn:microsoft.com/office/officeart/2005/8/layout/list1"/>
    <dgm:cxn modelId="{4A1D9BDE-B574-46E4-A937-016C7CB788BA}" type="presParOf" srcId="{015C40CD-8FAA-46EE-9129-D7BD6F831FEE}" destId="{86D7E4EF-4CC5-4382-9513-F23C6D44F6B3}" srcOrd="0" destOrd="0" presId="urn:microsoft.com/office/officeart/2005/8/layout/list1"/>
    <dgm:cxn modelId="{43184DC5-E250-49A6-9104-03588F8C9038}" type="presParOf" srcId="{86D7E4EF-4CC5-4382-9513-F23C6D44F6B3}" destId="{402FE23E-10A6-421F-85F0-733969429FB3}" srcOrd="0" destOrd="0" presId="urn:microsoft.com/office/officeart/2005/8/layout/list1"/>
    <dgm:cxn modelId="{8C6BCEB1-DA02-4908-85A0-081FEADE9C83}" type="presParOf" srcId="{86D7E4EF-4CC5-4382-9513-F23C6D44F6B3}" destId="{FC6AFB78-1352-4203-83ED-412DA18EABD8}" srcOrd="1" destOrd="0" presId="urn:microsoft.com/office/officeart/2005/8/layout/list1"/>
    <dgm:cxn modelId="{37DE9B9F-843D-4491-9687-5261E9ECCBBA}" type="presParOf" srcId="{015C40CD-8FAA-46EE-9129-D7BD6F831FEE}" destId="{B6082E6F-D994-4F4D-9542-D91EAA3F237B}" srcOrd="1" destOrd="0" presId="urn:microsoft.com/office/officeart/2005/8/layout/list1"/>
    <dgm:cxn modelId="{50D9C3B1-F69F-45C5-99F8-CAF8416992B9}" type="presParOf" srcId="{015C40CD-8FAA-46EE-9129-D7BD6F831FEE}" destId="{21E875BF-9820-4EDD-956A-0C07807485BF}" srcOrd="2" destOrd="0" presId="urn:microsoft.com/office/officeart/2005/8/layout/list1"/>
    <dgm:cxn modelId="{7B15B450-41BC-4A94-ADC6-4450081D1077}" type="presParOf" srcId="{015C40CD-8FAA-46EE-9129-D7BD6F831FEE}" destId="{FD605F3C-C9CD-4071-8719-762F3D2A8B81}" srcOrd="3" destOrd="0" presId="urn:microsoft.com/office/officeart/2005/8/layout/list1"/>
    <dgm:cxn modelId="{97495BD5-BDAC-4A83-B504-1CCA0D1BCECA}" type="presParOf" srcId="{015C40CD-8FAA-46EE-9129-D7BD6F831FEE}" destId="{2EF69E50-8E3A-4C33-9746-246FC5EE6CC8}" srcOrd="4" destOrd="0" presId="urn:microsoft.com/office/officeart/2005/8/layout/list1"/>
    <dgm:cxn modelId="{1409B15E-5A1B-4EE1-85AF-9CA314B3604F}" type="presParOf" srcId="{2EF69E50-8E3A-4C33-9746-246FC5EE6CC8}" destId="{82DFA7BA-5D86-4BEE-9E3E-AB84BCCD788C}" srcOrd="0" destOrd="0" presId="urn:microsoft.com/office/officeart/2005/8/layout/list1"/>
    <dgm:cxn modelId="{B65EDFEE-C414-4F13-BFB8-0850C9D5B61B}" type="presParOf" srcId="{2EF69E50-8E3A-4C33-9746-246FC5EE6CC8}" destId="{45819E38-1C37-4064-BCF6-373A0059F8CF}" srcOrd="1" destOrd="0" presId="urn:microsoft.com/office/officeart/2005/8/layout/list1"/>
    <dgm:cxn modelId="{8E8F5870-3CF4-49C3-9A74-4F06B273EB76}" type="presParOf" srcId="{015C40CD-8FAA-46EE-9129-D7BD6F831FEE}" destId="{62F0B141-34C3-4B7F-8CC0-448CCF617F3B}" srcOrd="5" destOrd="0" presId="urn:microsoft.com/office/officeart/2005/8/layout/list1"/>
    <dgm:cxn modelId="{150A83CB-D3F4-45EF-A19C-3527224B7668}" type="presParOf" srcId="{015C40CD-8FAA-46EE-9129-D7BD6F831FEE}" destId="{DA3BCF59-1CBC-4161-8098-CA95BFCE62D0}" srcOrd="6" destOrd="0" presId="urn:microsoft.com/office/officeart/2005/8/layout/list1"/>
    <dgm:cxn modelId="{3674CE26-BE09-4605-ABCD-D5E428FDFFBE}" type="presParOf" srcId="{015C40CD-8FAA-46EE-9129-D7BD6F831FEE}" destId="{4561EF31-22B3-4A1F-8805-48EA456FF204}" srcOrd="7" destOrd="0" presId="urn:microsoft.com/office/officeart/2005/8/layout/list1"/>
    <dgm:cxn modelId="{FD930378-A822-4A64-8D9E-8927E8C20F1A}" type="presParOf" srcId="{015C40CD-8FAA-46EE-9129-D7BD6F831FEE}" destId="{F7D97565-F587-4061-8CD1-3190A2DE50AA}" srcOrd="8" destOrd="0" presId="urn:microsoft.com/office/officeart/2005/8/layout/list1"/>
    <dgm:cxn modelId="{B0CA2038-03E3-4ED1-A224-7B3815D6D700}" type="presParOf" srcId="{F7D97565-F587-4061-8CD1-3190A2DE50AA}" destId="{7E313D95-62CD-4238-BC52-0074C4822440}" srcOrd="0" destOrd="0" presId="urn:microsoft.com/office/officeart/2005/8/layout/list1"/>
    <dgm:cxn modelId="{0974BE3D-5A81-4B4E-805F-252FE0606DB0}" type="presParOf" srcId="{F7D97565-F587-4061-8CD1-3190A2DE50AA}" destId="{84BB3BDB-488C-40FE-9B01-FEB2B811F8DA}" srcOrd="1" destOrd="0" presId="urn:microsoft.com/office/officeart/2005/8/layout/list1"/>
    <dgm:cxn modelId="{6E586540-2282-404B-AAE5-6EEFEDD6D348}" type="presParOf" srcId="{015C40CD-8FAA-46EE-9129-D7BD6F831FEE}" destId="{E81FA045-147E-41E6-B428-6CC995C11316}" srcOrd="9" destOrd="0" presId="urn:microsoft.com/office/officeart/2005/8/layout/list1"/>
    <dgm:cxn modelId="{612BB62F-2AE6-41E6-BF1F-A0AC3CC312E7}" type="presParOf" srcId="{015C40CD-8FAA-46EE-9129-D7BD6F831FEE}" destId="{F9A86894-D1EA-459B-AB2E-D929AFD9D96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875BF-9820-4EDD-956A-0C07807485BF}">
      <dsp:nvSpPr>
        <dsp:cNvPr id="0" name=""/>
        <dsp:cNvSpPr/>
      </dsp:nvSpPr>
      <dsp:spPr>
        <a:xfrm>
          <a:off x="0" y="634164"/>
          <a:ext cx="7467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6AFB78-1352-4203-83ED-412DA18EABD8}">
      <dsp:nvSpPr>
        <dsp:cNvPr id="0" name=""/>
        <dsp:cNvSpPr/>
      </dsp:nvSpPr>
      <dsp:spPr>
        <a:xfrm>
          <a:off x="442391" y="518083"/>
          <a:ext cx="6870005" cy="446619"/>
        </a:xfrm>
        <a:prstGeom prst="roundRect">
          <a:avLst/>
        </a:prstGeom>
        <a:gradFill rotWithShape="1">
          <a:gsLst>
            <a:gs pos="0">
              <a:schemeClr val="accent4">
                <a:tint val="35000"/>
                <a:satMod val="260000"/>
              </a:schemeClr>
            </a:gs>
            <a:gs pos="30000">
              <a:schemeClr val="accent4">
                <a:tint val="38000"/>
                <a:satMod val="260000"/>
              </a:schemeClr>
            </a:gs>
            <a:gs pos="75000">
              <a:schemeClr val="accent4">
                <a:tint val="55000"/>
                <a:satMod val="255000"/>
              </a:schemeClr>
            </a:gs>
            <a:gs pos="100000">
              <a:schemeClr val="accent4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4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97580" tIns="0" rIns="19758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Социально-коммуникативное развитие</a:t>
          </a:r>
          <a:endParaRPr lang="ru-RU" sz="2000" b="1" kern="1200" dirty="0"/>
        </a:p>
      </dsp:txBody>
      <dsp:txXfrm>
        <a:off x="464193" y="539885"/>
        <a:ext cx="6826401" cy="403015"/>
      </dsp:txXfrm>
    </dsp:sp>
    <dsp:sp modelId="{DA3BCF59-1CBC-4161-8098-CA95BFCE62D0}">
      <dsp:nvSpPr>
        <dsp:cNvPr id="0" name=""/>
        <dsp:cNvSpPr/>
      </dsp:nvSpPr>
      <dsp:spPr>
        <a:xfrm>
          <a:off x="0" y="1658356"/>
          <a:ext cx="7467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87685"/>
              <a:satOff val="6397"/>
              <a:lumOff val="8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819E38-1C37-4064-BCF6-373A0059F8CF}">
      <dsp:nvSpPr>
        <dsp:cNvPr id="0" name=""/>
        <dsp:cNvSpPr/>
      </dsp:nvSpPr>
      <dsp:spPr>
        <a:xfrm>
          <a:off x="442391" y="1379710"/>
          <a:ext cx="6826252" cy="540995"/>
        </a:xfrm>
        <a:prstGeom prst="roundRect">
          <a:avLst/>
        </a:prstGeom>
        <a:gradFill rotWithShape="1">
          <a:gsLst>
            <a:gs pos="0">
              <a:schemeClr val="accent1">
                <a:tint val="35000"/>
                <a:satMod val="260000"/>
              </a:schemeClr>
            </a:gs>
            <a:gs pos="30000">
              <a:schemeClr val="accent1">
                <a:tint val="38000"/>
                <a:satMod val="260000"/>
              </a:schemeClr>
            </a:gs>
            <a:gs pos="75000">
              <a:schemeClr val="accent1">
                <a:tint val="55000"/>
                <a:satMod val="255000"/>
              </a:schemeClr>
            </a:gs>
            <a:gs pos="100000">
              <a:schemeClr val="accent1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1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97580" tIns="0" rIns="1975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Познавательное развитие</a:t>
          </a:r>
          <a:endParaRPr lang="ru-RU" sz="2400" b="1" kern="1200" dirty="0"/>
        </a:p>
      </dsp:txBody>
      <dsp:txXfrm>
        <a:off x="468800" y="1406119"/>
        <a:ext cx="6773434" cy="488177"/>
      </dsp:txXfrm>
    </dsp:sp>
    <dsp:sp modelId="{F9A86894-D1EA-459B-AB2E-D929AFD9D961}">
      <dsp:nvSpPr>
        <dsp:cNvPr id="0" name=""/>
        <dsp:cNvSpPr/>
      </dsp:nvSpPr>
      <dsp:spPr>
        <a:xfrm>
          <a:off x="0" y="2632099"/>
          <a:ext cx="7467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375370"/>
              <a:satOff val="12794"/>
              <a:lumOff val="174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BB3BDB-488C-40FE-9B01-FEB2B811F8DA}">
      <dsp:nvSpPr>
        <dsp:cNvPr id="0" name=""/>
        <dsp:cNvSpPr/>
      </dsp:nvSpPr>
      <dsp:spPr>
        <a:xfrm>
          <a:off x="514401" y="2354145"/>
          <a:ext cx="6766765" cy="516576"/>
        </a:xfrm>
        <a:prstGeom prst="roundRect">
          <a:avLst/>
        </a:prstGeom>
        <a:gradFill rotWithShape="1">
          <a:gsLst>
            <a:gs pos="0">
              <a:schemeClr val="accent2">
                <a:tint val="35000"/>
                <a:satMod val="260000"/>
              </a:schemeClr>
            </a:gs>
            <a:gs pos="30000">
              <a:schemeClr val="accent2">
                <a:tint val="38000"/>
                <a:satMod val="260000"/>
              </a:schemeClr>
            </a:gs>
            <a:gs pos="75000">
              <a:schemeClr val="accent2">
                <a:tint val="55000"/>
                <a:satMod val="255000"/>
              </a:schemeClr>
            </a:gs>
            <a:gs pos="100000">
              <a:schemeClr val="accent2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2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97580" tIns="0" rIns="19758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Художественно-эстетическое развитие </a:t>
          </a:r>
          <a:endParaRPr lang="ru-RU" sz="2000" kern="1200" dirty="0"/>
        </a:p>
      </dsp:txBody>
      <dsp:txXfrm>
        <a:off x="539618" y="2379362"/>
        <a:ext cx="6716331" cy="466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0D2D3-9ED7-4976-8F6C-F26A4FF7BB95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A6DA4-8349-4034-8C86-D145A916B3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50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A6DA4-8349-4034-8C86-D145A916B3B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360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151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>
                <a:solidFill>
                  <a:srgbClr val="575F6D"/>
                </a:solidFill>
              </a:rPr>
              <a:pPr/>
              <a:t>11.11.2025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96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>
                <a:solidFill>
                  <a:srgbClr val="575F6D"/>
                </a:solidFill>
              </a:rPr>
              <a:pPr/>
              <a:t>11.11.2025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805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575F6D"/>
                </a:solidFill>
              </a:rPr>
              <a:pPr/>
              <a:t>11.11.2025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506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575F6D"/>
                </a:solidFill>
              </a:rPr>
              <a:pPr/>
              <a:t>11.11.2025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065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519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1"/>
            <a:ext cx="6172200" cy="1894363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3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575F6D"/>
                </a:solidFill>
              </a:rPr>
              <a:pPr/>
              <a:t>11.11.2025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3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32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>
                <a:solidFill>
                  <a:srgbClr val="575F6D"/>
                </a:solidFill>
              </a:rPr>
              <a:pPr/>
              <a:t>11.11.2025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859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2"/>
            <a:ext cx="6172200" cy="2053591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1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FF39D"/>
                </a:solidFill>
              </a:rPr>
              <a:pPr/>
              <a:t>11.11.2025</a:t>
            </a:fld>
            <a:endParaRPr lang="ru-RU">
              <a:solidFill>
                <a:srgbClr val="FFF39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FFF39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3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058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575F6D"/>
                </a:solidFill>
              </a:rPr>
              <a:pPr/>
              <a:t>11.11.2025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74428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575F6D"/>
                </a:solidFill>
              </a:rPr>
              <a:pPr/>
              <a:t>11.11.2025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59684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>
                <a:solidFill>
                  <a:srgbClr val="575F6D"/>
                </a:solidFill>
              </a:rPr>
              <a:pPr/>
              <a:t>11.11.2025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60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575F6D"/>
                </a:solidFill>
              </a:rPr>
              <a:pPr/>
              <a:t>11.11.2025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260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24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319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9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575F6D"/>
                </a:solidFill>
              </a:rPr>
              <a:pPr/>
              <a:t>11.11.2025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1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16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11700" y="3724767"/>
            <a:ext cx="3998400" cy="2717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r>
              <a:rPr lang="en-US" sz="153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30" i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530" dirty="0">
              <a:solidFill>
                <a:prstClr val="black"/>
              </a:solidFill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67544" y="809301"/>
            <a:ext cx="8352928" cy="26196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МАДОУ МО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Динской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район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"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Детский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сад №37"
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Ритмическая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гимнастика в детском саду: движение, радость, гармония!
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ea typeface="Arial" pitchFamily="34" charset="-122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FFFFFF"/>
              </a:solidFill>
              <a:latin typeface="Times New Roman" pitchFamily="18" charset="0"/>
              <a:ea typeface="Arial" pitchFamily="34" charset="-122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Инструктор по ФК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Замков Василий Васильевич
</a:t>
            </a:r>
            <a:endParaRPr lang="en-US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063" y="3610475"/>
            <a:ext cx="2209488" cy="23762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8" y="3573017"/>
            <a:ext cx="2485455" cy="23762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573017"/>
            <a:ext cx="2448272" cy="23762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1844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7" y="0"/>
            <a:ext cx="914501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997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3711411"/>
            <a:ext cx="4018500" cy="2223779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4716016" y="628975"/>
            <a:ext cx="4116484" cy="24399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>
              <a:lnSpc>
                <a:spcPct val="115000"/>
              </a:lnSpc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Чувство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радости — ключевой фактор,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влияющий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на мотивацию и эмоциональное состояние ребёнка во время занятий. Оно способствует лучшему усвоению навыков и активному участию в упражнениях.
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4716016" y="3501009"/>
            <a:ext cx="4176464" cy="243418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>
              <a:lnSpc>
                <a:spcPct val="115000"/>
              </a:lnSpc>
            </a:pP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Если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занятие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не приносит радости, эффективность обучения снижается, а цель гимнастики теряется. Радость обеспечивает гармоничное развитие и поддерживает интерес ребёнка к физической активности.
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2"/>
          <p:cNvSpPr txBox="1"/>
          <p:nvPr/>
        </p:nvSpPr>
        <p:spPr>
          <a:xfrm>
            <a:off x="297650" y="1070667"/>
            <a:ext cx="4346358" cy="145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Роль чувства радости в ритмической гимнастике
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3"/>
          <p:cNvSpPr txBox="1"/>
          <p:nvPr/>
        </p:nvSpPr>
        <p:spPr>
          <a:xfrm>
            <a:off x="8074100" y="491775"/>
            <a:ext cx="758400" cy="27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0" y="2806366"/>
            <a:ext cx="4032550" cy="3124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972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us\Desktop\дИАЛОГ\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191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804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069400" y="1772817"/>
            <a:ext cx="4763100" cy="1944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5000"/>
              </a:lnSpc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ФОП ДО устанавливает четкие ориентиры в образовании. Ритмическая гимнастика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реализует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цели физического развития и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задачи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социально-коммуникативн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ой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познавательн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ой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и 
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художественно-эстетической областей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4513950" y="926833"/>
            <a:ext cx="4320600" cy="125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469" b="1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ФОП </a:t>
            </a:r>
            <a:r>
              <a:rPr lang="en-US" sz="2469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ДО </a:t>
            </a:r>
            <a:r>
              <a:rPr lang="ru-RU" sz="2469" b="1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(п 22.5, 22.6, 22.7)</a:t>
            </a:r>
            <a:endParaRPr lang="ru-RU" sz="2469" b="1" dirty="0">
              <a:solidFill>
                <a:srgbClr val="000000"/>
              </a:solidFill>
              <a:latin typeface="Times New Roman" pitchFamily="18" charset="0"/>
              <a:ea typeface="Arial" pitchFamily="34" charset="-122"/>
              <a:cs typeface="Times New Roman" pitchFamily="18" charset="0"/>
            </a:endParaRPr>
          </a:p>
          <a:p>
            <a:r>
              <a:rPr lang="ru-RU" sz="2469" b="1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Р</a:t>
            </a:r>
            <a:r>
              <a:rPr lang="en-US" sz="2469" b="1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итмическая</a:t>
            </a:r>
            <a:r>
              <a:rPr lang="en-US" sz="2469" b="1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гимнастика</a:t>
            </a:r>
            <a:endParaRPr lang="ru-RU" sz="2469" b="1" dirty="0" smtClean="0">
              <a:solidFill>
                <a:srgbClr val="000000"/>
              </a:solidFill>
              <a:latin typeface="Times New Roman" pitchFamily="18" charset="0"/>
              <a:ea typeface="Arial" pitchFamily="34" charset="-122"/>
              <a:cs typeface="Times New Roman" pitchFamily="18" charset="0"/>
            </a:endParaRPr>
          </a:p>
          <a:p>
            <a:endParaRPr lang="ru-RU" sz="2469" b="1" dirty="0" smtClean="0">
              <a:solidFill>
                <a:srgbClr val="000000"/>
              </a:solidFill>
              <a:latin typeface="Times New Roman" pitchFamily="18" charset="0"/>
              <a:ea typeface="Arial" pitchFamily="34" charset="-122"/>
              <a:cs typeface="Times New Roman" pitchFamily="18" charset="0"/>
            </a:endParaRPr>
          </a:p>
          <a:p>
            <a:r>
              <a:rPr lang="en-US" sz="2469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endParaRPr lang="en-US" sz="2469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2"/>
          <p:cNvSpPr txBox="1"/>
          <p:nvPr/>
        </p:nvSpPr>
        <p:spPr>
          <a:xfrm>
            <a:off x="8074100" y="491775"/>
            <a:ext cx="758400" cy="27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1039044"/>
            <a:ext cx="3096344" cy="477991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856" y="3717033"/>
            <a:ext cx="4294188" cy="2282564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026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297650" y="1070667"/>
            <a:ext cx="5590800" cy="655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Внедрение ритмической гимнастики в повседневную деятельность ДОУ</a:t>
            </a:r>
            <a:r>
              <a:rPr lang="en-US" sz="193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ru-RU" sz="1934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endParaRPr lang="en-US" sz="1934" dirty="0">
              <a:solidFill>
                <a:prstClr val="black"/>
              </a:solidFill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074100" y="491775"/>
            <a:ext cx="758400" cy="27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8" name="Text 2"/>
          <p:cNvSpPr txBox="1"/>
          <p:nvPr/>
        </p:nvSpPr>
        <p:spPr>
          <a:xfrm>
            <a:off x="311700" y="1852547"/>
            <a:ext cx="2598668" cy="8705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endParaRPr lang="ru-RU" sz="1085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algn="ctr">
              <a:lnSpc>
                <a:spcPct val="115000"/>
              </a:lnSpc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  На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физкультурных</a:t>
            </a: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занятиях</a:t>
            </a: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r>
              <a:rPr lang="en-US" sz="8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</a:t>
            </a:r>
            <a:r>
              <a:rPr lang="en-US" sz="1400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пособствует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развитию двигательных навыков и интереса к </a:t>
            </a:r>
            <a:r>
              <a:rPr lang="en-US" sz="1400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занятиям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у детей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.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3"/>
          <p:cNvSpPr txBox="1"/>
          <p:nvPr/>
        </p:nvSpPr>
        <p:spPr>
          <a:xfrm>
            <a:off x="3255600" y="1852547"/>
            <a:ext cx="2756560" cy="87055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endParaRPr lang="ru-RU" sz="1085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algn="ctr">
              <a:lnSpc>
                <a:spcPct val="115000"/>
              </a:lnSpc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 У</a:t>
            </a: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тренн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я</a:t>
            </a: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я гимнастика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и физкультминутки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r>
              <a:rPr lang="en-US" sz="8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Краткие музыкально-ритмические комплексы заряжают энергией и помогают систематизировать физическую активность в начале дня у всех возрастных групп.</a:t>
            </a:r>
            <a:r>
              <a:rPr lang="en-US" sz="12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4"/>
          <p:cNvSpPr txBox="1"/>
          <p:nvPr/>
        </p:nvSpPr>
        <p:spPr>
          <a:xfrm>
            <a:off x="6300192" y="1852547"/>
            <a:ext cx="2532108" cy="870551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endParaRPr lang="ru-RU" sz="1100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algn="ctr">
              <a:lnSpc>
                <a:spcPct val="115000"/>
              </a:lnSpc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 </a:t>
            </a:r>
            <a:r>
              <a:rPr lang="en-US" sz="1400" b="1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Акти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в</a:t>
            </a:r>
            <a:r>
              <a:rPr lang="en-US" sz="1400" b="1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вный</a:t>
            </a: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отдых и </a:t>
            </a:r>
            <a:endParaRPr lang="ru-RU" sz="1400" b="1" dirty="0" smtClean="0">
              <a:solidFill>
                <a:srgbClr val="000000"/>
              </a:solidFill>
              <a:latin typeface="Times New Roman" pitchFamily="18" charset="0"/>
              <a:ea typeface="Arial" pitchFamily="34" charset="-122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п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о</a:t>
            </a: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движные 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игры</a:t>
            </a:r>
            <a:r>
              <a:rPr lang="en-US" sz="1400" b="1" u="sng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r>
              <a:rPr lang="en-US" sz="6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endParaRPr lang="ru-RU" sz="600" dirty="0" smtClean="0">
              <a:solidFill>
                <a:srgbClr val="000000"/>
              </a:solidFill>
              <a:latin typeface="Times New Roman" pitchFamily="18" charset="0"/>
              <a:ea typeface="Arial" pitchFamily="34" charset="-122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1400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Ритмическая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гимнастика применяется в играх и отдыхе, усиливая двигательную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активность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и прививая необходимость в ЗОЖ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0"/>
            <a:ext cx="2559070" cy="217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377" y="4139547"/>
            <a:ext cx="2654168" cy="218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139546"/>
            <a:ext cx="2532308" cy="219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910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5" y="28601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5" name="Text 0"/>
          <p:cNvSpPr txBox="1"/>
          <p:nvPr/>
        </p:nvSpPr>
        <p:spPr>
          <a:xfrm>
            <a:off x="6235725" y="4184400"/>
            <a:ext cx="2581500" cy="174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en-US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Разнообразие форм позволяет адаптировать упражнения под разные возрастные и индивидуальные особенности детей</a:t>
            </a:r>
            <a:r>
              <a:rPr lang="en-US" sz="1600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.
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296325" y="4184367"/>
            <a:ext cx="2581500" cy="174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en-US" sz="2000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В программу включены элементы народного и классического танца, что расширяет культурный кругозор дошкольников</a:t>
            </a:r>
            <a:r>
              <a:rPr lang="en-US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.
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2"/>
          <p:cNvSpPr txBox="1"/>
          <p:nvPr/>
        </p:nvSpPr>
        <p:spPr>
          <a:xfrm>
            <a:off x="297650" y="1901817"/>
            <a:ext cx="2581500" cy="174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ru-RU" dirty="0" smtClean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Спортивные </a:t>
            </a:r>
            <a:r>
              <a:rPr lang="en-US" dirty="0" smtClean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и </a:t>
            </a:r>
            <a:r>
              <a:rPr lang="en-US" dirty="0" err="1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танцевальные</a:t>
            </a:r>
            <a:r>
              <a:rPr lang="en-US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движения</a:t>
            </a:r>
            <a:r>
              <a:rPr lang="en-US" dirty="0" smtClean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развиваю</a:t>
            </a:r>
            <a:r>
              <a:rPr lang="ru-RU" dirty="0" smtClean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т </a:t>
            </a:r>
            <a:r>
              <a:rPr lang="en-US" dirty="0" err="1" smtClean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координацию</a:t>
            </a:r>
            <a:r>
              <a:rPr lang="en-US" dirty="0" smtClean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и </a:t>
            </a:r>
            <a:r>
              <a:rPr lang="en-US" dirty="0" err="1" smtClean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выразительность</a:t>
            </a:r>
            <a:r>
              <a:rPr lang="ru-RU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.</a:t>
            </a:r>
            <a:r>
              <a:rPr lang="en-US" sz="1600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3"/>
          <p:cNvSpPr txBox="1"/>
          <p:nvPr/>
        </p:nvSpPr>
        <p:spPr>
          <a:xfrm>
            <a:off x="3281500" y="1772828"/>
            <a:ext cx="2581500" cy="1877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en-US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Использование тематических сюжетов и разных музыкальных жанров делает занятия разнообразными и стимулирует творческое восприятие ребенка.</a:t>
            </a:r>
            <a:r>
              <a:rPr lang="en-US" sz="1600" dirty="0"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600" dirty="0"/>
          </a:p>
        </p:txBody>
      </p:sp>
      <p:sp>
        <p:nvSpPr>
          <p:cNvPr id="9" name="Text 4"/>
          <p:cNvSpPr txBox="1"/>
          <p:nvPr/>
        </p:nvSpPr>
        <p:spPr>
          <a:xfrm>
            <a:off x="297650" y="1070667"/>
            <a:ext cx="8536800" cy="540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400" b="1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Сущность и разнообразие ритмической гимнастики
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5"/>
          <p:cNvSpPr txBox="1"/>
          <p:nvPr/>
        </p:nvSpPr>
        <p:spPr>
          <a:xfrm>
            <a:off x="8074100" y="491775"/>
            <a:ext cx="758400" cy="27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340" y="1486807"/>
            <a:ext cx="2858883" cy="257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9" y="3933066"/>
            <a:ext cx="2859899" cy="257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462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8052"/>
            <a:ext cx="9144000" cy="68580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08225" y="2006600"/>
            <a:ext cx="1988100" cy="127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ТЕСНУЮ СВЯЗЬ ДВИЖЕНИЙ С МУЗЫКОЙ И МУЗЫКАЛЬНЫМИ НАПРАВЛЕНИЯМИ</a:t>
            </a:r>
            <a:endParaRPr lang="ru-RU" sz="1400" b="1" dirty="0">
              <a:ea typeface="Calibri"/>
              <a:cs typeface="Times New Roman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439150" y="2808500"/>
            <a:ext cx="2124950" cy="127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БОЛЬШУЮ ЭМОЦИОНАЛЬНУЮ НАСЫЩЕННОСТЬ </a:t>
            </a:r>
            <a:endParaRPr lang="ru-RU" sz="1200" b="1" dirty="0" smtClean="0">
              <a:ea typeface="Calibri"/>
              <a:cs typeface="Times New Roman"/>
            </a:endParaRPr>
          </a:p>
          <a:p>
            <a:pPr>
              <a:lnSpc>
                <a:spcPct val="130039"/>
              </a:lnSpc>
            </a:pPr>
            <a:r>
              <a:rPr lang="en-US" sz="88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en-US" sz="88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57" dirty="0">
              <a:solidFill>
                <a:prstClr val="black"/>
              </a:solidFill>
            </a:endParaRPr>
          </a:p>
        </p:txBody>
      </p:sp>
      <p:sp>
        <p:nvSpPr>
          <p:cNvPr id="8" name="Text 2"/>
          <p:cNvSpPr txBox="1"/>
          <p:nvPr/>
        </p:nvSpPr>
        <p:spPr>
          <a:xfrm>
            <a:off x="4570200" y="3627833"/>
            <a:ext cx="1988100" cy="127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ВЫСОКУЮ ДИНАМИЧНОСТЬ И РАЗНООБРАЗИЕ ДВИЖЕНИЙ</a:t>
            </a:r>
            <a:endParaRPr lang="ru-RU" sz="1200" b="1" dirty="0" smtClean="0">
              <a:ea typeface="Calibri"/>
              <a:cs typeface="Times New Roman"/>
            </a:endParaRPr>
          </a:p>
          <a:p>
            <a:pPr>
              <a:lnSpc>
                <a:spcPct val="130039"/>
              </a:lnSpc>
            </a:pPr>
            <a:r>
              <a:rPr lang="en-US" sz="833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9" name="Text 3"/>
          <p:cNvSpPr txBox="1"/>
          <p:nvPr/>
        </p:nvSpPr>
        <p:spPr>
          <a:xfrm>
            <a:off x="6558300" y="4454900"/>
            <a:ext cx="2274200" cy="127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ВОЗМОЖНОСТЬ ЭМОЦИОНАЛЬНОГО САМОВЫРАЖЕНИЯ И НЕРВНО-ПСИХИЧЕСКОЙ РАЗРЯДКИ</a:t>
            </a:r>
            <a:endParaRPr lang="ru-RU" sz="1200" b="1" dirty="0">
              <a:ea typeface="Calibri"/>
              <a:cs typeface="Times New Roman"/>
            </a:endParaRPr>
          </a:p>
        </p:txBody>
      </p:sp>
      <p:sp>
        <p:nvSpPr>
          <p:cNvPr id="10" name="Text 4"/>
          <p:cNvSpPr txBox="1"/>
          <p:nvPr/>
        </p:nvSpPr>
        <p:spPr>
          <a:xfrm>
            <a:off x="295700" y="1070667"/>
            <a:ext cx="8536800" cy="7776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Ритмическая гимнастика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ОБЕСПЕЧИВАЕТ </a:t>
            </a:r>
            <a:r>
              <a:rPr lang="ru-RU" sz="4000" dirty="0" smtClean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ru-RU" sz="3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Text 5"/>
          <p:cNvSpPr txBox="1"/>
          <p:nvPr/>
        </p:nvSpPr>
        <p:spPr>
          <a:xfrm>
            <a:off x="8074100" y="491775"/>
            <a:ext cx="758400" cy="27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Asus\Desktop\дИАЛОГ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13" y="4093308"/>
            <a:ext cx="3888432" cy="2276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363" y="1954696"/>
            <a:ext cx="2945196" cy="1882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44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"/>
            <a:ext cx="9144000" cy="5143500"/>
          </a:xfrm>
          <a:prstGeom prst="rect">
            <a:avLst/>
          </a:prstGeom>
        </p:spPr>
      </p:pic>
      <p:pic>
        <p:nvPicPr>
          <p:cNvPr id="4" name="Image 3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52739"/>
            <a:ext cx="8064896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96" y="598376"/>
            <a:ext cx="4176464" cy="5805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302" y="556998"/>
            <a:ext cx="3943276" cy="2880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302" y="3501008"/>
            <a:ext cx="3943276" cy="2838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2485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648"/>
            <a:ext cx="9144000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50" y="2190533"/>
            <a:ext cx="121312" cy="2588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56" y="4455457"/>
            <a:ext cx="194100" cy="2588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2581" y="2190533"/>
            <a:ext cx="194100" cy="2588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297650" y="1070667"/>
            <a:ext cx="4484931" cy="870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П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рограмма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«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Светлячок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»</a:t>
            </a:r>
            <a:r>
              <a:rPr lang="en-US" sz="208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081" dirty="0">
              <a:solidFill>
                <a:prstClr val="black"/>
              </a:solidFill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702175" y="1844833"/>
            <a:ext cx="3671400" cy="2122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en-US" sz="2000" u="sng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Возрастная направленность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r>
              <a:rPr lang="en-US" sz="4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Программа рассчитана на 3 года обучения детей 4–7 лет, учитывает их возрастные и психофизические особенности.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2"/>
          <p:cNvSpPr txBox="1"/>
          <p:nvPr/>
        </p:nvSpPr>
        <p:spPr>
          <a:xfrm>
            <a:off x="702175" y="4455467"/>
            <a:ext cx="8118600" cy="173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en-US" u="sng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Системная организация занятий
</a:t>
            </a:r>
            <a:r>
              <a:rPr lang="en-US" sz="9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r>
              <a:rPr lang="en-US" sz="4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Обеспечивает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последовательное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развитие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ритмической активности в разных возрастных группах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детского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сада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.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3"/>
          <p:cNvSpPr txBox="1"/>
          <p:nvPr/>
        </p:nvSpPr>
        <p:spPr>
          <a:xfrm>
            <a:off x="4782580" y="404665"/>
            <a:ext cx="4048819" cy="1656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endParaRPr lang="ru-RU" sz="2000" u="sng" dirty="0" smtClean="0">
              <a:solidFill>
                <a:srgbClr val="000000"/>
              </a:solidFill>
              <a:latin typeface="Times New Roman" pitchFamily="18" charset="0"/>
              <a:ea typeface="Arial" pitchFamily="34" charset="-12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u="sng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Включение</a:t>
            </a:r>
            <a:r>
              <a:rPr lang="en-US" sz="2000" u="sng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sz="2000" u="sng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в режимные моменты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«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Светлячок» применяется в утренней зарядке, занятиях и других режимных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моментах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.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4"/>
          <p:cNvSpPr txBox="1"/>
          <p:nvPr/>
        </p:nvSpPr>
        <p:spPr>
          <a:xfrm>
            <a:off x="8074100" y="491775"/>
            <a:ext cx="758400" cy="27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537" y="2564904"/>
            <a:ext cx="4250700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287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7467600" cy="576064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Интеграция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6951523"/>
              </p:ext>
            </p:extLst>
          </p:nvPr>
        </p:nvGraphicFramePr>
        <p:xfrm>
          <a:off x="457200" y="1600202"/>
          <a:ext cx="74676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941169"/>
            <a:ext cx="3312368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48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5B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976" y="1220567"/>
            <a:ext cx="4793507" cy="4237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520" y="-171400"/>
            <a:ext cx="9144000" cy="6858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297650" y="2536335"/>
            <a:ext cx="3155100" cy="1257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>
              <a:lnSpc>
                <a:spcPct val="150000"/>
              </a:lnSpc>
            </a:pPr>
            <a:r>
              <a:rPr lang="en-US" sz="1238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Ритмическая гимнастика способствует не только физическому, но и психоэмоциональному развитию дошкольников.
</a:t>
            </a:r>
            <a:endParaRPr lang="en-US" sz="1238" dirty="0">
              <a:solidFill>
                <a:prstClr val="black"/>
              </a:solidFill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97675" y="4370800"/>
            <a:ext cx="3171600" cy="163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en-US" sz="13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Данные подтверждают комплексное развитие моторики и личностных качеств у детей, регулярно занимающихся ритмической гимнастикой.
</a:t>
            </a:r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7" name="Text 2"/>
          <p:cNvSpPr txBox="1"/>
          <p:nvPr/>
        </p:nvSpPr>
        <p:spPr>
          <a:xfrm>
            <a:off x="4099575" y="5736884"/>
            <a:ext cx="4794300" cy="42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ct val="115000"/>
              </a:lnSpc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Исследования педагогов и экспертов (2023)
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8" name="Text 3"/>
          <p:cNvSpPr txBox="1"/>
          <p:nvPr/>
        </p:nvSpPr>
        <p:spPr>
          <a:xfrm>
            <a:off x="297650" y="766176"/>
            <a:ext cx="3482262" cy="1366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b="1" dirty="0" smtClean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ВЫПОЛНЕНИЕ ЗАДАЧ ФГОС </a:t>
            </a:r>
            <a:endParaRPr lang="ru-RU" b="1" dirty="0" smtClean="0">
              <a:latin typeface="Times New Roman" pitchFamily="18" charset="0"/>
              <a:ea typeface="Arial" pitchFamily="34" charset="-122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ea typeface="Arial" pitchFamily="34" charset="-122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ДО ЧЕРЕЗ РИТМИЧЕСКУЮ</a:t>
            </a:r>
            <a:endParaRPr lang="ru-RU" b="1" dirty="0" smtClean="0">
              <a:latin typeface="Times New Roman" pitchFamily="18" charset="0"/>
              <a:ea typeface="Arial" pitchFamily="34" charset="-122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ГИМНАСТИКУ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endParaRPr lang="ru-RU" sz="3200" dirty="0" smtClean="0">
              <a:latin typeface="Times New Roman" pitchFamily="18" charset="0"/>
              <a:ea typeface="Arial" pitchFamily="34" charset="-122"/>
              <a:cs typeface="Times New Roman" pitchFamily="18" charset="0"/>
            </a:endParaRPr>
          </a:p>
          <a:p>
            <a:endParaRPr lang="ru-RU" sz="3200" dirty="0" smtClean="0">
              <a:latin typeface="Times New Roman" pitchFamily="18" charset="0"/>
              <a:ea typeface="Arial" pitchFamily="34" charset="-122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4"/>
          <p:cNvSpPr txBox="1"/>
          <p:nvPr/>
        </p:nvSpPr>
        <p:spPr>
          <a:xfrm>
            <a:off x="8074100" y="491775"/>
            <a:ext cx="758400" cy="27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71261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3889</TotalTime>
  <Words>302</Words>
  <Application>Microsoft Office PowerPoint</Application>
  <PresentationFormat>Экран (4:3)</PresentationFormat>
  <Paragraphs>65</Paragraphs>
  <Slides>13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Office Theme</vt:lpstr>
      <vt:lpstr>1_Office Theme</vt:lpstr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Интеграция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19</cp:revision>
  <dcterms:created xsi:type="dcterms:W3CDTF">2025-11-08T08:20:44Z</dcterms:created>
  <dcterms:modified xsi:type="dcterms:W3CDTF">2025-11-11T11:30:10Z</dcterms:modified>
</cp:coreProperties>
</file>