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56" r:id="rId3"/>
    <p:sldId id="288" r:id="rId4"/>
    <p:sldId id="287" r:id="rId5"/>
    <p:sldId id="257" r:id="rId6"/>
    <p:sldId id="258" r:id="rId7"/>
    <p:sldId id="264" r:id="rId8"/>
    <p:sldId id="267" r:id="rId9"/>
    <p:sldId id="261" r:id="rId10"/>
    <p:sldId id="262" r:id="rId11"/>
    <p:sldId id="260" r:id="rId12"/>
    <p:sldId id="259" r:id="rId13"/>
    <p:sldId id="263" r:id="rId14"/>
    <p:sldId id="265" r:id="rId15"/>
    <p:sldId id="272" r:id="rId16"/>
    <p:sldId id="275" r:id="rId17"/>
    <p:sldId id="274" r:id="rId18"/>
    <p:sldId id="273" r:id="rId19"/>
    <p:sldId id="266" r:id="rId20"/>
    <p:sldId id="268" r:id="rId21"/>
    <p:sldId id="269" r:id="rId22"/>
    <p:sldId id="270" r:id="rId23"/>
    <p:sldId id="271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9601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rgbClr val="008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44536A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129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008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44536A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735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008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643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6268211"/>
            <a:ext cx="9143999" cy="58978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65032" y="259079"/>
            <a:ext cx="713804" cy="84353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008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8030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322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" y="6268211"/>
            <a:ext cx="9143999" cy="58978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53014" y="199136"/>
            <a:ext cx="663559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rgbClr val="008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77671" y="1563371"/>
            <a:ext cx="786765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44536A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kern="0">
                <a:solidFill>
                  <a:prstClr val="black">
                    <a:tint val="75000"/>
                  </a:prstClr>
                </a:solidFill>
              </a:rPr>
              <a:pPr/>
              <a:t>10/22/2025</a:t>
            </a:fld>
            <a:endParaRPr lang="en-US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ker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563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microsoft.com/office/2007/relationships/hdphoto" Target="../media/hdphoto8.wdp"/><Relationship Id="rId10" Type="http://schemas.openxmlformats.org/officeDocument/2006/relationships/image" Target="../media/image32.jpeg"/><Relationship Id="rId4" Type="http://schemas.openxmlformats.org/officeDocument/2006/relationships/image" Target="../media/image29.png"/><Relationship Id="rId9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jpg"/><Relationship Id="rId7" Type="http://schemas.microsoft.com/office/2007/relationships/hdphoto" Target="../media/hdphoto1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microsoft.com/office/2007/relationships/hdphoto" Target="../media/hdphoto12.wdp"/><Relationship Id="rId4" Type="http://schemas.openxmlformats.org/officeDocument/2006/relationships/image" Target="../media/image34.png"/><Relationship Id="rId9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4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19.wdp"/><Relationship Id="rId3" Type="http://schemas.openxmlformats.org/officeDocument/2006/relationships/image" Target="../media/image2.jpg"/><Relationship Id="rId7" Type="http://schemas.openxmlformats.org/officeDocument/2006/relationships/image" Target="../media/image55.jpeg"/><Relationship Id="rId12" Type="http://schemas.openxmlformats.org/officeDocument/2006/relationships/image" Target="../media/image5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6.wdp"/><Relationship Id="rId11" Type="http://schemas.microsoft.com/office/2007/relationships/hdphoto" Target="../media/hdphoto18.wdp"/><Relationship Id="rId5" Type="http://schemas.openxmlformats.org/officeDocument/2006/relationships/image" Target="../media/image54.jpeg"/><Relationship Id="rId10" Type="http://schemas.openxmlformats.org/officeDocument/2006/relationships/image" Target="../media/image57.png"/><Relationship Id="rId4" Type="http://schemas.openxmlformats.org/officeDocument/2006/relationships/image" Target="../media/image53.jpeg"/><Relationship Id="rId9" Type="http://schemas.microsoft.com/office/2007/relationships/hdphoto" Target="../media/hdphoto1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7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.jpg"/><Relationship Id="rId7" Type="http://schemas.microsoft.com/office/2007/relationships/hdphoto" Target="../media/hdphoto5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jpg"/><Relationship Id="rId7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12508" y="1962657"/>
            <a:ext cx="7115175" cy="217944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985" algn="ctr">
              <a:lnSpc>
                <a:spcPct val="100000"/>
              </a:lnSpc>
              <a:spcBef>
                <a:spcPts val="95"/>
              </a:spcBef>
            </a:pPr>
            <a:r>
              <a:rPr lang="ru-RU" sz="2800" b="1" spc="-40" dirty="0" smtClean="0">
                <a:solidFill>
                  <a:srgbClr val="008000"/>
                </a:solidFill>
                <a:latin typeface="Arial"/>
                <a:cs typeface="Arial"/>
              </a:rPr>
              <a:t>Региональный компонент </a:t>
            </a:r>
          </a:p>
          <a:p>
            <a:pPr marL="6985" algn="ctr">
              <a:lnSpc>
                <a:spcPct val="100000"/>
              </a:lnSpc>
              <a:spcBef>
                <a:spcPts val="95"/>
              </a:spcBef>
            </a:pPr>
            <a:r>
              <a:rPr lang="ru-RU" sz="2800" b="1" spc="-40" dirty="0" smtClean="0">
                <a:solidFill>
                  <a:srgbClr val="008000"/>
                </a:solidFill>
                <a:latin typeface="Arial"/>
                <a:cs typeface="Arial"/>
              </a:rPr>
              <a:t>как условие формирования традиционных ценностей и основ патриотического сознания у детей дошкольного возраста</a:t>
            </a:r>
            <a:endParaRPr sz="2800" dirty="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6268211"/>
            <a:ext cx="9143999" cy="589786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371600" y="228600"/>
            <a:ext cx="658134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Муниципальное дошкольное образовательное учреждение</a:t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центр развития ребёнка – детский сад № 6 </a:t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муниципального образования Щербиновский район,  станица Старощербиновская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14951" y="5174200"/>
            <a:ext cx="344322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1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Котко Людмила Николаевна - </a:t>
            </a:r>
          </a:p>
          <a:p>
            <a:pPr algn="r"/>
            <a:r>
              <a:rPr lang="ru-RU" sz="1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Старший воспитатель</a:t>
            </a:r>
          </a:p>
          <a:p>
            <a:pPr algn="r"/>
            <a:endParaRPr lang="ru-RU" sz="1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1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22.10.2025г</a:t>
            </a:r>
            <a:endParaRPr lang="ru-RU" sz="1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069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SadiK6\Desktop\В ДИАЛОГ\IMG_20250923_085849_008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76" b="21515"/>
          <a:stretch/>
        </p:blipFill>
        <p:spPr bwMode="auto">
          <a:xfrm>
            <a:off x="453209" y="3573016"/>
            <a:ext cx="2641143" cy="2461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SadiK6\Desktop\В ДИАЛОГ\IMG_20250923_090030_666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88640"/>
            <a:ext cx="3023508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SadiK6\Desktop\В ДИАЛОГ\IMG_20250923_090007_331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6" r="8027" b="2340"/>
          <a:stretch/>
        </p:blipFill>
        <p:spPr bwMode="auto">
          <a:xfrm>
            <a:off x="467544" y="340789"/>
            <a:ext cx="2634707" cy="2440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SadiK6\Desktop\В ДИАЛОГ\IMG_20250923_085857_280.jpg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1" r="15184" b="11418"/>
          <a:stretch/>
        </p:blipFill>
        <p:spPr bwMode="auto">
          <a:xfrm>
            <a:off x="3203848" y="903190"/>
            <a:ext cx="2501835" cy="4156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SadiK6\Desktop\В ДИАЛОГ\Attachments_lena_25_01_1979@mail.ru_2025-10-20_11-46-12\image-20-10-25-09-48-2.jpe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682718"/>
            <a:ext cx="3025490" cy="2342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545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SadiK6\Desktop\В ДИАЛОГ\IMG_20250923_085834_374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96943" cy="619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189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6268211"/>
            <a:ext cx="9143999" cy="589786"/>
          </a:xfrm>
          <a:prstGeom prst="rect">
            <a:avLst/>
          </a:prstGeom>
        </p:spPr>
      </p:pic>
      <p:pic>
        <p:nvPicPr>
          <p:cNvPr id="8" name="Рисунок 7" descr="C:\Users\SadiK6\Desktop\В ДИАЛОГ\IMG_20250923_200530_439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12" t="14938" r="1003" b="-113"/>
          <a:stretch/>
        </p:blipFill>
        <p:spPr bwMode="auto">
          <a:xfrm>
            <a:off x="478911" y="332656"/>
            <a:ext cx="4093089" cy="3035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SadiK6\Desktop\В ДИАЛОГ\IMG_20250923_191702_000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98" t="9727" r="5467" b="3113"/>
          <a:stretch/>
        </p:blipFill>
        <p:spPr bwMode="auto">
          <a:xfrm>
            <a:off x="5148064" y="315144"/>
            <a:ext cx="3829526" cy="3052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SadiK6\Desktop\В ДИАЛОГ\IMG_20251020_091003_302.jpg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197"/>
          <a:stretch/>
        </p:blipFill>
        <p:spPr bwMode="auto">
          <a:xfrm>
            <a:off x="2123728" y="3717032"/>
            <a:ext cx="4741680" cy="2436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612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6268211"/>
            <a:ext cx="9143999" cy="589786"/>
          </a:xfrm>
          <a:prstGeom prst="rect">
            <a:avLst/>
          </a:prstGeom>
        </p:spPr>
      </p:pic>
      <p:pic>
        <p:nvPicPr>
          <p:cNvPr id="4" name="Рисунок 3" descr="C:\Users\SadiK6\Desktop\В ДИАЛОГ\IMG_20250923_193729_74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29000"/>
            <a:ext cx="4032448" cy="2839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SadiK6\Desktop\В ДИАЛОГ\IMG_20250923_200147_60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236" y="3428999"/>
            <a:ext cx="4123228" cy="2839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SadiK6\Desktop\В ДИАЛОГ\IMG_20250818_141149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0" r="4840" b="17617"/>
          <a:stretch/>
        </p:blipFill>
        <p:spPr bwMode="auto">
          <a:xfrm>
            <a:off x="4797852" y="484912"/>
            <a:ext cx="3950612" cy="2728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SadiK6\Desktop\В ДИАЛОГ\IMG_20250923_191731_813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b="4687"/>
          <a:stretch/>
        </p:blipFill>
        <p:spPr bwMode="auto">
          <a:xfrm>
            <a:off x="323528" y="313014"/>
            <a:ext cx="4032448" cy="2899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7683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SadiK6\Desktop\В ДИАЛОГ\IMG-20251020-WA002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785794"/>
            <a:ext cx="4071966" cy="43577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C:\Users\SadiK6\Desktop\В ДИАЛОГ\IMG-20251020-WA002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785794"/>
            <a:ext cx="4286280" cy="43577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1826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xXx\Desktop\IMG_20231108_10573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4392488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 descr="C:\Users\xXx\Desktop\IMG_20231108_105938.jpg"/>
          <p:cNvPicPr/>
          <p:nvPr/>
        </p:nvPicPr>
        <p:blipFill>
          <a:blip r:embed="rId3" cstate="print">
            <a:lum bright="10000"/>
          </a:blip>
          <a:srcRect t="21847" b="20495"/>
          <a:stretch>
            <a:fillRect/>
          </a:stretch>
        </p:blipFill>
        <p:spPr bwMode="auto">
          <a:xfrm>
            <a:off x="5724128" y="260648"/>
            <a:ext cx="2736304" cy="3019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C:\Users\xXx\Desktop\IMG_20231108_1052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4232" y="3759361"/>
            <a:ext cx="3612224" cy="2204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Users\xXx\Desktop\IMG_20231108_10435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357" y="3501008"/>
            <a:ext cx="4307667" cy="24822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7807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xXx\Desktop\IMG_20231010_110135.jpg"/>
          <p:cNvPicPr/>
          <p:nvPr/>
        </p:nvPicPr>
        <p:blipFill>
          <a:blip r:embed="rId2" cstate="print">
            <a:lum bright="10000"/>
          </a:blip>
          <a:srcRect l="5981" r="21770"/>
          <a:stretch>
            <a:fillRect/>
          </a:stretch>
        </p:blipFill>
        <p:spPr bwMode="auto">
          <a:xfrm>
            <a:off x="611560" y="548680"/>
            <a:ext cx="3477260" cy="2314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C:\Users\xXx\Desktop\IMG_20231010_1122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573016"/>
            <a:ext cx="5068570" cy="244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C:\Users\xXx\Desktop\IMG_20231010_105228.jpg"/>
          <p:cNvPicPr/>
          <p:nvPr/>
        </p:nvPicPr>
        <p:blipFill>
          <a:blip r:embed="rId4" cstate="print">
            <a:lum bright="10000"/>
          </a:blip>
          <a:srcRect t="21521" b="26716"/>
          <a:stretch>
            <a:fillRect/>
          </a:stretch>
        </p:blipFill>
        <p:spPr bwMode="auto">
          <a:xfrm>
            <a:off x="5719526" y="3282503"/>
            <a:ext cx="2812415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xXx\Desktop\IMG_20231010_104427.jpg"/>
          <p:cNvPicPr/>
          <p:nvPr/>
        </p:nvPicPr>
        <p:blipFill>
          <a:blip r:embed="rId5" cstate="print"/>
          <a:srcRect l="14032" r="9677"/>
          <a:stretch>
            <a:fillRect/>
          </a:stretch>
        </p:blipFill>
        <p:spPr bwMode="auto">
          <a:xfrm>
            <a:off x="4427984" y="548680"/>
            <a:ext cx="4114800" cy="2600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873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SadiK6\Desktop\В ДИАЛОГ\IMG-20251020-WA0024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8893"/>
            <a:ext cx="5123815" cy="2880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C:\Users\2024\Downloads\Attachments_kotkoludmila640@gmail.com_2025-10-21_21-26-38\IMG-20251020-WA0023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3643314"/>
            <a:ext cx="4929222" cy="2718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663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6268211"/>
            <a:ext cx="9143999" cy="589786"/>
          </a:xfrm>
          <a:prstGeom prst="rect">
            <a:avLst/>
          </a:prstGeom>
        </p:spPr>
      </p:pic>
      <p:pic>
        <p:nvPicPr>
          <p:cNvPr id="4" name="Рисунок 3" descr="C:\Users\SadiK6\Desktop\В ДИАЛОГ\Attachments_lena_25_01_1979@mail.ru_2025-10-20_11-46-12\IMG2025102013561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5" t="8929" r="-64" b="-2014"/>
          <a:stretch/>
        </p:blipFill>
        <p:spPr bwMode="auto">
          <a:xfrm>
            <a:off x="6372200" y="199866"/>
            <a:ext cx="2169118" cy="31652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SadiK6\Desktop\В ДИАЛОГ\Attachments_lena_25_01_1979@mail.ru_2025-10-20_11-46-12\IMG20251020135618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6" t="11160" r="52312" b="3795"/>
          <a:stretch/>
        </p:blipFill>
        <p:spPr bwMode="auto">
          <a:xfrm>
            <a:off x="467544" y="3396691"/>
            <a:ext cx="2160336" cy="32754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SadiK6\Desktop\В ДИАЛОГ\Attachments_lena_25_01_1979@mail.ru_2025-10-20_11-46-12\IMG20251020135556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2" t="12769" b="5830"/>
          <a:stretch/>
        </p:blipFill>
        <p:spPr bwMode="auto">
          <a:xfrm>
            <a:off x="473453" y="297651"/>
            <a:ext cx="2242167" cy="29696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SadiK6\Desktop\В ДИАЛОГ\Attachments_lena_25_01_1979@mail.ru_2025-10-20_11-46-12\IMG20251020135654.jpg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r="3828" b="2610"/>
          <a:stretch/>
        </p:blipFill>
        <p:spPr bwMode="auto">
          <a:xfrm rot="5400000">
            <a:off x="2885177" y="3947639"/>
            <a:ext cx="3251265" cy="23258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SadiK6\Desktop\В ДИАЛОГ\Attachments_lena_25_01_1979@mail.ru_2025-10-20_11-46-12\IMG20251020135803.jpg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0"/>
          <a:stretch/>
        </p:blipFill>
        <p:spPr bwMode="auto">
          <a:xfrm>
            <a:off x="6361360" y="3466460"/>
            <a:ext cx="2160240" cy="3251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SadiK6\Desktop\В ДИАЛОГ\Attachments_lena_25_01_1979@mail.ru_2025-10-20_11-46-12\IMG20251020135556.jpg"/>
          <p:cNvPicPr/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3" t="16332" r="52377" b="4247"/>
          <a:stretch/>
        </p:blipFill>
        <p:spPr bwMode="auto">
          <a:xfrm>
            <a:off x="3315247" y="261267"/>
            <a:ext cx="2376264" cy="30674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7683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6268211"/>
            <a:ext cx="9143999" cy="589786"/>
          </a:xfrm>
          <a:prstGeom prst="rect">
            <a:avLst/>
          </a:prstGeom>
        </p:spPr>
      </p:pic>
      <p:pic>
        <p:nvPicPr>
          <p:cNvPr id="4" name="Рисунок 3" descr="C:\Users\SadiK6\Desktop\В ДИАЛОГ\IMG_20221021_0957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66464"/>
            <a:ext cx="3888432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SadiK6\Desktop\В ДИАЛОГ\IMG_20221021_09420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37"/>
          <a:stretch/>
        </p:blipFill>
        <p:spPr bwMode="auto">
          <a:xfrm>
            <a:off x="4539573" y="3781112"/>
            <a:ext cx="4032448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SadiK6\Desktop\В ДИАЛОГ\IMG_20221021_09380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3" r="17930" b="2221"/>
          <a:stretch/>
        </p:blipFill>
        <p:spPr bwMode="auto">
          <a:xfrm>
            <a:off x="4950834" y="303080"/>
            <a:ext cx="3209925" cy="3269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SadiK6\Desktop\В ДИАЛОГ\IMG_20221020_100033.jpg"/>
          <p:cNvPicPr/>
          <p:nvPr/>
        </p:nvPicPr>
        <p:blipFill>
          <a:blip r:embed="rId7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3030855" cy="3274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683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851920" y="1721454"/>
            <a:ext cx="1087078" cy="1042669"/>
            <a:chOff x="5547359" y="1588008"/>
            <a:chExt cx="1097280" cy="104266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53455" y="1594104"/>
              <a:ext cx="1085088" cy="103022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553455" y="1594104"/>
              <a:ext cx="1085215" cy="1030605"/>
            </a:xfrm>
            <a:custGeom>
              <a:avLst/>
              <a:gdLst/>
              <a:ahLst/>
              <a:cxnLst/>
              <a:rect l="l" t="t" r="r" b="b"/>
              <a:pathLst>
                <a:path w="1085215" h="1030605">
                  <a:moveTo>
                    <a:pt x="0" y="515112"/>
                  </a:moveTo>
                  <a:lnTo>
                    <a:pt x="2217" y="468227"/>
                  </a:lnTo>
                  <a:lnTo>
                    <a:pt x="8742" y="422522"/>
                  </a:lnTo>
                  <a:lnTo>
                    <a:pt x="19383" y="378177"/>
                  </a:lnTo>
                  <a:lnTo>
                    <a:pt x="33948" y="335376"/>
                  </a:lnTo>
                  <a:lnTo>
                    <a:pt x="52245" y="294299"/>
                  </a:lnTo>
                  <a:lnTo>
                    <a:pt x="74083" y="255128"/>
                  </a:lnTo>
                  <a:lnTo>
                    <a:pt x="99270" y="218046"/>
                  </a:lnTo>
                  <a:lnTo>
                    <a:pt x="127614" y="183235"/>
                  </a:lnTo>
                  <a:lnTo>
                    <a:pt x="158924" y="150875"/>
                  </a:lnTo>
                  <a:lnTo>
                    <a:pt x="193008" y="121150"/>
                  </a:lnTo>
                  <a:lnTo>
                    <a:pt x="229674" y="94241"/>
                  </a:lnTo>
                  <a:lnTo>
                    <a:pt x="268732" y="70329"/>
                  </a:lnTo>
                  <a:lnTo>
                    <a:pt x="309987" y="49597"/>
                  </a:lnTo>
                  <a:lnTo>
                    <a:pt x="353251" y="32227"/>
                  </a:lnTo>
                  <a:lnTo>
                    <a:pt x="398330" y="18400"/>
                  </a:lnTo>
                  <a:lnTo>
                    <a:pt x="445033" y="8299"/>
                  </a:lnTo>
                  <a:lnTo>
                    <a:pt x="493168" y="2105"/>
                  </a:lnTo>
                  <a:lnTo>
                    <a:pt x="542544" y="0"/>
                  </a:lnTo>
                  <a:lnTo>
                    <a:pt x="591919" y="2105"/>
                  </a:lnTo>
                  <a:lnTo>
                    <a:pt x="640054" y="8299"/>
                  </a:lnTo>
                  <a:lnTo>
                    <a:pt x="686757" y="18400"/>
                  </a:lnTo>
                  <a:lnTo>
                    <a:pt x="731836" y="32227"/>
                  </a:lnTo>
                  <a:lnTo>
                    <a:pt x="775100" y="49597"/>
                  </a:lnTo>
                  <a:lnTo>
                    <a:pt x="816356" y="70329"/>
                  </a:lnTo>
                  <a:lnTo>
                    <a:pt x="855413" y="94241"/>
                  </a:lnTo>
                  <a:lnTo>
                    <a:pt x="892079" y="121150"/>
                  </a:lnTo>
                  <a:lnTo>
                    <a:pt x="926163" y="150876"/>
                  </a:lnTo>
                  <a:lnTo>
                    <a:pt x="957473" y="183235"/>
                  </a:lnTo>
                  <a:lnTo>
                    <a:pt x="985817" y="218046"/>
                  </a:lnTo>
                  <a:lnTo>
                    <a:pt x="1011004" y="255128"/>
                  </a:lnTo>
                  <a:lnTo>
                    <a:pt x="1032842" y="294299"/>
                  </a:lnTo>
                  <a:lnTo>
                    <a:pt x="1051139" y="335376"/>
                  </a:lnTo>
                  <a:lnTo>
                    <a:pt x="1065704" y="378177"/>
                  </a:lnTo>
                  <a:lnTo>
                    <a:pt x="1076345" y="422522"/>
                  </a:lnTo>
                  <a:lnTo>
                    <a:pt x="1082870" y="468227"/>
                  </a:lnTo>
                  <a:lnTo>
                    <a:pt x="1085088" y="515112"/>
                  </a:lnTo>
                  <a:lnTo>
                    <a:pt x="1082870" y="561996"/>
                  </a:lnTo>
                  <a:lnTo>
                    <a:pt x="1076345" y="607701"/>
                  </a:lnTo>
                  <a:lnTo>
                    <a:pt x="1065704" y="652046"/>
                  </a:lnTo>
                  <a:lnTo>
                    <a:pt x="1051139" y="694847"/>
                  </a:lnTo>
                  <a:lnTo>
                    <a:pt x="1032842" y="735924"/>
                  </a:lnTo>
                  <a:lnTo>
                    <a:pt x="1011004" y="775095"/>
                  </a:lnTo>
                  <a:lnTo>
                    <a:pt x="985817" y="812177"/>
                  </a:lnTo>
                  <a:lnTo>
                    <a:pt x="957473" y="846988"/>
                  </a:lnTo>
                  <a:lnTo>
                    <a:pt x="926163" y="879348"/>
                  </a:lnTo>
                  <a:lnTo>
                    <a:pt x="892079" y="909073"/>
                  </a:lnTo>
                  <a:lnTo>
                    <a:pt x="855413" y="935982"/>
                  </a:lnTo>
                  <a:lnTo>
                    <a:pt x="816356" y="959894"/>
                  </a:lnTo>
                  <a:lnTo>
                    <a:pt x="775100" y="980626"/>
                  </a:lnTo>
                  <a:lnTo>
                    <a:pt x="731836" y="997996"/>
                  </a:lnTo>
                  <a:lnTo>
                    <a:pt x="686757" y="1011823"/>
                  </a:lnTo>
                  <a:lnTo>
                    <a:pt x="640054" y="1021924"/>
                  </a:lnTo>
                  <a:lnTo>
                    <a:pt x="591919" y="1028118"/>
                  </a:lnTo>
                  <a:lnTo>
                    <a:pt x="542544" y="1030224"/>
                  </a:lnTo>
                  <a:lnTo>
                    <a:pt x="493168" y="1028118"/>
                  </a:lnTo>
                  <a:lnTo>
                    <a:pt x="445033" y="1021924"/>
                  </a:lnTo>
                  <a:lnTo>
                    <a:pt x="398330" y="1011823"/>
                  </a:lnTo>
                  <a:lnTo>
                    <a:pt x="353251" y="997996"/>
                  </a:lnTo>
                  <a:lnTo>
                    <a:pt x="309987" y="980626"/>
                  </a:lnTo>
                  <a:lnTo>
                    <a:pt x="268732" y="959894"/>
                  </a:lnTo>
                  <a:lnTo>
                    <a:pt x="229674" y="935982"/>
                  </a:lnTo>
                  <a:lnTo>
                    <a:pt x="193008" y="909073"/>
                  </a:lnTo>
                  <a:lnTo>
                    <a:pt x="158924" y="879348"/>
                  </a:lnTo>
                  <a:lnTo>
                    <a:pt x="127614" y="846988"/>
                  </a:lnTo>
                  <a:lnTo>
                    <a:pt x="99270" y="812177"/>
                  </a:lnTo>
                  <a:lnTo>
                    <a:pt x="74083" y="775095"/>
                  </a:lnTo>
                  <a:lnTo>
                    <a:pt x="52245" y="735924"/>
                  </a:lnTo>
                  <a:lnTo>
                    <a:pt x="33948" y="694847"/>
                  </a:lnTo>
                  <a:lnTo>
                    <a:pt x="19383" y="652046"/>
                  </a:lnTo>
                  <a:lnTo>
                    <a:pt x="8742" y="607701"/>
                  </a:lnTo>
                  <a:lnTo>
                    <a:pt x="2217" y="561996"/>
                  </a:lnTo>
                  <a:lnTo>
                    <a:pt x="0" y="51511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53015" y="199138"/>
            <a:ext cx="6635591" cy="1027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620" algn="ctr">
              <a:lnSpc>
                <a:spcPct val="100000"/>
              </a:lnSpc>
              <a:spcBef>
                <a:spcPts val="95"/>
              </a:spcBef>
            </a:pPr>
            <a:r>
              <a:rPr dirty="0"/>
              <a:t>Федеральный</a:t>
            </a:r>
            <a:r>
              <a:rPr spc="-135" dirty="0"/>
              <a:t> </a:t>
            </a:r>
            <a:r>
              <a:rPr spc="-10" dirty="0"/>
              <a:t>проект</a:t>
            </a:r>
          </a:p>
          <a:p>
            <a:pPr algn="ctr">
              <a:lnSpc>
                <a:spcPct val="100000"/>
              </a:lnSpc>
            </a:pPr>
            <a:r>
              <a:rPr spc="-10" dirty="0"/>
              <a:t>«Патриотическое</a:t>
            </a:r>
            <a:r>
              <a:rPr spc="-75" dirty="0"/>
              <a:t> </a:t>
            </a:r>
            <a:r>
              <a:rPr spc="-10" dirty="0"/>
              <a:t>воспитание</a:t>
            </a:r>
            <a:r>
              <a:rPr spc="-100" dirty="0"/>
              <a:t> </a:t>
            </a:r>
            <a:r>
              <a:rPr dirty="0"/>
              <a:t>граждан</a:t>
            </a:r>
            <a:r>
              <a:rPr spc="-105" dirty="0"/>
              <a:t> </a:t>
            </a:r>
            <a:r>
              <a:rPr spc="-10" dirty="0"/>
              <a:t>Российской</a:t>
            </a:r>
            <a:r>
              <a:rPr spc="-105" dirty="0"/>
              <a:t> </a:t>
            </a:r>
            <a:r>
              <a:rPr spc="-10" dirty="0"/>
              <a:t>Федерации»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40545" y="1154632"/>
            <a:ext cx="763284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04695" marR="5080" indent="-1992630">
              <a:spcBef>
                <a:spcPts val="100"/>
              </a:spcBef>
            </a:pPr>
            <a:r>
              <a:rPr kern="0" spc="-20" dirty="0">
                <a:solidFill>
                  <a:srgbClr val="44536A"/>
                </a:solidFill>
                <a:latin typeface="Microsoft Sans Serif"/>
                <a:cs typeface="Microsoft Sans Serif"/>
              </a:rPr>
              <a:t>обеспечение</a:t>
            </a:r>
            <a:r>
              <a:rPr kern="0" spc="-25" dirty="0">
                <a:solidFill>
                  <a:srgbClr val="44536A"/>
                </a:solidFill>
                <a:latin typeface="Microsoft Sans Serif"/>
                <a:cs typeface="Microsoft Sans Serif"/>
              </a:rPr>
              <a:t> </a:t>
            </a:r>
            <a:r>
              <a:rPr kern="0" spc="-20" dirty="0">
                <a:solidFill>
                  <a:srgbClr val="44536A"/>
                </a:solidFill>
                <a:latin typeface="Microsoft Sans Serif"/>
                <a:cs typeface="Microsoft Sans Serif"/>
              </a:rPr>
              <a:t>функционирования</a:t>
            </a:r>
            <a:r>
              <a:rPr kern="0" spc="-15" dirty="0">
                <a:solidFill>
                  <a:srgbClr val="44536A"/>
                </a:solidFill>
                <a:latin typeface="Microsoft Sans Serif"/>
                <a:cs typeface="Microsoft Sans Serif"/>
              </a:rPr>
              <a:t> </a:t>
            </a:r>
            <a:r>
              <a:rPr kern="0" dirty="0">
                <a:solidFill>
                  <a:srgbClr val="44536A"/>
                </a:solidFill>
                <a:latin typeface="Microsoft Sans Serif"/>
                <a:cs typeface="Microsoft Sans Serif"/>
              </a:rPr>
              <a:t>системы</a:t>
            </a:r>
            <a:r>
              <a:rPr kern="0" spc="-30" dirty="0">
                <a:solidFill>
                  <a:srgbClr val="44536A"/>
                </a:solidFill>
                <a:latin typeface="Microsoft Sans Serif"/>
                <a:cs typeface="Microsoft Sans Serif"/>
              </a:rPr>
              <a:t> патриотического</a:t>
            </a:r>
            <a:r>
              <a:rPr kern="0" spc="-45" dirty="0">
                <a:solidFill>
                  <a:srgbClr val="44536A"/>
                </a:solidFill>
                <a:latin typeface="Microsoft Sans Serif"/>
                <a:cs typeface="Microsoft Sans Serif"/>
              </a:rPr>
              <a:t> </a:t>
            </a:r>
            <a:r>
              <a:rPr kern="0" spc="-10" dirty="0">
                <a:solidFill>
                  <a:srgbClr val="44536A"/>
                </a:solidFill>
                <a:latin typeface="Microsoft Sans Serif"/>
                <a:cs typeface="Microsoft Sans Serif"/>
              </a:rPr>
              <a:t>воспитания развитие</a:t>
            </a:r>
            <a:r>
              <a:rPr kern="0" spc="-95" dirty="0">
                <a:solidFill>
                  <a:srgbClr val="44536A"/>
                </a:solidFill>
                <a:latin typeface="Microsoft Sans Serif"/>
                <a:cs typeface="Microsoft Sans Serif"/>
              </a:rPr>
              <a:t> </a:t>
            </a:r>
            <a:r>
              <a:rPr kern="0" spc="-10" dirty="0">
                <a:solidFill>
                  <a:srgbClr val="44536A"/>
                </a:solidFill>
                <a:latin typeface="Microsoft Sans Serif"/>
                <a:cs typeface="Microsoft Sans Serif"/>
              </a:rPr>
              <a:t>воспитательной</a:t>
            </a:r>
            <a:r>
              <a:rPr kern="0" spc="-75" dirty="0">
                <a:solidFill>
                  <a:srgbClr val="44536A"/>
                </a:solidFill>
                <a:latin typeface="Microsoft Sans Serif"/>
                <a:cs typeface="Microsoft Sans Serif"/>
              </a:rPr>
              <a:t> </a:t>
            </a:r>
            <a:r>
              <a:rPr kern="0" spc="-10" dirty="0">
                <a:solidFill>
                  <a:srgbClr val="44536A"/>
                </a:solidFill>
                <a:latin typeface="Microsoft Sans Serif"/>
                <a:cs typeface="Microsoft Sans Serif"/>
              </a:rPr>
              <a:t>работы</a:t>
            </a:r>
            <a:endParaRPr kern="0" dirty="0">
              <a:solidFill>
                <a:sysClr val="windowText" lastClr="000000"/>
              </a:solidFill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87624" y="2673224"/>
            <a:ext cx="6768752" cy="11830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62585" marR="354965" algn="ctr">
              <a:spcBef>
                <a:spcPts val="105"/>
              </a:spcBef>
            </a:pPr>
            <a:r>
              <a:rPr sz="2000" b="1" kern="0" dirty="0">
                <a:solidFill>
                  <a:srgbClr val="008000"/>
                </a:solidFill>
                <a:latin typeface="Arial"/>
                <a:cs typeface="Arial"/>
              </a:rPr>
              <a:t>Федеральная</a:t>
            </a:r>
            <a:r>
              <a:rPr sz="2000" b="1" kern="0" spc="-11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kern="0" dirty="0">
                <a:solidFill>
                  <a:srgbClr val="008000"/>
                </a:solidFill>
                <a:latin typeface="Arial"/>
                <a:cs typeface="Arial"/>
              </a:rPr>
              <a:t>образовательная</a:t>
            </a:r>
            <a:r>
              <a:rPr sz="2000" b="1" kern="0" spc="-9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kern="0" spc="-10" dirty="0">
                <a:solidFill>
                  <a:srgbClr val="008000"/>
                </a:solidFill>
                <a:latin typeface="Arial"/>
                <a:cs typeface="Arial"/>
              </a:rPr>
              <a:t>программа дошкольного</a:t>
            </a:r>
            <a:r>
              <a:rPr sz="2000" b="1" kern="0" spc="-11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kern="0" spc="-10" dirty="0">
                <a:solidFill>
                  <a:srgbClr val="008000"/>
                </a:solidFill>
                <a:latin typeface="Arial"/>
                <a:cs typeface="Arial"/>
              </a:rPr>
              <a:t>образования:</a:t>
            </a:r>
            <a:endParaRPr sz="20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635" algn="ctr">
              <a:spcBef>
                <a:spcPts val="5"/>
              </a:spcBef>
            </a:pPr>
            <a:r>
              <a:rPr kern="0" spc="-10" dirty="0">
                <a:solidFill>
                  <a:srgbClr val="44536A"/>
                </a:solidFill>
                <a:latin typeface="Microsoft Sans Serif"/>
                <a:cs typeface="Microsoft Sans Serif"/>
              </a:rPr>
              <a:t>рабочая</a:t>
            </a:r>
            <a:r>
              <a:rPr kern="0" spc="-70" dirty="0">
                <a:solidFill>
                  <a:srgbClr val="44536A"/>
                </a:solidFill>
                <a:latin typeface="Microsoft Sans Serif"/>
                <a:cs typeface="Microsoft Sans Serif"/>
              </a:rPr>
              <a:t> </a:t>
            </a:r>
            <a:r>
              <a:rPr kern="0" spc="-20" dirty="0">
                <a:solidFill>
                  <a:srgbClr val="44536A"/>
                </a:solidFill>
                <a:latin typeface="Microsoft Sans Serif"/>
                <a:cs typeface="Microsoft Sans Serif"/>
              </a:rPr>
              <a:t>программа</a:t>
            </a:r>
            <a:r>
              <a:rPr kern="0" spc="-40" dirty="0">
                <a:solidFill>
                  <a:srgbClr val="44536A"/>
                </a:solidFill>
                <a:latin typeface="Microsoft Sans Serif"/>
                <a:cs typeface="Microsoft Sans Serif"/>
              </a:rPr>
              <a:t> </a:t>
            </a:r>
            <a:r>
              <a:rPr kern="0" spc="-10" dirty="0">
                <a:solidFill>
                  <a:srgbClr val="44536A"/>
                </a:solidFill>
                <a:latin typeface="Microsoft Sans Serif"/>
                <a:cs typeface="Microsoft Sans Serif"/>
              </a:rPr>
              <a:t>воспитания,</a:t>
            </a:r>
            <a:endParaRPr kern="0" dirty="0">
              <a:solidFill>
                <a:sysClr val="windowText" lastClr="000000"/>
              </a:solidFill>
              <a:latin typeface="Microsoft Sans Serif"/>
              <a:cs typeface="Microsoft Sans Serif"/>
            </a:endParaRPr>
          </a:p>
          <a:p>
            <a:pPr algn="ctr"/>
            <a:r>
              <a:rPr kern="0" dirty="0">
                <a:solidFill>
                  <a:srgbClr val="44536A"/>
                </a:solidFill>
                <a:latin typeface="Microsoft Sans Serif"/>
                <a:cs typeface="Microsoft Sans Serif"/>
              </a:rPr>
              <a:t>федеральный</a:t>
            </a:r>
            <a:r>
              <a:rPr kern="0" spc="-45" dirty="0">
                <a:solidFill>
                  <a:srgbClr val="44536A"/>
                </a:solidFill>
                <a:latin typeface="Microsoft Sans Serif"/>
                <a:cs typeface="Microsoft Sans Serif"/>
              </a:rPr>
              <a:t> </a:t>
            </a:r>
            <a:r>
              <a:rPr kern="0" spc="-10" dirty="0">
                <a:solidFill>
                  <a:srgbClr val="44536A"/>
                </a:solidFill>
                <a:latin typeface="Microsoft Sans Serif"/>
                <a:cs typeface="Microsoft Sans Serif"/>
              </a:rPr>
              <a:t>календарный</a:t>
            </a:r>
            <a:r>
              <a:rPr kern="0" spc="-40" dirty="0">
                <a:solidFill>
                  <a:srgbClr val="44536A"/>
                </a:solidFill>
                <a:latin typeface="Microsoft Sans Serif"/>
                <a:cs typeface="Microsoft Sans Serif"/>
              </a:rPr>
              <a:t> </a:t>
            </a:r>
            <a:r>
              <a:rPr kern="0" dirty="0">
                <a:solidFill>
                  <a:srgbClr val="44536A"/>
                </a:solidFill>
                <a:latin typeface="Microsoft Sans Serif"/>
                <a:cs typeface="Microsoft Sans Serif"/>
              </a:rPr>
              <a:t>план</a:t>
            </a:r>
            <a:r>
              <a:rPr kern="0" spc="-45" dirty="0">
                <a:solidFill>
                  <a:srgbClr val="44536A"/>
                </a:solidFill>
                <a:latin typeface="Microsoft Sans Serif"/>
                <a:cs typeface="Microsoft Sans Serif"/>
              </a:rPr>
              <a:t> </a:t>
            </a:r>
            <a:r>
              <a:rPr kern="0" spc="-10" dirty="0">
                <a:solidFill>
                  <a:srgbClr val="44536A"/>
                </a:solidFill>
                <a:latin typeface="Microsoft Sans Serif"/>
                <a:cs typeface="Microsoft Sans Serif"/>
              </a:rPr>
              <a:t>воспитательной</a:t>
            </a:r>
            <a:r>
              <a:rPr kern="0" spc="-45" dirty="0">
                <a:solidFill>
                  <a:srgbClr val="44536A"/>
                </a:solidFill>
                <a:latin typeface="Microsoft Sans Serif"/>
                <a:cs typeface="Microsoft Sans Serif"/>
              </a:rPr>
              <a:t> </a:t>
            </a:r>
            <a:r>
              <a:rPr kern="0" spc="-10" dirty="0">
                <a:solidFill>
                  <a:srgbClr val="44536A"/>
                </a:solidFill>
                <a:latin typeface="Microsoft Sans Serif"/>
                <a:cs typeface="Microsoft Sans Serif"/>
              </a:rPr>
              <a:t>работы</a:t>
            </a:r>
            <a:endParaRPr kern="0" dirty="0">
              <a:solidFill>
                <a:sysClr val="windowText" lastClr="000000"/>
              </a:solidFill>
              <a:latin typeface="Microsoft Sans Serif"/>
              <a:cs typeface="Microsoft Sans Serif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001393" y="4064508"/>
            <a:ext cx="650558" cy="609600"/>
            <a:chOff x="2668523" y="4064508"/>
            <a:chExt cx="867410" cy="609600"/>
          </a:xfrm>
        </p:grpSpPr>
        <p:sp>
          <p:nvSpPr>
            <p:cNvPr id="10" name="object 10"/>
            <p:cNvSpPr/>
            <p:nvPr/>
          </p:nvSpPr>
          <p:spPr>
            <a:xfrm>
              <a:off x="2674619" y="4070604"/>
              <a:ext cx="855344" cy="597535"/>
            </a:xfrm>
            <a:custGeom>
              <a:avLst/>
              <a:gdLst/>
              <a:ahLst/>
              <a:cxnLst/>
              <a:rect l="l" t="t" r="r" b="b"/>
              <a:pathLst>
                <a:path w="855345" h="597535">
                  <a:moveTo>
                    <a:pt x="641222" y="0"/>
                  </a:moveTo>
                  <a:lnTo>
                    <a:pt x="213741" y="0"/>
                  </a:lnTo>
                  <a:lnTo>
                    <a:pt x="213741" y="298704"/>
                  </a:lnTo>
                  <a:lnTo>
                    <a:pt x="0" y="298704"/>
                  </a:lnTo>
                  <a:lnTo>
                    <a:pt x="427481" y="597408"/>
                  </a:lnTo>
                  <a:lnTo>
                    <a:pt x="854964" y="298704"/>
                  </a:lnTo>
                  <a:lnTo>
                    <a:pt x="641222" y="298704"/>
                  </a:lnTo>
                  <a:lnTo>
                    <a:pt x="641222" y="0"/>
                  </a:lnTo>
                  <a:close/>
                </a:path>
              </a:pathLst>
            </a:custGeom>
            <a:solidFill>
              <a:srgbClr val="E1EFD9"/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2674619" y="4070604"/>
              <a:ext cx="855344" cy="597535"/>
            </a:xfrm>
            <a:custGeom>
              <a:avLst/>
              <a:gdLst/>
              <a:ahLst/>
              <a:cxnLst/>
              <a:rect l="l" t="t" r="r" b="b"/>
              <a:pathLst>
                <a:path w="855345" h="597535">
                  <a:moveTo>
                    <a:pt x="0" y="298704"/>
                  </a:moveTo>
                  <a:lnTo>
                    <a:pt x="213741" y="298704"/>
                  </a:lnTo>
                  <a:lnTo>
                    <a:pt x="213741" y="0"/>
                  </a:lnTo>
                  <a:lnTo>
                    <a:pt x="641222" y="0"/>
                  </a:lnTo>
                  <a:lnTo>
                    <a:pt x="641222" y="298704"/>
                  </a:lnTo>
                  <a:lnTo>
                    <a:pt x="854964" y="298704"/>
                  </a:lnTo>
                  <a:lnTo>
                    <a:pt x="427481" y="597408"/>
                  </a:lnTo>
                  <a:lnTo>
                    <a:pt x="0" y="298704"/>
                  </a:lnTo>
                  <a:close/>
                </a:path>
              </a:pathLst>
            </a:custGeom>
            <a:ln w="12191">
              <a:solidFill>
                <a:srgbClr val="339933"/>
              </a:solidFill>
            </a:ln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6171057" y="4064508"/>
            <a:ext cx="651510" cy="609600"/>
            <a:chOff x="8228076" y="4064508"/>
            <a:chExt cx="868680" cy="609600"/>
          </a:xfrm>
        </p:grpSpPr>
        <p:sp>
          <p:nvSpPr>
            <p:cNvPr id="13" name="object 13"/>
            <p:cNvSpPr/>
            <p:nvPr/>
          </p:nvSpPr>
          <p:spPr>
            <a:xfrm>
              <a:off x="8234172" y="4070604"/>
              <a:ext cx="856615" cy="597535"/>
            </a:xfrm>
            <a:custGeom>
              <a:avLst/>
              <a:gdLst/>
              <a:ahLst/>
              <a:cxnLst/>
              <a:rect l="l" t="t" r="r" b="b"/>
              <a:pathLst>
                <a:path w="856615" h="597535">
                  <a:moveTo>
                    <a:pt x="642366" y="0"/>
                  </a:moveTo>
                  <a:lnTo>
                    <a:pt x="214122" y="0"/>
                  </a:lnTo>
                  <a:lnTo>
                    <a:pt x="214122" y="298704"/>
                  </a:lnTo>
                  <a:lnTo>
                    <a:pt x="0" y="298704"/>
                  </a:lnTo>
                  <a:lnTo>
                    <a:pt x="428244" y="597408"/>
                  </a:lnTo>
                  <a:lnTo>
                    <a:pt x="856487" y="298704"/>
                  </a:lnTo>
                  <a:lnTo>
                    <a:pt x="642366" y="298704"/>
                  </a:lnTo>
                  <a:lnTo>
                    <a:pt x="642366" y="0"/>
                  </a:lnTo>
                  <a:close/>
                </a:path>
              </a:pathLst>
            </a:custGeom>
            <a:solidFill>
              <a:srgbClr val="E1EFD9"/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8234172" y="4070604"/>
              <a:ext cx="856615" cy="597535"/>
            </a:xfrm>
            <a:custGeom>
              <a:avLst/>
              <a:gdLst/>
              <a:ahLst/>
              <a:cxnLst/>
              <a:rect l="l" t="t" r="r" b="b"/>
              <a:pathLst>
                <a:path w="856615" h="597535">
                  <a:moveTo>
                    <a:pt x="0" y="298704"/>
                  </a:moveTo>
                  <a:lnTo>
                    <a:pt x="214122" y="298704"/>
                  </a:lnTo>
                  <a:lnTo>
                    <a:pt x="214122" y="0"/>
                  </a:lnTo>
                  <a:lnTo>
                    <a:pt x="642366" y="0"/>
                  </a:lnTo>
                  <a:lnTo>
                    <a:pt x="642366" y="298704"/>
                  </a:lnTo>
                  <a:lnTo>
                    <a:pt x="856487" y="298704"/>
                  </a:lnTo>
                  <a:lnTo>
                    <a:pt x="428244" y="597408"/>
                  </a:lnTo>
                  <a:lnTo>
                    <a:pt x="0" y="298704"/>
                  </a:lnTo>
                  <a:close/>
                </a:path>
              </a:pathLst>
            </a:custGeom>
            <a:ln w="12191">
              <a:solidFill>
                <a:srgbClr val="339933"/>
              </a:solidFill>
            </a:ln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697078" y="4800346"/>
            <a:ext cx="332755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kern="0" spc="-25" dirty="0">
                <a:solidFill>
                  <a:srgbClr val="44536A"/>
                </a:solidFill>
                <a:latin typeface="Microsoft Sans Serif"/>
                <a:cs typeface="Microsoft Sans Serif"/>
              </a:rPr>
              <a:t>патриотическое</a:t>
            </a:r>
            <a:r>
              <a:rPr kern="0" spc="-30" dirty="0">
                <a:solidFill>
                  <a:srgbClr val="44536A"/>
                </a:solidFill>
                <a:latin typeface="Microsoft Sans Serif"/>
                <a:cs typeface="Microsoft Sans Serif"/>
              </a:rPr>
              <a:t> </a:t>
            </a:r>
            <a:r>
              <a:rPr kern="0" spc="-10" dirty="0">
                <a:solidFill>
                  <a:srgbClr val="44536A"/>
                </a:solidFill>
                <a:latin typeface="Microsoft Sans Serif"/>
                <a:cs typeface="Microsoft Sans Serif"/>
              </a:rPr>
              <a:t>направление</a:t>
            </a:r>
            <a:r>
              <a:rPr kern="0" dirty="0">
                <a:solidFill>
                  <a:srgbClr val="44536A"/>
                </a:solidFill>
                <a:latin typeface="Microsoft Sans Serif"/>
                <a:cs typeface="Microsoft Sans Serif"/>
              </a:rPr>
              <a:t> </a:t>
            </a:r>
            <a:r>
              <a:rPr kern="0" spc="-10" dirty="0">
                <a:solidFill>
                  <a:srgbClr val="44536A"/>
                </a:solidFill>
                <a:latin typeface="Microsoft Sans Serif"/>
                <a:cs typeface="Microsoft Sans Serif"/>
              </a:rPr>
              <a:t>воспитания</a:t>
            </a:r>
            <a:endParaRPr kern="0">
              <a:solidFill>
                <a:sysClr val="windowText" lastClr="000000"/>
              </a:solidFill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71600" y="5506009"/>
            <a:ext cx="2128313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i="1" kern="0" spc="-10" dirty="0">
                <a:solidFill>
                  <a:srgbClr val="008000"/>
                </a:solidFill>
                <a:latin typeface="Times New Roman"/>
                <a:cs typeface="Times New Roman"/>
              </a:rPr>
              <a:t>«Родина»,</a:t>
            </a:r>
            <a:r>
              <a:rPr b="1" i="1" kern="0" spc="-65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b="1" i="1" kern="0" spc="-10" dirty="0">
                <a:solidFill>
                  <a:srgbClr val="008000"/>
                </a:solidFill>
                <a:latin typeface="Times New Roman"/>
                <a:cs typeface="Times New Roman"/>
              </a:rPr>
              <a:t>«природа</a:t>
            </a:r>
            <a:r>
              <a:rPr b="1" i="1" kern="0" spc="-10" dirty="0">
                <a:solidFill>
                  <a:srgbClr val="008000"/>
                </a:solidFill>
                <a:latin typeface="Times New Roman"/>
                <a:cs typeface="Times New Roman"/>
              </a:rPr>
              <a:t>»</a:t>
            </a:r>
            <a:endParaRPr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527518" y="4793996"/>
            <a:ext cx="388048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kern="0" spc="-20" dirty="0">
                <a:solidFill>
                  <a:srgbClr val="44536A"/>
                </a:solidFill>
                <a:latin typeface="Microsoft Sans Serif"/>
                <a:cs typeface="Microsoft Sans Serif"/>
              </a:rPr>
              <a:t>духовно</a:t>
            </a:r>
            <a:r>
              <a:rPr kern="0" spc="-20" dirty="0">
                <a:solidFill>
                  <a:srgbClr val="44536A"/>
                </a:solidFill>
                <a:latin typeface="Arial MT"/>
                <a:cs typeface="Arial MT"/>
              </a:rPr>
              <a:t>-</a:t>
            </a:r>
            <a:r>
              <a:rPr kern="0" dirty="0">
                <a:solidFill>
                  <a:srgbClr val="44536A"/>
                </a:solidFill>
                <a:latin typeface="Microsoft Sans Serif"/>
                <a:cs typeface="Microsoft Sans Serif"/>
              </a:rPr>
              <a:t>нравственное</a:t>
            </a:r>
            <a:r>
              <a:rPr kern="0" spc="35" dirty="0">
                <a:solidFill>
                  <a:srgbClr val="44536A"/>
                </a:solidFill>
                <a:latin typeface="Microsoft Sans Serif"/>
                <a:cs typeface="Microsoft Sans Serif"/>
              </a:rPr>
              <a:t> </a:t>
            </a:r>
            <a:r>
              <a:rPr kern="0" spc="-10" dirty="0">
                <a:solidFill>
                  <a:srgbClr val="44536A"/>
                </a:solidFill>
                <a:latin typeface="Microsoft Sans Serif"/>
                <a:cs typeface="Microsoft Sans Serif"/>
              </a:rPr>
              <a:t>направление</a:t>
            </a:r>
            <a:r>
              <a:rPr kern="0" dirty="0">
                <a:solidFill>
                  <a:srgbClr val="44536A"/>
                </a:solidFill>
                <a:latin typeface="Microsoft Sans Serif"/>
                <a:cs typeface="Microsoft Sans Serif"/>
              </a:rPr>
              <a:t> </a:t>
            </a:r>
            <a:r>
              <a:rPr kern="0" spc="-10" dirty="0">
                <a:solidFill>
                  <a:srgbClr val="44536A"/>
                </a:solidFill>
                <a:latin typeface="Microsoft Sans Serif"/>
                <a:cs typeface="Microsoft Sans Serif"/>
              </a:rPr>
              <a:t>воспитания</a:t>
            </a:r>
            <a:endParaRPr kern="0">
              <a:solidFill>
                <a:sysClr val="windowText" lastClr="000000"/>
              </a:solidFill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395521" y="5506009"/>
            <a:ext cx="334258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i="1" kern="0" spc="-10" dirty="0">
                <a:solidFill>
                  <a:srgbClr val="008000"/>
                </a:solidFill>
                <a:latin typeface="Times New Roman"/>
                <a:cs typeface="Times New Roman"/>
              </a:rPr>
              <a:t>«милосердие»,</a:t>
            </a:r>
            <a:r>
              <a:rPr b="1" i="1" kern="0" spc="-25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rgbClr val="008000"/>
                </a:solidFill>
                <a:latin typeface="Times New Roman"/>
                <a:cs typeface="Times New Roman"/>
              </a:rPr>
              <a:t>«жизнь»,</a:t>
            </a:r>
            <a:r>
              <a:rPr b="1" i="1" kern="0" spc="-40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b="1" i="1" kern="0" spc="-10" dirty="0">
                <a:solidFill>
                  <a:srgbClr val="008000"/>
                </a:solidFill>
                <a:latin typeface="Times New Roman"/>
                <a:cs typeface="Times New Roman"/>
              </a:rPr>
              <a:t>«добро</a:t>
            </a:r>
            <a:r>
              <a:rPr b="1" i="1" kern="0" spc="-10" dirty="0">
                <a:solidFill>
                  <a:srgbClr val="008000"/>
                </a:solidFill>
                <a:latin typeface="Times New Roman"/>
                <a:cs typeface="Times New Roman"/>
              </a:rPr>
              <a:t>»</a:t>
            </a:r>
            <a:endParaRPr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54153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6268211"/>
            <a:ext cx="9143999" cy="589786"/>
          </a:xfrm>
          <a:prstGeom prst="rect">
            <a:avLst/>
          </a:prstGeom>
        </p:spPr>
      </p:pic>
      <p:pic>
        <p:nvPicPr>
          <p:cNvPr id="4" name="Рисунок 3" descr="C:\Users\SadiK6\Desktop\В ДИАЛОГ\IMG_20221020_10191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46417"/>
            <a:ext cx="2330966" cy="31217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SadiK6\Desktop\В ДИАЛОГ\IMG_20221020_101816.jpg"/>
          <p:cNvPicPr/>
          <p:nvPr/>
        </p:nvPicPr>
        <p:blipFill rotWithShape="1">
          <a:blip r:embed="rId5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" t="21832" r="127" b="7026"/>
          <a:stretch/>
        </p:blipFill>
        <p:spPr bwMode="auto">
          <a:xfrm>
            <a:off x="5796136" y="357166"/>
            <a:ext cx="2633516" cy="2732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SadiK6\Desktop\В ДИАЛОГ\IMG_20221020_100807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2" t="16720" r="6187" b="15511"/>
          <a:stretch/>
        </p:blipFill>
        <p:spPr bwMode="auto">
          <a:xfrm>
            <a:off x="3786183" y="3429000"/>
            <a:ext cx="4512586" cy="27936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SadiK6\Desktop\В ДИАЛОГ\IMG_20221020_094924_2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9" r="13997" b="4270"/>
          <a:stretch/>
        </p:blipFill>
        <p:spPr bwMode="auto">
          <a:xfrm>
            <a:off x="1087394" y="404664"/>
            <a:ext cx="3700630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7683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6268211"/>
            <a:ext cx="9143999" cy="589786"/>
          </a:xfrm>
          <a:prstGeom prst="rect">
            <a:avLst/>
          </a:prstGeom>
        </p:spPr>
      </p:pic>
      <p:pic>
        <p:nvPicPr>
          <p:cNvPr id="4" name="Рисунок 3" descr="C:\Users\SadiK6\Desktop\В ДИАЛОГ\IMG_20250426_105219_859.jpg"/>
          <p:cNvPicPr/>
          <p:nvPr/>
        </p:nvPicPr>
        <p:blipFill>
          <a:blip r:embed="rId4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10" y="3457698"/>
            <a:ext cx="4259890" cy="3105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SadiK6\Desktop\В ДИАЛОГ\IMG-20230919-WA0005.jpg"/>
          <p:cNvPicPr/>
          <p:nvPr/>
        </p:nvPicPr>
        <p:blipFill rotWithShape="1">
          <a:blip r:embed="rId5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0" t="42058" r="12780"/>
          <a:stretch/>
        </p:blipFill>
        <p:spPr bwMode="auto">
          <a:xfrm>
            <a:off x="312110" y="391320"/>
            <a:ext cx="4259890" cy="2907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SadiK6\Desktop\В ДИАЛОГ\IMG-20230919-WA0007.jpg"/>
          <p:cNvPicPr/>
          <p:nvPr/>
        </p:nvPicPr>
        <p:blipFill rotWithShape="1">
          <a:blip r:embed="rId6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1" r="7827" b="16232"/>
          <a:stretch/>
        </p:blipFill>
        <p:spPr bwMode="auto">
          <a:xfrm>
            <a:off x="4826288" y="391319"/>
            <a:ext cx="4180096" cy="2907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9" t="20848" r="22441" b="6777"/>
          <a:stretch/>
        </p:blipFill>
        <p:spPr bwMode="auto">
          <a:xfrm>
            <a:off x="4804963" y="3573016"/>
            <a:ext cx="4087517" cy="2960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7683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6268211"/>
            <a:ext cx="9143999" cy="589786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 rotWithShape="1">
          <a:blip r:embed="rId4" cstate="print"/>
          <a:srcRect l="14899" t="11615" r="4522" b="5293"/>
          <a:stretch/>
        </p:blipFill>
        <p:spPr bwMode="auto">
          <a:xfrm>
            <a:off x="214282" y="428604"/>
            <a:ext cx="4968552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4" b="5953"/>
          <a:stretch/>
        </p:blipFill>
        <p:spPr bwMode="auto">
          <a:xfrm>
            <a:off x="1691680" y="3672584"/>
            <a:ext cx="5933440" cy="289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6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7" t="7495" r="24031" b="7361"/>
          <a:stretch/>
        </p:blipFill>
        <p:spPr bwMode="auto">
          <a:xfrm>
            <a:off x="5357818" y="500042"/>
            <a:ext cx="3356734" cy="3014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7683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:\В ДИАЛОГ\IMG_20251020_091134_423.jpg"/>
          <p:cNvPicPr/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500034" y="214290"/>
            <a:ext cx="3714776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K:\В ДИАЛОГ\IMG_20250923_090231_420.jpg"/>
          <p:cNvPicPr/>
          <p:nvPr/>
        </p:nvPicPr>
        <p:blipFill>
          <a:blip r:embed="rId3" cstate="print"/>
          <a:srcRect l="4870" t="12855" r="4609" b="12422"/>
          <a:stretch>
            <a:fillRect/>
          </a:stretch>
        </p:blipFill>
        <p:spPr bwMode="auto">
          <a:xfrm>
            <a:off x="4714876" y="214290"/>
            <a:ext cx="4131309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K:\В ДИАЛОГ\IMG_20250923_090432_28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071810"/>
            <a:ext cx="3786214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K:\В ДИАЛОГ\IMG_20250923_090445_083.jpg"/>
          <p:cNvPicPr/>
          <p:nvPr/>
        </p:nvPicPr>
        <p:blipFill>
          <a:blip r:embed="rId5" cstate="print"/>
          <a:srcRect l="4687" t="15036" b="14558"/>
          <a:stretch>
            <a:fillRect/>
          </a:stretch>
        </p:blipFill>
        <p:spPr bwMode="auto">
          <a:xfrm>
            <a:off x="4572000" y="3000372"/>
            <a:ext cx="4266543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660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:\В ДИАЛОГ\IMG-20250716-WA0022.jpg"/>
          <p:cNvPicPr/>
          <p:nvPr/>
        </p:nvPicPr>
        <p:blipFill>
          <a:blip r:embed="rId2"/>
          <a:srcRect t="20652"/>
          <a:stretch>
            <a:fillRect/>
          </a:stretch>
        </p:blipFill>
        <p:spPr bwMode="auto">
          <a:xfrm>
            <a:off x="214282" y="500042"/>
            <a:ext cx="8572560" cy="6000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054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K:\В ДИАЛОГ\PHOTO-2024-05-22-13-30-13.jpg"/>
          <p:cNvPicPr/>
          <p:nvPr/>
        </p:nvPicPr>
        <p:blipFill>
          <a:blip r:embed="rId2"/>
          <a:srcRect b="24590"/>
          <a:stretch>
            <a:fillRect/>
          </a:stretch>
        </p:blipFill>
        <p:spPr bwMode="auto">
          <a:xfrm>
            <a:off x="214282" y="214290"/>
            <a:ext cx="5929354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K:\В ДИАЛОГ\IMG-20250716-WA0053.jpg"/>
          <p:cNvPicPr/>
          <p:nvPr/>
        </p:nvPicPr>
        <p:blipFill>
          <a:blip r:embed="rId3">
            <a:lum bright="10000"/>
          </a:blip>
          <a:srcRect l="19000" b="10937"/>
          <a:stretch>
            <a:fillRect/>
          </a:stretch>
        </p:blipFill>
        <p:spPr bwMode="auto">
          <a:xfrm>
            <a:off x="3357554" y="3714752"/>
            <a:ext cx="5286412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K:\В ДИАЛОГ\174655216210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714356"/>
            <a:ext cx="2252024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K:\В ДИАЛОГ\IMG_20250506_201401_00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214818"/>
            <a:ext cx="2786082" cy="1812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391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:\В ДИАЛОГ\IMG-20250716-WA005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4071966" cy="350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K:\В ДИАЛОГ\IMG-20250716-WA005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85728"/>
            <a:ext cx="4214842" cy="342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K:\В ДИАЛОГ\IMG-20250716-WA003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4000504"/>
            <a:ext cx="3889901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644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:\Зарница телевидение\IMG-20250716-WA0044.jpg"/>
          <p:cNvPicPr/>
          <p:nvPr/>
        </p:nvPicPr>
        <p:blipFill>
          <a:blip r:embed="rId2">
            <a:lum bright="10000"/>
          </a:blip>
          <a:srcRect t="-2281" r="34748"/>
          <a:stretch>
            <a:fillRect/>
          </a:stretch>
        </p:blipFill>
        <p:spPr bwMode="auto">
          <a:xfrm>
            <a:off x="2285984" y="3143248"/>
            <a:ext cx="4076599" cy="3367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K:\Зарница телевидение\IMG-20250716-WA00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3786214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K:\Зарница телевидение\IMG-20250716-WA0040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57166"/>
            <a:ext cx="4060659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389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:\В ДИАЛОГ\IMG-20251020-WA003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85728"/>
            <a:ext cx="3571868" cy="342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K:\В ДИАЛОГ\IMG-20251020-WA003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57166"/>
            <a:ext cx="4000528" cy="335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K:\В ДИАЛОГ\IMG-20251020-WA003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4000504"/>
            <a:ext cx="2928958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:\В ДИАЛОГ\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357166"/>
            <a:ext cx="335758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K:\В ДИАЛОГ\IMG_20250426_105220_18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285728"/>
            <a:ext cx="426256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K:\В ДИАЛОГ\IMG-20200220-WA0135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857628"/>
            <a:ext cx="3500462" cy="2300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K:\В ДИАЛОГ\IMG-20200220-WA0140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1934" y="3714752"/>
            <a:ext cx="457203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6268211"/>
            <a:ext cx="9143999" cy="589786"/>
          </a:xfrm>
          <a:prstGeom prst="rect">
            <a:avLst/>
          </a:prstGeom>
        </p:spPr>
      </p:pic>
      <p:pic>
        <p:nvPicPr>
          <p:cNvPr id="8" name="Рисунок 7" descr="K:\В ДИАЛОГ\WhatsApp Image 2024-09-13 at 13.05.46 (1).jpeg"/>
          <p:cNvPicPr/>
          <p:nvPr/>
        </p:nvPicPr>
        <p:blipFill>
          <a:blip r:embed="rId4">
            <a:lum bright="10000"/>
          </a:blip>
          <a:srcRect/>
          <a:stretch>
            <a:fillRect/>
          </a:stretch>
        </p:blipFill>
        <p:spPr bwMode="auto">
          <a:xfrm>
            <a:off x="357158" y="357166"/>
            <a:ext cx="8286808" cy="59293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520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:\В ДИАЛОГ\IMG_20221021_1006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3500462" cy="5072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C:\Users\2024\Desktop\Новая папка\IMG-20241128-WA0039.jpg"/>
          <p:cNvPicPr/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4071934" y="500042"/>
            <a:ext cx="4643470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K:\В ДИАЛОГ\IMG_20240206_155325_397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3571876"/>
            <a:ext cx="4500594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:\В ДИАЛОГ\IMG_20240202_10252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1000108"/>
            <a:ext cx="4643470" cy="3786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K:\В ДИАЛОГ\IMG_20240206_160025_329.jpg"/>
          <p:cNvPicPr/>
          <p:nvPr/>
        </p:nvPicPr>
        <p:blipFill>
          <a:blip r:embed="rId3" cstate="print">
            <a:lum bright="10000"/>
          </a:blip>
          <a:srcRect t="35556" r="2564"/>
          <a:stretch>
            <a:fillRect/>
          </a:stretch>
        </p:blipFill>
        <p:spPr bwMode="auto">
          <a:xfrm>
            <a:off x="357158" y="285728"/>
            <a:ext cx="3714776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K:\В ДИАЛОГ\IMG_20240206_160210_574.jpg"/>
          <p:cNvPicPr/>
          <p:nvPr/>
        </p:nvPicPr>
        <p:blipFill>
          <a:blip r:embed="rId4" cstate="print">
            <a:lum bright="10000"/>
          </a:blip>
          <a:srcRect t="29350" r="12280"/>
          <a:stretch>
            <a:fillRect/>
          </a:stretch>
        </p:blipFill>
        <p:spPr bwMode="auto">
          <a:xfrm>
            <a:off x="357158" y="3643314"/>
            <a:ext cx="3643338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:\В ДИАЛОГ\IMG_20250507_082951_526.jpg"/>
          <p:cNvPicPr/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3071802" y="500042"/>
            <a:ext cx="2296216" cy="2786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K:\В ДИАЛОГ\IMG_20250507_081913_358.jpg"/>
          <p:cNvPicPr/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28596" y="500042"/>
            <a:ext cx="2357454" cy="2786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K:\В ДИАЛОГ\IMG_20250507_082744_603.jpg"/>
          <p:cNvPicPr/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5715008" y="571480"/>
            <a:ext cx="2286016" cy="2714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K:\В ДИАЛОГ\IMG_20250507_083028_968.jpg"/>
          <p:cNvPicPr/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5929322" y="3857628"/>
            <a:ext cx="2643206" cy="2071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K:\В ДИАЛОГ\IMG_20250507_082218_135.jpg"/>
          <p:cNvPicPr/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3357554" y="3714752"/>
            <a:ext cx="2214578" cy="2786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K:\В ДИАЛОГ\IMG_20250507_082148_505.jpg"/>
          <p:cNvPicPr/>
          <p:nvPr/>
        </p:nvPicPr>
        <p:blipFill>
          <a:blip r:embed="rId7" cstate="print">
            <a:lum bright="10000"/>
          </a:blip>
          <a:srcRect/>
          <a:stretch>
            <a:fillRect/>
          </a:stretch>
        </p:blipFill>
        <p:spPr bwMode="auto">
          <a:xfrm>
            <a:off x="428596" y="4000504"/>
            <a:ext cx="2560680" cy="2071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:\В ДИАЛОГ\IMG_8118.JPG"/>
          <p:cNvPicPr/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357158" y="214290"/>
            <a:ext cx="8501122" cy="6357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SadiK6\Desktop\В ДИАЛОГ\IMG_20251020_150113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92" t="8464" r="3583"/>
          <a:stretch/>
        </p:blipFill>
        <p:spPr bwMode="auto">
          <a:xfrm>
            <a:off x="827584" y="792570"/>
            <a:ext cx="3168352" cy="28803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C:\Users\SadiK6\Desktop\В ДИАЛОГ\IMG_20251020_150237_282@-178839351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1" b="16740"/>
          <a:stretch/>
        </p:blipFill>
        <p:spPr bwMode="auto">
          <a:xfrm>
            <a:off x="2267744" y="3933056"/>
            <a:ext cx="4968552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SadiK6\Downloads\image-20-10-25-03-12-2.jpeg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63" t="14356" r="3681" b="10604"/>
          <a:stretch/>
        </p:blipFill>
        <p:spPr bwMode="auto">
          <a:xfrm>
            <a:off x="4932040" y="731657"/>
            <a:ext cx="2741801" cy="2897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4250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SadiK6\Desktop\В ДИАЛОГ\IMG_20251020_091549_115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8640"/>
            <a:ext cx="3671432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C:\Users\SadiK6\Desktop\В ДИАЛОГ\IMG_20251020_091452_831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779"/>
          <a:stretch/>
        </p:blipFill>
        <p:spPr bwMode="auto">
          <a:xfrm>
            <a:off x="5148064" y="3356992"/>
            <a:ext cx="3528392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2" descr="C:\Users\SadiK6\Desktop\В ДИАЛОГ\Attachments_lena_25_01_1979@mail.ru_2025-10-20_11-46-12\image-20-10-25-09-44-8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6" r="6892" b="4017"/>
          <a:stretch/>
        </p:blipFill>
        <p:spPr bwMode="auto">
          <a:xfrm>
            <a:off x="683568" y="764704"/>
            <a:ext cx="3600400" cy="5467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09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C:\Users\SadiK6\Desktop\В ДИАЛОГ\IMG2025070315231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17315" r="3013" b="1568"/>
          <a:stretch/>
        </p:blipFill>
        <p:spPr bwMode="auto">
          <a:xfrm>
            <a:off x="3428992" y="2571744"/>
            <a:ext cx="2166787" cy="2214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6268211"/>
            <a:ext cx="9143999" cy="589786"/>
          </a:xfrm>
          <a:prstGeom prst="rect">
            <a:avLst/>
          </a:prstGeom>
        </p:spPr>
      </p:pic>
      <p:pic>
        <p:nvPicPr>
          <p:cNvPr id="4" name="Рисунок 3" descr="C:\Users\SadiK6\Desktop\В ДИАЛОГ\Attachments_lena_25_01_1979@mail.ru_2025-10-20_11-46-12\image-20-10-25-09-44.jpe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6" t="4903" r="12208" b="-60"/>
          <a:stretch/>
        </p:blipFill>
        <p:spPr bwMode="auto">
          <a:xfrm rot="738277">
            <a:off x="5659020" y="260648"/>
            <a:ext cx="2927350" cy="2722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SadiK6\Desktop\В ДИАЛОГ\Attachments_lena_25_01_1979@mail.ru_2025-10-20_11-46-12\image-20-10-25-09-48-4.jpe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 r="-1741" b="3915"/>
          <a:stretch/>
        </p:blipFill>
        <p:spPr bwMode="auto">
          <a:xfrm rot="562843">
            <a:off x="5871644" y="3315991"/>
            <a:ext cx="2365168" cy="29925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SadiK6\Desktop\В ДИАЛОГ\IMG20250718094957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5" t="9822" r="4801" b="12049"/>
          <a:stretch/>
        </p:blipFill>
        <p:spPr bwMode="auto">
          <a:xfrm rot="21013778">
            <a:off x="428596" y="428604"/>
            <a:ext cx="3456384" cy="21483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SadiK6\Desktop\В ДИАЛОГ\IMG_20250812_115330 (1)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4448">
            <a:off x="198168" y="4176078"/>
            <a:ext cx="3160395" cy="2166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7683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6268211"/>
            <a:ext cx="9143999" cy="589786"/>
          </a:xfrm>
          <a:prstGeom prst="rect">
            <a:avLst/>
          </a:prstGeom>
        </p:spPr>
      </p:pic>
      <p:pic>
        <p:nvPicPr>
          <p:cNvPr id="4" name="Рисунок 3" descr="C:\Users\SadiK6\Desktop\В ДИАЛОГ\IMG2025071409151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16" y="3026879"/>
            <a:ext cx="3168352" cy="3536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SadiK6\Desktop\В ДИАЛОГ\trashed-1755081238-IMG20250714094753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44" y="260648"/>
            <a:ext cx="3377976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SadiK6\Desktop\В ДИАЛОГ\IMG-20251020-WA002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3286124"/>
            <a:ext cx="3643338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SadiK6\Desktop\В ДИАЛОГ\IMG-20251020-WA0027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06" y="294323"/>
            <a:ext cx="3072338" cy="2630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683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6268211"/>
            <a:ext cx="9143999" cy="589786"/>
          </a:xfrm>
          <a:prstGeom prst="rect">
            <a:avLst/>
          </a:prstGeom>
        </p:spPr>
      </p:pic>
      <p:pic>
        <p:nvPicPr>
          <p:cNvPr id="7" name="Рисунок 6" descr="C:\Users\SadiK6\Desktop\В ДИАЛОГ\IMG_20251020_091700_92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3" t="2681" r="4187" b="4241"/>
          <a:stretch/>
        </p:blipFill>
        <p:spPr bwMode="auto">
          <a:xfrm>
            <a:off x="4592724" y="188640"/>
            <a:ext cx="3528392" cy="29523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SadiK6\Desktop\В ДИАЛОГ\IMG_20251020_091709_01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" b="3378"/>
          <a:stretch/>
        </p:blipFill>
        <p:spPr bwMode="auto">
          <a:xfrm>
            <a:off x="755576" y="260648"/>
            <a:ext cx="2819150" cy="360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SadiK6\Desktop\В ДИАЛОГ\IMG_20251020_091717_716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" t="3133" r="7033" b="4319"/>
          <a:stretch/>
        </p:blipFill>
        <p:spPr bwMode="auto">
          <a:xfrm>
            <a:off x="611560" y="4005064"/>
            <a:ext cx="3528392" cy="2623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SadiK6\Desktop\В ДИАЛОГ\IMG_20251020_091727_528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" t="5395" r="5146" b="7403"/>
          <a:stretch/>
        </p:blipFill>
        <p:spPr bwMode="auto">
          <a:xfrm>
            <a:off x="5292080" y="3269636"/>
            <a:ext cx="2466021" cy="32589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0520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6268211"/>
            <a:ext cx="9143999" cy="589786"/>
          </a:xfrm>
          <a:prstGeom prst="rect">
            <a:avLst/>
          </a:prstGeom>
        </p:spPr>
      </p:pic>
      <p:pic>
        <p:nvPicPr>
          <p:cNvPr id="8" name="Рисунок 7" descr="C:\Users\SadiK6\Desktop\В ДИАЛОГ\IMG_20251020_092925_48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1" t="11043" r="21201" b="14052"/>
          <a:stretch/>
        </p:blipFill>
        <p:spPr bwMode="auto">
          <a:xfrm>
            <a:off x="291320" y="446738"/>
            <a:ext cx="3766820" cy="5933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SadiK6\Desktop\В ДИАЛОГ\IMG_20251020_092847_23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9" t="2760" r="11672" b="3001"/>
          <a:stretch/>
        </p:blipFill>
        <p:spPr bwMode="auto">
          <a:xfrm>
            <a:off x="4932040" y="462280"/>
            <a:ext cx="3600400" cy="5933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5385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4536A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79</Words>
  <Application>Microsoft Office PowerPoint</Application>
  <PresentationFormat>Экран (4:3)</PresentationFormat>
  <Paragraphs>17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33</vt:i4>
      </vt:variant>
    </vt:vector>
  </HeadingPairs>
  <TitlesOfParts>
    <vt:vector size="35" baseType="lpstr">
      <vt:lpstr>Тема Office</vt:lpstr>
      <vt:lpstr>Office Theme</vt:lpstr>
      <vt:lpstr>Презентация PowerPoint</vt:lpstr>
      <vt:lpstr>Федеральный проект «Патриотическое воспитание граждан Российской Федерации»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SadiK6</dc:creator>
  <cp:lastModifiedBy>Людмила</cp:lastModifiedBy>
  <cp:revision>46</cp:revision>
  <dcterms:created xsi:type="dcterms:W3CDTF">2025-10-16T13:09:56Z</dcterms:created>
  <dcterms:modified xsi:type="dcterms:W3CDTF">2025-10-22T06:18:08Z</dcterms:modified>
</cp:coreProperties>
</file>