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13"/>
  </p:notesMasterIdLst>
  <p:sldIdLst>
    <p:sldId id="659" r:id="rId2"/>
    <p:sldId id="675" r:id="rId3"/>
    <p:sldId id="679" r:id="rId4"/>
    <p:sldId id="680" r:id="rId5"/>
    <p:sldId id="558" r:id="rId6"/>
    <p:sldId id="676" r:id="rId7"/>
    <p:sldId id="374" r:id="rId8"/>
    <p:sldId id="661" r:id="rId9"/>
    <p:sldId id="677" r:id="rId10"/>
    <p:sldId id="678" r:id="rId11"/>
    <p:sldId id="388" r:id="rId12"/>
  </p:sldIdLst>
  <p:sldSz cx="1981200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0" userDrawn="1">
          <p15:clr>
            <a:srgbClr val="A4A3A4"/>
          </p15:clr>
        </p15:guide>
        <p15:guide id="2" orient="horz" pos="8140" userDrawn="1">
          <p15:clr>
            <a:srgbClr val="A4A3A4"/>
          </p15:clr>
        </p15:guide>
        <p15:guide id="3" pos="11608" userDrawn="1">
          <p15:clr>
            <a:srgbClr val="A4A3A4"/>
          </p15:clr>
        </p15:guide>
        <p15:guide id="4" pos="865" userDrawn="1">
          <p15:clr>
            <a:srgbClr val="A4A3A4"/>
          </p15:clr>
        </p15:guide>
        <p15:guide id="5" pos="6238" userDrawn="1">
          <p15:clr>
            <a:srgbClr val="A4A3A4"/>
          </p15:clr>
        </p15:guide>
        <p15:guide id="6" orient="horz" pos="8639">
          <p15:clr>
            <a:srgbClr val="A4A3A4"/>
          </p15:clr>
        </p15:guide>
        <p15:guide id="7" pos="124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0F21"/>
    <a:srgbClr val="EE8A1E"/>
    <a:srgbClr val="9365CD"/>
    <a:srgbClr val="666666"/>
    <a:srgbClr val="445469"/>
    <a:srgbClr val="B78B02"/>
    <a:srgbClr val="DEA902"/>
    <a:srgbClr val="D09E02"/>
    <a:srgbClr val="1E2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9409" autoAdjust="0"/>
  </p:normalViewPr>
  <p:slideViewPr>
    <p:cSldViewPr snapToGrid="0" snapToObjects="1">
      <p:cViewPr varScale="1">
        <p:scale>
          <a:sx n="41" d="100"/>
          <a:sy n="41" d="100"/>
        </p:scale>
        <p:origin x="1560" y="62"/>
      </p:cViewPr>
      <p:guideLst>
        <p:guide orient="horz" pos="500"/>
        <p:guide orient="horz" pos="8140"/>
        <p:guide pos="11608"/>
        <p:guide pos="865"/>
        <p:guide pos="6238"/>
        <p:guide orient="horz" pos="8639"/>
        <p:guide pos="124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8504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ato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73934-D492-4443-9427-018DE5D6DDA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70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9812000" cy="13716000"/>
          </a:xfrm>
        </p:spPr>
        <p:txBody>
          <a:bodyPr>
            <a:normAutofit/>
          </a:bodyPr>
          <a:lstStyle>
            <a:lvl1pPr marL="0" indent="0">
              <a:buNone/>
              <a:defRPr sz="2601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85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 userDrawn="1"/>
        </p:nvSpPr>
        <p:spPr>
          <a:xfrm>
            <a:off x="18708428" y="517931"/>
            <a:ext cx="779399" cy="786383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300" tIns="37150" rIns="74300" bIns="37150" rtlCol="0" anchor="ctr"/>
          <a:lstStyle/>
          <a:p>
            <a:pPr algn="ctr"/>
            <a:endParaRPr lang="en-US" sz="2926" dirty="0">
              <a:latin typeface="Lato Light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8781159" y="607071"/>
            <a:ext cx="657510" cy="500245"/>
          </a:xfrm>
          <a:prstGeom prst="rect">
            <a:avLst/>
          </a:prstGeom>
          <a:noFill/>
        </p:spPr>
        <p:txBody>
          <a:bodyPr wrap="none" lIns="148569" tIns="74285" rIns="148569" bIns="74285" rtlCol="0">
            <a:spAutoFit/>
          </a:bodyPr>
          <a:lstStyle/>
          <a:p>
            <a:pPr algn="ctr"/>
            <a:fld id="{260E2A6B-A809-4840-BF14-8648BC0BDF87}" type="slidenum">
              <a:rPr lang="id-ID" sz="2276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‹#›</a:t>
            </a:fld>
            <a:endParaRPr lang="id-ID" sz="2276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  <p:sp>
        <p:nvSpPr>
          <p:cNvPr id="9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040965"/>
            <a:ext cx="19812000" cy="5676898"/>
          </a:xfrm>
        </p:spPr>
        <p:txBody>
          <a:bodyPr>
            <a:normAutofit/>
          </a:bodyPr>
          <a:lstStyle>
            <a:lvl1pPr marL="0" indent="0">
              <a:buNone/>
              <a:defRPr sz="3413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332214" y="12512740"/>
            <a:ext cx="7157968" cy="700171"/>
          </a:xfrm>
          <a:prstGeom prst="rect">
            <a:avLst/>
          </a:prstGeom>
        </p:spPr>
        <p:txBody>
          <a:bodyPr wrap="square" lIns="148569" tIns="74285" rIns="148569" bIns="74285">
            <a:spAutoFit/>
          </a:bodyPr>
          <a:lstStyle/>
          <a:p>
            <a:pPr algn="ctr"/>
            <a:r>
              <a:rPr lang="id-ID" sz="1950" dirty="0" smtClean="0">
                <a:solidFill>
                  <a:schemeClr val="accent1"/>
                </a:solidFill>
                <a:latin typeface="Lato Light"/>
                <a:cs typeface="Lato Light"/>
              </a:rPr>
              <a:t>www.companyname.com</a:t>
            </a:r>
          </a:p>
          <a:p>
            <a:pPr algn="ctr"/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© 2016 </a:t>
            </a:r>
            <a:r>
              <a:rPr lang="en-US" sz="1625" dirty="0" err="1" smtClean="0">
                <a:solidFill>
                  <a:schemeClr val="tx2"/>
                </a:solidFill>
                <a:latin typeface="Lato Light"/>
                <a:cs typeface="Lato Light"/>
              </a:rPr>
              <a:t>Motagua</a:t>
            </a:r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 </a:t>
            </a:r>
            <a:r>
              <a:rPr lang="id-ID" sz="1625" dirty="0" smtClean="0">
                <a:solidFill>
                  <a:schemeClr val="tx2"/>
                </a:solidFill>
                <a:latin typeface="Lato Light"/>
                <a:cs typeface="Lato Light"/>
              </a:rPr>
              <a:t>PowerPoint Multipurpose Theme</a:t>
            </a:r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. All Rights Reserved. </a:t>
            </a:r>
            <a:endParaRPr lang="id-ID" sz="1625" dirty="0" smtClean="0">
              <a:solidFill>
                <a:schemeClr val="tx2"/>
              </a:solidFill>
              <a:latin typeface="Lato Light"/>
              <a:cs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69719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332214" y="12512740"/>
            <a:ext cx="7157968" cy="700171"/>
          </a:xfrm>
          <a:prstGeom prst="rect">
            <a:avLst/>
          </a:prstGeom>
        </p:spPr>
        <p:txBody>
          <a:bodyPr wrap="square" lIns="148569" tIns="74285" rIns="148569" bIns="74285">
            <a:spAutoFit/>
          </a:bodyPr>
          <a:lstStyle/>
          <a:p>
            <a:pPr algn="ctr"/>
            <a:r>
              <a:rPr lang="id-ID" sz="1950" dirty="0" smtClean="0">
                <a:solidFill>
                  <a:schemeClr val="accent1"/>
                </a:solidFill>
                <a:latin typeface="Lato Light"/>
                <a:cs typeface="Lato Light"/>
              </a:rPr>
              <a:t>www.companyname.com</a:t>
            </a:r>
          </a:p>
          <a:p>
            <a:pPr algn="ctr"/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© 2016 </a:t>
            </a:r>
            <a:r>
              <a:rPr lang="en-US" sz="1625" dirty="0" err="1" smtClean="0">
                <a:solidFill>
                  <a:schemeClr val="tx2"/>
                </a:solidFill>
                <a:latin typeface="Lato Light"/>
                <a:cs typeface="Lato Light"/>
              </a:rPr>
              <a:t>Motagua</a:t>
            </a:r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 </a:t>
            </a:r>
            <a:r>
              <a:rPr lang="id-ID" sz="1625" dirty="0" smtClean="0">
                <a:solidFill>
                  <a:schemeClr val="tx2"/>
                </a:solidFill>
                <a:latin typeface="Lato Light"/>
                <a:cs typeface="Lato Light"/>
              </a:rPr>
              <a:t>PowerPoint Multipurpose Theme</a:t>
            </a:r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. All Rights Reserved. </a:t>
            </a:r>
            <a:endParaRPr lang="id-ID" sz="1625" dirty="0" smtClean="0">
              <a:solidFill>
                <a:schemeClr val="tx2"/>
              </a:solidFill>
              <a:latin typeface="Lato Light"/>
              <a:cs typeface="Lato Light"/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18708428" y="517931"/>
            <a:ext cx="779399" cy="786383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300" tIns="37150" rIns="74300" bIns="37150" rtlCol="0" anchor="ctr"/>
          <a:lstStyle/>
          <a:p>
            <a:pPr algn="ctr"/>
            <a:endParaRPr lang="en-US" sz="2926" dirty="0">
              <a:latin typeface="Lato Light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8781159" y="607071"/>
            <a:ext cx="657510" cy="500245"/>
          </a:xfrm>
          <a:prstGeom prst="rect">
            <a:avLst/>
          </a:prstGeom>
          <a:noFill/>
        </p:spPr>
        <p:txBody>
          <a:bodyPr wrap="none" lIns="148569" tIns="74285" rIns="148569" bIns="74285" rtlCol="0">
            <a:spAutoFit/>
          </a:bodyPr>
          <a:lstStyle/>
          <a:p>
            <a:pPr algn="ctr"/>
            <a:fld id="{260E2A6B-A809-4840-BF14-8648BC0BDF87}" type="slidenum">
              <a:rPr lang="id-ID" sz="2276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‹#›</a:t>
            </a:fld>
            <a:endParaRPr lang="id-ID" sz="2276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414594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ur Objectiv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2"/>
          <p:cNvSpPr>
            <a:spLocks noGrp="1" noChangeAspect="1"/>
          </p:cNvSpPr>
          <p:nvPr>
            <p:ph type="pic" sz="quarter" idx="13"/>
          </p:nvPr>
        </p:nvSpPr>
        <p:spPr>
          <a:xfrm>
            <a:off x="1" y="0"/>
            <a:ext cx="9675552" cy="13716000"/>
          </a:xfrm>
        </p:spPr>
        <p:txBody>
          <a:bodyPr>
            <a:normAutofit/>
          </a:bodyPr>
          <a:lstStyle>
            <a:lvl1pPr marL="0" indent="0">
              <a:buNone/>
              <a:defRPr sz="2601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5" name="Oval 4"/>
          <p:cNvSpPr/>
          <p:nvPr userDrawn="1"/>
        </p:nvSpPr>
        <p:spPr>
          <a:xfrm>
            <a:off x="18708428" y="517931"/>
            <a:ext cx="779399" cy="786383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300" tIns="37150" rIns="74300" bIns="37150" rtlCol="0" anchor="ctr"/>
          <a:lstStyle/>
          <a:p>
            <a:pPr algn="ctr"/>
            <a:endParaRPr lang="en-US" sz="2926" dirty="0">
              <a:latin typeface="Lato Light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8781159" y="607071"/>
            <a:ext cx="657510" cy="500245"/>
          </a:xfrm>
          <a:prstGeom prst="rect">
            <a:avLst/>
          </a:prstGeom>
          <a:noFill/>
        </p:spPr>
        <p:txBody>
          <a:bodyPr wrap="none" lIns="148569" tIns="74285" rIns="148569" bIns="74285" rtlCol="0">
            <a:spAutoFit/>
          </a:bodyPr>
          <a:lstStyle/>
          <a:p>
            <a:pPr algn="ctr"/>
            <a:fld id="{260E2A6B-A809-4840-BF14-8648BC0BDF87}" type="slidenum">
              <a:rPr lang="id-ID" sz="2276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‹#›</a:t>
            </a:fld>
            <a:endParaRPr lang="id-ID" sz="2276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1657555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ur Cli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18762" y="4391319"/>
            <a:ext cx="19811995" cy="4250173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lang="id-ID"/>
          </a:p>
        </p:txBody>
      </p:sp>
      <p:sp>
        <p:nvSpPr>
          <p:cNvPr id="8" name="Rectangle 7"/>
          <p:cNvSpPr/>
          <p:nvPr userDrawn="1"/>
        </p:nvSpPr>
        <p:spPr>
          <a:xfrm>
            <a:off x="6332214" y="12512740"/>
            <a:ext cx="7157968" cy="700171"/>
          </a:xfrm>
          <a:prstGeom prst="rect">
            <a:avLst/>
          </a:prstGeom>
        </p:spPr>
        <p:txBody>
          <a:bodyPr wrap="square" lIns="148569" tIns="74285" rIns="148569" bIns="74285">
            <a:spAutoFit/>
          </a:bodyPr>
          <a:lstStyle/>
          <a:p>
            <a:pPr algn="ctr"/>
            <a:r>
              <a:rPr lang="id-ID" sz="1950" dirty="0" smtClean="0">
                <a:solidFill>
                  <a:schemeClr val="accent1"/>
                </a:solidFill>
                <a:latin typeface="Lato Light"/>
                <a:cs typeface="Lato Light"/>
              </a:rPr>
              <a:t>www.companyname.com</a:t>
            </a:r>
          </a:p>
          <a:p>
            <a:pPr algn="ctr"/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© 2016 </a:t>
            </a:r>
            <a:r>
              <a:rPr lang="en-US" sz="1625" dirty="0" err="1" smtClean="0">
                <a:solidFill>
                  <a:schemeClr val="tx2"/>
                </a:solidFill>
                <a:latin typeface="Lato Light"/>
                <a:cs typeface="Lato Light"/>
              </a:rPr>
              <a:t>Motagua</a:t>
            </a:r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 </a:t>
            </a:r>
            <a:r>
              <a:rPr lang="id-ID" sz="1625" dirty="0" smtClean="0">
                <a:solidFill>
                  <a:schemeClr val="tx2"/>
                </a:solidFill>
                <a:latin typeface="Lato Light"/>
                <a:cs typeface="Lato Light"/>
              </a:rPr>
              <a:t>PowerPoint Multipurpose Theme</a:t>
            </a:r>
            <a:r>
              <a:rPr lang="en-US" sz="1625" dirty="0" smtClean="0">
                <a:solidFill>
                  <a:schemeClr val="tx2"/>
                </a:solidFill>
                <a:latin typeface="Lato Light"/>
                <a:cs typeface="Lato Light"/>
              </a:rPr>
              <a:t>. All Rights Reserved. </a:t>
            </a:r>
            <a:endParaRPr lang="id-ID" sz="1625" dirty="0" smtClean="0">
              <a:solidFill>
                <a:schemeClr val="tx2"/>
              </a:solidFill>
              <a:latin typeface="Lato Light"/>
              <a:cs typeface="Lato Light"/>
            </a:endParaRPr>
          </a:p>
        </p:txBody>
      </p:sp>
      <p:sp>
        <p:nvSpPr>
          <p:cNvPr id="6" name="Oval 5"/>
          <p:cNvSpPr/>
          <p:nvPr userDrawn="1"/>
        </p:nvSpPr>
        <p:spPr>
          <a:xfrm>
            <a:off x="18708428" y="517931"/>
            <a:ext cx="779399" cy="786383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300" tIns="37150" rIns="74300" bIns="37150" rtlCol="0" anchor="ctr"/>
          <a:lstStyle/>
          <a:p>
            <a:pPr algn="ctr"/>
            <a:endParaRPr lang="en-US" sz="2926" dirty="0">
              <a:latin typeface="Lato Light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8781159" y="607071"/>
            <a:ext cx="657510" cy="500245"/>
          </a:xfrm>
          <a:prstGeom prst="rect">
            <a:avLst/>
          </a:prstGeom>
          <a:noFill/>
        </p:spPr>
        <p:txBody>
          <a:bodyPr wrap="none" lIns="148569" tIns="74285" rIns="148569" bIns="74285" rtlCol="0">
            <a:spAutoFit/>
          </a:bodyPr>
          <a:lstStyle/>
          <a:p>
            <a:pPr algn="ctr"/>
            <a:fld id="{260E2A6B-A809-4840-BF14-8648BC0BDF87}" type="slidenum">
              <a:rPr lang="id-ID" sz="2276" b="1" smtClean="0">
                <a:solidFill>
                  <a:schemeClr val="bg1"/>
                </a:solidFill>
                <a:latin typeface="Raleway Light"/>
                <a:cs typeface="Raleway Light"/>
              </a:rPr>
              <a:pPr algn="ctr"/>
              <a:t>‹#›</a:t>
            </a:fld>
            <a:endParaRPr lang="id-ID" sz="2276" dirty="0">
              <a:solidFill>
                <a:schemeClr val="bg1"/>
              </a:solidFill>
              <a:latin typeface="Raleway Light"/>
              <a:cs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43127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62075" y="730253"/>
            <a:ext cx="170878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075" y="3651250"/>
            <a:ext cx="170878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62075" y="12712703"/>
            <a:ext cx="4457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2725" y="12712703"/>
            <a:ext cx="66865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992225" y="12712703"/>
            <a:ext cx="4457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Lato Regular"/>
                <a:cs typeface="Lato Regular"/>
              </a:defRPr>
            </a:lvl1pPr>
          </a:lstStyle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48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5" r:id="rId3"/>
    <p:sldLayoutId id="2147483809" r:id="rId4"/>
    <p:sldLayoutId id="2147483814" r:id="rId5"/>
  </p:sldLayoutIdLs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Lato Regular"/>
          <a:ea typeface="+mj-ea"/>
          <a:cs typeface="Lato Regular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Lato Regular"/>
          <a:ea typeface="+mn-ea"/>
          <a:cs typeface="Lato Regular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Lato Regular"/>
          <a:ea typeface="+mn-ea"/>
          <a:cs typeface="Lato Regular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Lato Regular"/>
          <a:ea typeface="+mn-ea"/>
          <a:cs typeface="Lato Regular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Lato Regular"/>
          <a:ea typeface="+mn-ea"/>
          <a:cs typeface="Lato Regular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Lato Regular"/>
          <a:ea typeface="+mn-ea"/>
          <a:cs typeface="Lato Regular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" y="-4389"/>
            <a:ext cx="19811999" cy="13714413"/>
          </a:xfrm>
          <a:prstGeom prst="rect">
            <a:avLst/>
          </a:prstGeom>
          <a:solidFill>
            <a:schemeClr val="accent6"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en-US" sz="2926" dirty="0">
              <a:latin typeface="Lato Light"/>
            </a:endParaRPr>
          </a:p>
        </p:txBody>
      </p:sp>
      <p:pic>
        <p:nvPicPr>
          <p:cNvPr id="4" name="Рисунок 3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" r="1846"/>
          <a:stretch>
            <a:fillRect/>
          </a:stretch>
        </p:blipFill>
        <p:spPr>
          <a:xfrm>
            <a:off x="0" y="0"/>
            <a:ext cx="19812000" cy="13714413"/>
          </a:xfrm>
        </p:spPr>
      </p:pic>
      <p:sp>
        <p:nvSpPr>
          <p:cNvPr id="3" name="Rectangle 2"/>
          <p:cNvSpPr/>
          <p:nvPr/>
        </p:nvSpPr>
        <p:spPr>
          <a:xfrm>
            <a:off x="4438997" y="4003101"/>
            <a:ext cx="10972800" cy="5109112"/>
          </a:xfrm>
          <a:prstGeom prst="rect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en-US" sz="2926" dirty="0">
              <a:solidFill>
                <a:schemeClr val="bg1"/>
              </a:solidFill>
              <a:latin typeface="Lato Light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2631234" y="4236098"/>
            <a:ext cx="13921272" cy="48761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8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pPr algn="ctr">
              <a:lnSpc>
                <a:spcPct val="170000"/>
              </a:lnSpc>
            </a:pPr>
            <a:r>
              <a:rPr lang="ru-RU" sz="4400" spc="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Ключевые компетентности</a:t>
            </a:r>
          </a:p>
          <a:p>
            <a:pPr algn="ctr">
              <a:lnSpc>
                <a:spcPct val="170000"/>
              </a:lnSpc>
            </a:pPr>
            <a:r>
              <a:rPr lang="ru-RU" sz="4400" spc="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педагога для развития </a:t>
            </a:r>
          </a:p>
          <a:p>
            <a:pPr algn="ctr">
              <a:lnSpc>
                <a:spcPct val="170000"/>
              </a:lnSpc>
            </a:pPr>
            <a:r>
              <a:rPr lang="ru-RU" sz="4400" spc="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сюжетной игры</a:t>
            </a:r>
          </a:p>
          <a:p>
            <a:pPr algn="ctr">
              <a:lnSpc>
                <a:spcPct val="170000"/>
              </a:lnSpc>
            </a:pPr>
            <a:r>
              <a:rPr lang="ru-RU" sz="4400" spc="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старших дошкольников</a:t>
            </a:r>
            <a:endParaRPr lang="en-US" sz="4400" spc="6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2" name="Подзаголовок 2"/>
          <p:cNvSpPr txBox="1">
            <a:spLocks/>
          </p:cNvSpPr>
          <p:nvPr/>
        </p:nvSpPr>
        <p:spPr>
          <a:xfrm>
            <a:off x="4971011" y="7470071"/>
            <a:ext cx="9842269" cy="89452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Lato Regular"/>
                <a:ea typeface="+mn-ea"/>
                <a:cs typeface="Lato Regular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Lato Regular"/>
                <a:ea typeface="+mn-ea"/>
                <a:cs typeface="Lato Regular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Lato Regular"/>
                <a:ea typeface="+mn-ea"/>
                <a:cs typeface="Lato Regular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Lato Regular"/>
                <a:ea typeface="+mn-ea"/>
                <a:cs typeface="Lato Regular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Lato Regular"/>
                <a:ea typeface="+mn-ea"/>
                <a:cs typeface="Lato Regular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3600" i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08961" y="11396387"/>
            <a:ext cx="136726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Спикер:   </a:t>
            </a:r>
          </a:p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Наталья 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</a:rPr>
              <a:t>Б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уйновская, игровой терапевт, педагог-психолог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45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952">
        <p14:prism/>
      </p:transition>
    </mc:Choice>
    <mc:Fallback xmlns="">
      <p:transition spd="slow" advClick="0" advTm="1095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4654110" y="609330"/>
            <a:ext cx="10044872" cy="1128840"/>
            <a:chOff x="10816185" y="-710183"/>
            <a:chExt cx="12359700" cy="1388979"/>
          </a:xfrm>
        </p:grpSpPr>
        <p:sp>
          <p:nvSpPr>
            <p:cNvPr id="24" name="TextBox 23"/>
            <p:cNvSpPr txBox="1"/>
            <p:nvPr/>
          </p:nvSpPr>
          <p:spPr>
            <a:xfrm>
              <a:off x="10816185" y="-710183"/>
              <a:ext cx="12359700" cy="1001202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r>
                <a:rPr lang="ru-RU" sz="4800" dirty="0" smtClean="0">
                  <a:solidFill>
                    <a:schemeClr val="tx2"/>
                  </a:solidFill>
                  <a:latin typeface="Minion Pro Cond" panose="02040706060306020203" pitchFamily="18" charset="0"/>
                </a:rPr>
                <a:t>Рефлексия</a:t>
              </a:r>
              <a:endParaRPr lang="id-ID" sz="4800" b="1" dirty="0">
                <a:solidFill>
                  <a:schemeClr val="tx2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6219516" y="587359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4232" tIns="37118" rIns="74232" bIns="37118" rtlCol="0" anchor="ctr"/>
            <a:lstStyle/>
            <a:p>
              <a:pPr algn="ctr"/>
              <a:endParaRPr lang="en-US" sz="2926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761" y="3465803"/>
            <a:ext cx="4441371" cy="825655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642189" y="4236098"/>
            <a:ext cx="86654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chemeClr val="accent4"/>
                </a:solidFill>
              </a:rPr>
              <a:t>В</a:t>
            </a:r>
            <a:r>
              <a:rPr lang="ru-RU" i="1" dirty="0" smtClean="0">
                <a:solidFill>
                  <a:schemeClr val="accent4"/>
                </a:solidFill>
              </a:rPr>
              <a:t>овлеченность </a:t>
            </a:r>
            <a:r>
              <a:rPr lang="ru-RU" i="1" dirty="0">
                <a:solidFill>
                  <a:schemeClr val="accent4"/>
                </a:solidFill>
              </a:rPr>
              <a:t>в процесс, открытый интерес, </a:t>
            </a:r>
            <a:r>
              <a:rPr lang="ru-RU" i="1" dirty="0" smtClean="0">
                <a:solidFill>
                  <a:schemeClr val="accent4"/>
                </a:solidFill>
              </a:rPr>
              <a:t>заинтересованность</a:t>
            </a:r>
            <a:endParaRPr lang="ru-RU" i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855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 advTm="4882">
        <p14:switch dir="r"/>
      </p:transition>
    </mc:Choice>
    <mc:Fallback xmlns="">
      <p:transition spd="slow" advTm="4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4650971" y="5552913"/>
            <a:ext cx="10515600" cy="1280160"/>
          </a:xfrm>
          <a:prstGeom prst="rect">
            <a:avLst/>
          </a:prstGeom>
        </p:spPr>
        <p:txBody>
          <a:bodyPr/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8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pPr algn="ctr"/>
            <a:r>
              <a:rPr lang="ru-RU" sz="4800" dirty="0" smtClean="0">
                <a:solidFill>
                  <a:schemeClr val="tx2"/>
                </a:solidFill>
                <a:latin typeface="Minion Pro Cond" panose="02040706060306020203" pitchFamily="18" charset="0"/>
              </a:rPr>
              <a:t>Благодарю за внимание!</a:t>
            </a:r>
          </a:p>
          <a:p>
            <a:pPr algn="ctr"/>
            <a:endParaRPr lang="ru-RU" sz="4800" dirty="0">
              <a:solidFill>
                <a:schemeClr val="tx2"/>
              </a:solidFill>
              <a:latin typeface="Minion Pro Cond" panose="02040706060306020203" pitchFamily="18" charset="0"/>
            </a:endParaRPr>
          </a:p>
          <a:p>
            <a:pPr algn="ctr"/>
            <a:endParaRPr lang="ru-RU" sz="4800" dirty="0" smtClean="0">
              <a:solidFill>
                <a:schemeClr val="tx2"/>
              </a:solidFill>
              <a:latin typeface="Minion Pro Cond" panose="02040706060306020203" pitchFamily="18" charset="0"/>
            </a:endParaRPr>
          </a:p>
          <a:p>
            <a:pPr algn="ctr"/>
            <a:endParaRPr lang="ru-RU" sz="4800" dirty="0">
              <a:solidFill>
                <a:schemeClr val="tx2"/>
              </a:solidFill>
              <a:latin typeface="Minion Pro Cond" panose="02040706060306020203" pitchFamily="18" charset="0"/>
            </a:endParaRPr>
          </a:p>
          <a:p>
            <a:pPr algn="ctr"/>
            <a:endParaRPr lang="ru-RU" sz="4800" dirty="0" smtClean="0">
              <a:solidFill>
                <a:schemeClr val="tx2"/>
              </a:solidFill>
              <a:latin typeface="Minion Pro Cond" panose="02040706060306020203" pitchFamily="18" charset="0"/>
            </a:endParaRPr>
          </a:p>
          <a:p>
            <a:pPr algn="ctr"/>
            <a:endParaRPr lang="ru-RU" sz="4800" dirty="0">
              <a:solidFill>
                <a:schemeClr val="tx2"/>
              </a:solidFill>
              <a:latin typeface="Minion Pro Cond" panose="02040706060306020203" pitchFamily="18" charset="0"/>
            </a:endParaRPr>
          </a:p>
          <a:p>
            <a:pPr algn="ctr"/>
            <a:endParaRPr lang="ru-RU" sz="4800" dirty="0" smtClean="0">
              <a:solidFill>
                <a:schemeClr val="tx2"/>
              </a:solidFill>
              <a:latin typeface="Minion Pro Cond" panose="02040706060306020203" pitchFamily="18" charset="0"/>
            </a:endParaRPr>
          </a:p>
          <a:p>
            <a:pPr algn="ctr"/>
            <a:endParaRPr lang="ru-RU" sz="4800" dirty="0">
              <a:solidFill>
                <a:schemeClr val="tx2"/>
              </a:solidFill>
              <a:latin typeface="Minion Pro Cond" panose="02040706060306020203" pitchFamily="18" charset="0"/>
            </a:endParaRPr>
          </a:p>
          <a:p>
            <a:pPr algn="ctr"/>
            <a:r>
              <a:rPr lang="ru-RU" sz="3600" dirty="0" smtClean="0">
                <a:solidFill>
                  <a:schemeClr val="tx2"/>
                </a:solidFill>
                <a:latin typeface="Minion Pro Cond" panose="02040706060306020203" pitchFamily="18" charset="0"/>
              </a:rPr>
              <a:t>+7 915 288 56 13 </a:t>
            </a:r>
          </a:p>
          <a:p>
            <a:pPr algn="ctr"/>
            <a:r>
              <a:rPr lang="ru-RU" sz="3600" dirty="0" smtClean="0">
                <a:solidFill>
                  <a:schemeClr val="tx2"/>
                </a:solidFill>
                <a:latin typeface="Minion Pro Cond" panose="02040706060306020203" pitchFamily="18" charset="0"/>
              </a:rPr>
              <a:t>Наталья Буйновская</a:t>
            </a:r>
            <a:endParaRPr lang="ru-RU" sz="3600" dirty="0">
              <a:solidFill>
                <a:schemeClr val="tx2"/>
              </a:solidFill>
              <a:latin typeface="Minion Pro Cond" panose="020407060603060202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35040" y="12252960"/>
            <a:ext cx="7747462" cy="1246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04931"/>
      </p:ext>
    </p:extLst>
  </p:cSld>
  <p:clrMapOvr>
    <a:masterClrMapping/>
  </p:clrMapOvr>
  <p:transition spd="slow" advClick="0" advTm="341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137577" y="673666"/>
            <a:ext cx="11991273" cy="2424097"/>
            <a:chOff x="4535957" y="-72015"/>
            <a:chExt cx="14754647" cy="2126407"/>
          </a:xfrm>
        </p:grpSpPr>
        <p:sp>
          <p:nvSpPr>
            <p:cNvPr id="8" name="TextBox 7"/>
            <p:cNvSpPr txBox="1"/>
            <p:nvPr/>
          </p:nvSpPr>
          <p:spPr>
            <a:xfrm>
              <a:off x="4535957" y="-72015"/>
              <a:ext cx="14754647" cy="713764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r>
                <a:rPr lang="ru-RU" sz="4800" dirty="0" smtClean="0">
                  <a:solidFill>
                    <a:srgbClr val="EE8A1E"/>
                  </a:solidFill>
                  <a:latin typeface="Minion Pro Cond" panose="02040706060306020203" pitchFamily="18" charset="0"/>
                </a:rPr>
                <a:t>Игровые компетентности</a:t>
              </a:r>
              <a:endParaRPr lang="id-ID" sz="4800" b="1" dirty="0">
                <a:solidFill>
                  <a:srgbClr val="EE8A1E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6361235" y="1215276"/>
              <a:ext cx="11655185" cy="839116"/>
            </a:xfrm>
            <a:prstGeom prst="rect">
              <a:avLst/>
            </a:prstGeom>
          </p:spPr>
          <p:txBody>
            <a:bodyPr vert="horz" lIns="176757" tIns="88378" rIns="176757" bIns="88378" rtlCol="0">
              <a:no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3200" dirty="0">
                <a:solidFill>
                  <a:schemeClr val="bg2">
                    <a:lumMod val="50000"/>
                  </a:schemeClr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6018415" y="12286211"/>
            <a:ext cx="7680960" cy="128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45"/>
          <p:cNvSpPr/>
          <p:nvPr/>
        </p:nvSpPr>
        <p:spPr>
          <a:xfrm>
            <a:off x="9502127" y="1796946"/>
            <a:ext cx="1262172" cy="890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232" tIns="37118" rIns="74232" bIns="37118" rtlCol="0" anchor="ctr"/>
          <a:lstStyle/>
          <a:p>
            <a:pPr algn="ctr"/>
            <a:endParaRPr lang="en-US" sz="2926" dirty="0">
              <a:solidFill>
                <a:schemeClr val="accent2"/>
              </a:solidFill>
              <a:latin typeface="Open Sans Ligh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927" y="5273232"/>
            <a:ext cx="16149478" cy="483997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24947" y="3184868"/>
            <a:ext cx="173735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4"/>
                </a:solidFill>
              </a:rPr>
              <a:t>Для определения уровня игровой компетентности педагогов взяты следующие характеристики ее компонентов, предложенные О.В.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ru-RU" b="1" dirty="0">
                <a:solidFill>
                  <a:schemeClr val="accent4"/>
                </a:solidFill>
              </a:rPr>
              <a:t>Лещинской – Гуровой:</a:t>
            </a:r>
          </a:p>
        </p:txBody>
      </p:sp>
    </p:spTree>
    <p:extLst>
      <p:ext uri="{BB962C8B-B14F-4D97-AF65-F5344CB8AC3E}">
        <p14:creationId xmlns:p14="http://schemas.microsoft.com/office/powerpoint/2010/main" val="256531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137577" y="673666"/>
            <a:ext cx="11991273" cy="2424097"/>
            <a:chOff x="4535957" y="-72015"/>
            <a:chExt cx="14754647" cy="2126407"/>
          </a:xfrm>
        </p:grpSpPr>
        <p:sp>
          <p:nvSpPr>
            <p:cNvPr id="8" name="TextBox 7"/>
            <p:cNvSpPr txBox="1"/>
            <p:nvPr/>
          </p:nvSpPr>
          <p:spPr>
            <a:xfrm>
              <a:off x="4535957" y="-72015"/>
              <a:ext cx="14754647" cy="713764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r>
                <a:rPr lang="ru-RU" sz="4800" dirty="0" smtClean="0">
                  <a:solidFill>
                    <a:srgbClr val="EE8A1E"/>
                  </a:solidFill>
                  <a:latin typeface="Minion Pro Cond" panose="02040706060306020203" pitchFamily="18" charset="0"/>
                </a:rPr>
                <a:t>Мотивационно-ценностный </a:t>
              </a:r>
              <a:endParaRPr lang="id-ID" sz="4800" b="1" dirty="0">
                <a:solidFill>
                  <a:srgbClr val="EE8A1E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6361235" y="1215276"/>
              <a:ext cx="11655185" cy="839116"/>
            </a:xfrm>
            <a:prstGeom prst="rect">
              <a:avLst/>
            </a:prstGeom>
          </p:spPr>
          <p:txBody>
            <a:bodyPr vert="horz" lIns="176757" tIns="88378" rIns="176757" bIns="88378" rtlCol="0">
              <a:no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3200" dirty="0">
                <a:solidFill>
                  <a:schemeClr val="bg2">
                    <a:lumMod val="50000"/>
                  </a:schemeClr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6018415" y="12286211"/>
            <a:ext cx="7680960" cy="128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45"/>
          <p:cNvSpPr/>
          <p:nvPr/>
        </p:nvSpPr>
        <p:spPr>
          <a:xfrm>
            <a:off x="9502127" y="1796946"/>
            <a:ext cx="1262172" cy="890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232" tIns="37118" rIns="74232" bIns="37118" rtlCol="0" anchor="ctr"/>
          <a:lstStyle/>
          <a:p>
            <a:pPr algn="ctr"/>
            <a:endParaRPr lang="en-US" sz="2926" dirty="0">
              <a:solidFill>
                <a:schemeClr val="accent2"/>
              </a:solidFill>
              <a:latin typeface="Open Sans Ligh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3771" y="2539836"/>
            <a:ext cx="729653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accent4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accent4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accent4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accent4"/>
                </a:solidFill>
              </a:rPr>
              <a:t>мотивационно-ценностный </a:t>
            </a:r>
            <a:r>
              <a:rPr lang="ru-RU" b="1" dirty="0">
                <a:solidFill>
                  <a:schemeClr val="accent4"/>
                </a:solidFill>
              </a:rPr>
              <a:t>компонент, предполагающий наличие ценностных ориентаций педагогов на реализацию ФГОС ДО, понимание педагогами задач, путей, средств поддержки игровой </a:t>
            </a:r>
            <a:r>
              <a:rPr lang="ru-RU" b="1" dirty="0" smtClean="0">
                <a:solidFill>
                  <a:schemeClr val="accent4"/>
                </a:solidFill>
              </a:rPr>
              <a:t>деятельности </a:t>
            </a:r>
            <a:r>
              <a:rPr lang="ru-RU" b="1" dirty="0">
                <a:solidFill>
                  <a:schemeClr val="accent4"/>
                </a:solidFill>
              </a:rPr>
              <a:t>в соответствии с возрастными особенностями дошкольников</a:t>
            </a:r>
            <a:r>
              <a:rPr lang="ru-RU" b="1" dirty="0" smtClean="0">
                <a:solidFill>
                  <a:schemeClr val="accent4"/>
                </a:solidFill>
              </a:rPr>
              <a:t>.</a:t>
            </a:r>
            <a:endParaRPr lang="en-US" b="1" dirty="0" smtClean="0">
              <a:solidFill>
                <a:schemeClr val="accent4"/>
              </a:solidFill>
            </a:endParaRPr>
          </a:p>
          <a:p>
            <a:pPr algn="just"/>
            <a:endParaRPr lang="en-US" b="1" dirty="0" smtClean="0">
              <a:solidFill>
                <a:schemeClr val="accent4"/>
              </a:solidFill>
            </a:endParaRPr>
          </a:p>
          <a:p>
            <a:r>
              <a:rPr lang="ru-RU" b="1" i="1" dirty="0">
                <a:solidFill>
                  <a:schemeClr val="accent4"/>
                </a:solidFill>
              </a:rPr>
              <a:t>Данный компонент </a:t>
            </a:r>
            <a:r>
              <a:rPr lang="ru-RU" b="1" i="1" dirty="0" smtClean="0">
                <a:solidFill>
                  <a:schemeClr val="accent4"/>
                </a:solidFill>
              </a:rPr>
              <a:t>определяется </a:t>
            </a:r>
            <a:r>
              <a:rPr lang="ru-RU" b="1" i="1" dirty="0">
                <a:solidFill>
                  <a:schemeClr val="accent4"/>
                </a:solidFill>
              </a:rPr>
              <a:t>через беседу с </a:t>
            </a:r>
            <a:r>
              <a:rPr lang="ru-RU" b="1" i="1" dirty="0" smtClean="0">
                <a:solidFill>
                  <a:schemeClr val="accent4"/>
                </a:solidFill>
              </a:rPr>
              <a:t>педагогами.</a:t>
            </a:r>
            <a:endParaRPr lang="ru-RU" b="1" i="1" dirty="0">
              <a:solidFill>
                <a:schemeClr val="accent4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868" y="3097763"/>
            <a:ext cx="9114127" cy="901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2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137577" y="673666"/>
            <a:ext cx="11991273" cy="2424097"/>
            <a:chOff x="4535957" y="-72015"/>
            <a:chExt cx="14754647" cy="2126407"/>
          </a:xfrm>
        </p:grpSpPr>
        <p:sp>
          <p:nvSpPr>
            <p:cNvPr id="8" name="TextBox 7"/>
            <p:cNvSpPr txBox="1"/>
            <p:nvPr/>
          </p:nvSpPr>
          <p:spPr>
            <a:xfrm>
              <a:off x="4535957" y="-72015"/>
              <a:ext cx="14754647" cy="713764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r>
                <a:rPr lang="ru-RU" sz="4800" dirty="0" smtClean="0">
                  <a:solidFill>
                    <a:srgbClr val="EE8A1E"/>
                  </a:solidFill>
                  <a:latin typeface="Minion Pro Cond" panose="02040706060306020203" pitchFamily="18" charset="0"/>
                </a:rPr>
                <a:t>Когнитивный</a:t>
              </a:r>
              <a:endParaRPr lang="id-ID" sz="4800" b="1" dirty="0">
                <a:solidFill>
                  <a:srgbClr val="EE8A1E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6361235" y="1215276"/>
              <a:ext cx="11655185" cy="839116"/>
            </a:xfrm>
            <a:prstGeom prst="rect">
              <a:avLst/>
            </a:prstGeom>
          </p:spPr>
          <p:txBody>
            <a:bodyPr vert="horz" lIns="176757" tIns="88378" rIns="176757" bIns="88378" rtlCol="0">
              <a:no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3200" dirty="0">
                <a:solidFill>
                  <a:schemeClr val="bg2">
                    <a:lumMod val="50000"/>
                  </a:schemeClr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6018415" y="12286211"/>
            <a:ext cx="7680960" cy="128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45"/>
          <p:cNvSpPr/>
          <p:nvPr/>
        </p:nvSpPr>
        <p:spPr>
          <a:xfrm>
            <a:off x="9502127" y="1796946"/>
            <a:ext cx="1262172" cy="890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232" tIns="37118" rIns="74232" bIns="37118" rtlCol="0" anchor="ctr"/>
          <a:lstStyle/>
          <a:p>
            <a:pPr algn="ctr"/>
            <a:endParaRPr lang="en-US" sz="2926" dirty="0">
              <a:solidFill>
                <a:schemeClr val="accent2"/>
              </a:solidFill>
              <a:latin typeface="Open Sans Ligh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2980" y="4516015"/>
            <a:ext cx="7968343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4"/>
                </a:solidFill>
              </a:rPr>
              <a:t>когнитивный компонент – знания о законах психического развития детей на разных этапах онтогенеза: особенности развития игровой деятельности дошкольников, учет данных знаний при руководстве игровой деятельностью, умение правильно ставить задачи педагогической деятельности в развитии игры дошкольников. </a:t>
            </a:r>
            <a:endParaRPr lang="ru-RU" b="1" dirty="0" smtClean="0">
              <a:solidFill>
                <a:schemeClr val="accent4"/>
              </a:solidFill>
            </a:endParaRPr>
          </a:p>
          <a:p>
            <a:endParaRPr lang="ru-RU" b="1" dirty="0">
              <a:solidFill>
                <a:schemeClr val="accent4"/>
              </a:solidFill>
            </a:endParaRPr>
          </a:p>
          <a:p>
            <a:r>
              <a:rPr lang="ru-RU" b="1" i="1" dirty="0" smtClean="0">
                <a:solidFill>
                  <a:schemeClr val="accent4"/>
                </a:solidFill>
              </a:rPr>
              <a:t>Степень </a:t>
            </a:r>
            <a:r>
              <a:rPr lang="ru-RU" b="1" i="1" dirty="0">
                <a:solidFill>
                  <a:schemeClr val="accent4"/>
                </a:solidFill>
              </a:rPr>
              <a:t>проявления этого компонента определяется анкетой – тестом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8230" y="2539837"/>
            <a:ext cx="9137558" cy="1065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32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892490" y="634483"/>
            <a:ext cx="15219755" cy="2207626"/>
            <a:chOff x="2895547" y="-661978"/>
            <a:chExt cx="18727129" cy="2716370"/>
          </a:xfrm>
        </p:grpSpPr>
        <p:sp>
          <p:nvSpPr>
            <p:cNvPr id="8" name="TextBox 7"/>
            <p:cNvSpPr txBox="1"/>
            <p:nvPr/>
          </p:nvSpPr>
          <p:spPr>
            <a:xfrm>
              <a:off x="2895547" y="-661978"/>
              <a:ext cx="18727129" cy="1001202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r>
                <a:rPr lang="ru-RU" sz="4800" dirty="0" err="1" smtClean="0">
                  <a:solidFill>
                    <a:srgbClr val="EE8A1E"/>
                  </a:solidFill>
                  <a:latin typeface="Minion Pro Cond" panose="02040706060306020203" pitchFamily="18" charset="0"/>
                </a:rPr>
                <a:t>Деятельностный</a:t>
              </a:r>
              <a:r>
                <a:rPr lang="ru-RU" sz="4800" dirty="0" smtClean="0">
                  <a:solidFill>
                    <a:srgbClr val="EE8A1E"/>
                  </a:solidFill>
                  <a:latin typeface="Minion Pro Cond" panose="02040706060306020203" pitchFamily="18" charset="0"/>
                </a:rPr>
                <a:t> компонент</a:t>
              </a:r>
              <a:endParaRPr lang="id-ID" sz="4800" b="1" dirty="0">
                <a:solidFill>
                  <a:srgbClr val="EE8A1E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4316248" y="1215276"/>
              <a:ext cx="13992431" cy="839116"/>
            </a:xfrm>
            <a:prstGeom prst="rect">
              <a:avLst/>
            </a:prstGeom>
          </p:spPr>
          <p:txBody>
            <a:bodyPr vert="horz" lIns="176757" tIns="88378" rIns="176757" bIns="88378" rtlCol="0">
              <a:no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3200" dirty="0">
                <a:solidFill>
                  <a:schemeClr val="accent3">
                    <a:lumMod val="75000"/>
                  </a:schemeClr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6018415" y="12286211"/>
            <a:ext cx="7680960" cy="128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56995" y="5318449"/>
            <a:ext cx="83042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chemeClr val="accent4"/>
                </a:solidFill>
              </a:rPr>
              <a:t>деятельностный</a:t>
            </a:r>
            <a:r>
              <a:rPr lang="ru-RU" b="1" dirty="0">
                <a:solidFill>
                  <a:schemeClr val="accent4"/>
                </a:solidFill>
              </a:rPr>
              <a:t> компонент – создание условий для становления и развития игры во всем ее многообразии. </a:t>
            </a:r>
            <a:endParaRPr lang="ru-RU" b="1" dirty="0" smtClean="0">
              <a:solidFill>
                <a:schemeClr val="accent4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accent4"/>
              </a:solidFill>
            </a:endParaRPr>
          </a:p>
          <a:p>
            <a:pPr algn="just"/>
            <a:r>
              <a:rPr lang="ru-RU" b="1" i="1" dirty="0" smtClean="0">
                <a:solidFill>
                  <a:schemeClr val="accent4"/>
                </a:solidFill>
              </a:rPr>
              <a:t>Выявляется </a:t>
            </a:r>
            <a:r>
              <a:rPr lang="ru-RU" b="1" i="1" dirty="0">
                <a:solidFill>
                  <a:schemeClr val="accent4"/>
                </a:solidFill>
              </a:rPr>
              <a:t>через наблюдения за игровой деятельностью педагогов, умение </a:t>
            </a:r>
            <a:r>
              <a:rPr lang="ru-RU" b="1" dirty="0">
                <a:solidFill>
                  <a:schemeClr val="accent4"/>
                </a:solidFill>
              </a:rPr>
              <a:t>передавать</a:t>
            </a:r>
            <a:r>
              <a:rPr lang="ru-RU" b="1" i="1" dirty="0">
                <a:solidFill>
                  <a:schemeClr val="accent4"/>
                </a:solidFill>
              </a:rPr>
              <a:t> игровые способы </a:t>
            </a:r>
            <a:r>
              <a:rPr lang="ru-RU" b="1" i="1" dirty="0" smtClean="0">
                <a:solidFill>
                  <a:schemeClr val="accent4"/>
                </a:solidFill>
              </a:rPr>
              <a:t>детям!</a:t>
            </a:r>
            <a:endParaRPr lang="ru-RU" b="1" i="1" dirty="0">
              <a:solidFill>
                <a:schemeClr val="accent4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5215" y="1956985"/>
            <a:ext cx="9368441" cy="11609386"/>
          </a:xfrm>
          <a:prstGeom prst="rect">
            <a:avLst/>
          </a:prstGeom>
        </p:spPr>
      </p:pic>
      <p:sp>
        <p:nvSpPr>
          <p:cNvPr id="11" name="Rectangle 45"/>
          <p:cNvSpPr/>
          <p:nvPr/>
        </p:nvSpPr>
        <p:spPr>
          <a:xfrm>
            <a:off x="9871281" y="1700104"/>
            <a:ext cx="1262172" cy="890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232" tIns="37118" rIns="74232" bIns="37118" rtlCol="0" anchor="ctr"/>
          <a:lstStyle/>
          <a:p>
            <a:pPr algn="ctr"/>
            <a:endParaRPr lang="en-US" sz="2926" dirty="0">
              <a:solidFill>
                <a:schemeClr val="accent2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368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 advTm="19057">
        <p14:switch dir="r"/>
      </p:transition>
    </mc:Choice>
    <mc:Fallback xmlns="">
      <p:transition spd="slow" advClick="0" advTm="1905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190653" y="1982565"/>
            <a:ext cx="1296955" cy="9484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232" tIns="37118" rIns="74232" bIns="37118" rtlCol="0" anchor="ctr"/>
          <a:lstStyle/>
          <a:p>
            <a:pPr algn="ctr"/>
            <a:endParaRPr lang="en-US" sz="2926" dirty="0">
              <a:solidFill>
                <a:schemeClr val="accent2"/>
              </a:solidFill>
              <a:latin typeface="Open Sans Ligh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18909" y="12236335"/>
            <a:ext cx="8163098" cy="12635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298580" y="877079"/>
            <a:ext cx="197622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>
                <a:solidFill>
                  <a:srgbClr val="EE8A1E"/>
                </a:solidFill>
                <a:latin typeface="Minion Pro Cond" panose="02040706060306020203" pitchFamily="18" charset="0"/>
              </a:rPr>
              <a:t>Личностно-профессиональный компонент</a:t>
            </a:r>
            <a:endParaRPr lang="id-ID" sz="4800" dirty="0">
              <a:solidFill>
                <a:srgbClr val="EE8A1E"/>
              </a:solidFill>
              <a:latin typeface="Minion Pro Cond" panose="020407060603060202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75658" y="4683968"/>
            <a:ext cx="76697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accent4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4"/>
                </a:solidFill>
              </a:rPr>
              <a:t>личностно-профессиональный компонент – умение контролировать, анализировать, рефлексировать собственную игровую деятельность. </a:t>
            </a:r>
          </a:p>
          <a:p>
            <a:pPr algn="just"/>
            <a:endParaRPr lang="ru-RU" b="1" dirty="0">
              <a:solidFill>
                <a:schemeClr val="accent4"/>
              </a:solidFill>
            </a:endParaRPr>
          </a:p>
          <a:p>
            <a:pPr algn="just"/>
            <a:r>
              <a:rPr lang="ru-RU" b="1" dirty="0">
                <a:solidFill>
                  <a:schemeClr val="accent4"/>
                </a:solidFill>
              </a:rPr>
              <a:t>Определяется в процессе самоанализа педагогом собственной игровой </a:t>
            </a:r>
            <a:r>
              <a:rPr lang="ru-RU" b="1" dirty="0" smtClean="0">
                <a:solidFill>
                  <a:schemeClr val="accent4"/>
                </a:solidFill>
              </a:rPr>
              <a:t>деятельности!</a:t>
            </a:r>
            <a:endParaRPr lang="ru-RU" b="1" dirty="0">
              <a:solidFill>
                <a:schemeClr val="accent4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8719" y="3788230"/>
            <a:ext cx="8461167" cy="8173616"/>
          </a:xfrm>
          <a:prstGeom prst="rect">
            <a:avLst/>
          </a:prstGeom>
          <a:effectLst>
            <a:outerShdw blurRad="50800" dist="50800" dir="5400000" algn="ctr" rotWithShape="0">
              <a:schemeClr val="accent2">
                <a:lumMod val="40000"/>
                <a:lumOff val="6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3476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531">
        <p14:reveal/>
      </p:transition>
    </mc:Choice>
    <mc:Fallback xmlns="">
      <p:transition spd="slow" advClick="0" advTm="153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0153809" y="4197576"/>
            <a:ext cx="1202385" cy="12026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0153809" y="5878064"/>
            <a:ext cx="1202385" cy="12026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10153809" y="7422575"/>
            <a:ext cx="1202385" cy="12026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10153809" y="9103063"/>
            <a:ext cx="1202385" cy="12026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1719507" y="4492785"/>
            <a:ext cx="7538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4"/>
                </a:solidFill>
              </a:rPr>
              <a:t>Навык наблюдения (наблюдение за чувствами)</a:t>
            </a:r>
            <a:endParaRPr lang="ru-RU" sz="2800" dirty="0">
              <a:solidFill>
                <a:schemeClr val="accent4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1812307" y="5916605"/>
            <a:ext cx="6791579" cy="917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4"/>
                </a:solidFill>
              </a:rPr>
              <a:t>Навыки </a:t>
            </a:r>
            <a:r>
              <a:rPr lang="ru-RU" sz="2800" dirty="0" err="1" smtClean="0">
                <a:solidFill>
                  <a:schemeClr val="accent4"/>
                </a:solidFill>
              </a:rPr>
              <a:t>недирективной</a:t>
            </a:r>
            <a:r>
              <a:rPr lang="ru-RU" sz="2800" dirty="0" smtClean="0">
                <a:solidFill>
                  <a:schemeClr val="accent4"/>
                </a:solidFill>
              </a:rPr>
              <a:t> сопровождения</a:t>
            </a:r>
            <a:endParaRPr lang="ru-RU" sz="28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endParaRPr lang="en-US" sz="1950" dirty="0">
              <a:solidFill>
                <a:schemeClr val="accent4"/>
              </a:solidFill>
              <a:latin typeface="Lato Light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11812307" y="9364615"/>
            <a:ext cx="7446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4"/>
                </a:solidFill>
              </a:rPr>
              <a:t>Рефлексия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8521580" y="4181803"/>
            <a:ext cx="1202385" cy="12026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8521580" y="5862291"/>
            <a:ext cx="1202385" cy="12026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8521580" y="7406802"/>
            <a:ext cx="1202385" cy="12026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8521580" y="9087290"/>
            <a:ext cx="1202385" cy="12026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8599" tIns="74300" rIns="148599" bIns="74300" rtlCol="0" anchor="ctr"/>
          <a:lstStyle/>
          <a:p>
            <a:pPr algn="ctr"/>
            <a:endParaRPr lang="id-ID" sz="2926" dirty="0">
              <a:latin typeface="Lato Ligh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751353" y="4486858"/>
            <a:ext cx="62644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err="1" smtClean="0">
                <a:solidFill>
                  <a:schemeClr val="accent4"/>
                </a:solidFill>
              </a:rPr>
              <a:t>Сонастроенность</a:t>
            </a:r>
            <a:r>
              <a:rPr lang="ru-RU" sz="2800" dirty="0" smtClean="0">
                <a:solidFill>
                  <a:schemeClr val="accent4"/>
                </a:solidFill>
              </a:rPr>
              <a:t>, созвучность на игру (настройка на потребности ребенка)</a:t>
            </a:r>
            <a:endParaRPr lang="ru-RU" sz="2800" dirty="0">
              <a:solidFill>
                <a:schemeClr val="accent4"/>
              </a:solidFill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1751353" y="5892401"/>
            <a:ext cx="62644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solidFill>
                  <a:schemeClr val="accent4"/>
                </a:solidFill>
              </a:rPr>
              <a:t>С</a:t>
            </a:r>
            <a:r>
              <a:rPr lang="ru-RU" sz="2800" dirty="0" smtClean="0">
                <a:solidFill>
                  <a:schemeClr val="accent4"/>
                </a:solidFill>
              </a:rPr>
              <a:t>пособность </a:t>
            </a:r>
            <a:r>
              <a:rPr lang="ru-RU" sz="2800" dirty="0">
                <a:solidFill>
                  <a:schemeClr val="accent4"/>
                </a:solidFill>
              </a:rPr>
              <a:t>чувствовать игровое состояние </a:t>
            </a:r>
            <a:r>
              <a:rPr lang="ru-RU" sz="2800" dirty="0" smtClean="0">
                <a:solidFill>
                  <a:schemeClr val="accent4"/>
                </a:solidFill>
              </a:rPr>
              <a:t>детей (эмпатическое принятие, стремление понимать его эмоции «здесь и сейчас»)</a:t>
            </a:r>
            <a:endParaRPr lang="ru-RU" sz="2800" dirty="0">
              <a:solidFill>
                <a:schemeClr val="accent4"/>
              </a:solidFill>
            </a:endParaRPr>
          </a:p>
        </p:txBody>
      </p:sp>
      <p:sp>
        <p:nvSpPr>
          <p:cNvPr id="185" name="AutoShape 14"/>
          <p:cNvSpPr>
            <a:spLocks/>
          </p:cNvSpPr>
          <p:nvPr/>
        </p:nvSpPr>
        <p:spPr bwMode="auto">
          <a:xfrm>
            <a:off x="10517122" y="9410214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883564" y="1444485"/>
            <a:ext cx="10044872" cy="790086"/>
            <a:chOff x="5988388" y="196946"/>
            <a:chExt cx="12359700" cy="1455647"/>
          </a:xfrm>
        </p:grpSpPr>
        <p:sp>
          <p:nvSpPr>
            <p:cNvPr id="45" name="TextBox 44"/>
            <p:cNvSpPr txBox="1"/>
            <p:nvPr/>
          </p:nvSpPr>
          <p:spPr>
            <a:xfrm>
              <a:off x="5988388" y="196946"/>
              <a:ext cx="12359700" cy="1455647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endParaRPr lang="id-ID" sz="7152" b="1" dirty="0">
                <a:solidFill>
                  <a:schemeClr val="tx2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1543553" y="1010422"/>
              <a:ext cx="1553038" cy="16410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4232" tIns="37118" rIns="74232" bIns="37118" rtlCol="0" anchor="ctr"/>
            <a:lstStyle/>
            <a:p>
              <a:pPr algn="ctr"/>
              <a:endParaRPr lang="en-US" sz="2926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48" name="AutoShape 14"/>
          <p:cNvSpPr>
            <a:spLocks/>
          </p:cNvSpPr>
          <p:nvPr/>
        </p:nvSpPr>
        <p:spPr bwMode="auto">
          <a:xfrm>
            <a:off x="8870290" y="9410214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9" name="AutoShape 14"/>
          <p:cNvSpPr>
            <a:spLocks/>
          </p:cNvSpPr>
          <p:nvPr/>
        </p:nvSpPr>
        <p:spPr bwMode="auto">
          <a:xfrm>
            <a:off x="8858171" y="7712349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0" name="AutoShape 14"/>
          <p:cNvSpPr>
            <a:spLocks/>
          </p:cNvSpPr>
          <p:nvPr/>
        </p:nvSpPr>
        <p:spPr bwMode="auto">
          <a:xfrm>
            <a:off x="10473840" y="7712349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1" name="AutoShape 14"/>
          <p:cNvSpPr>
            <a:spLocks/>
          </p:cNvSpPr>
          <p:nvPr/>
        </p:nvSpPr>
        <p:spPr bwMode="auto">
          <a:xfrm>
            <a:off x="8858171" y="6241138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2" name="AutoShape 14"/>
          <p:cNvSpPr>
            <a:spLocks/>
          </p:cNvSpPr>
          <p:nvPr/>
        </p:nvSpPr>
        <p:spPr bwMode="auto">
          <a:xfrm>
            <a:off x="10491800" y="6241138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3" name="AutoShape 14"/>
          <p:cNvSpPr>
            <a:spLocks/>
          </p:cNvSpPr>
          <p:nvPr/>
        </p:nvSpPr>
        <p:spPr bwMode="auto">
          <a:xfrm>
            <a:off x="10517122" y="4492785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4" name="AutoShape 14"/>
          <p:cNvSpPr>
            <a:spLocks/>
          </p:cNvSpPr>
          <p:nvPr/>
        </p:nvSpPr>
        <p:spPr bwMode="auto">
          <a:xfrm>
            <a:off x="8858171" y="4492785"/>
            <a:ext cx="540140" cy="5919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82554" tIns="82554" rIns="82554" bIns="82554" anchor="ctr"/>
          <a:lstStyle/>
          <a:p>
            <a:pPr defTabSz="742926">
              <a:defRPr/>
            </a:pPr>
            <a:endParaRPr lang="es-ES" sz="4714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51352" y="9754382"/>
            <a:ext cx="63403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solidFill>
                  <a:schemeClr val="accent4"/>
                </a:solidFill>
              </a:rPr>
              <a:t>Э</a:t>
            </a:r>
            <a:r>
              <a:rPr lang="ru-RU" sz="2800" dirty="0" smtClean="0">
                <a:solidFill>
                  <a:schemeClr val="accent4"/>
                </a:solidFill>
              </a:rPr>
              <a:t>моциональная </a:t>
            </a:r>
            <a:r>
              <a:rPr lang="ru-RU" sz="2800" dirty="0">
                <a:solidFill>
                  <a:schemeClr val="accent4"/>
                </a:solidFill>
              </a:rPr>
              <a:t>выразительность (вовлеченность в </a:t>
            </a:r>
            <a:r>
              <a:rPr lang="ru-RU" sz="2800" dirty="0" smtClean="0">
                <a:solidFill>
                  <a:schemeClr val="accent4"/>
                </a:solidFill>
              </a:rPr>
              <a:t>процесс, открытый интерес, искренность)</a:t>
            </a:r>
            <a:endParaRPr lang="ru-RU" sz="2800" dirty="0">
              <a:solidFill>
                <a:schemeClr val="accent4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67549" y="12336087"/>
            <a:ext cx="7132320" cy="1180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920960" y="765247"/>
            <a:ext cx="124656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EE8A1E"/>
                </a:solidFill>
                <a:latin typeface="Minion Pro Cond" panose="02040706060306020203" pitchFamily="18" charset="0"/>
              </a:rPr>
              <a:t>Ключевые игровые </a:t>
            </a:r>
            <a:r>
              <a:rPr lang="ru-RU" sz="4800" dirty="0">
                <a:solidFill>
                  <a:srgbClr val="EE8A1E"/>
                </a:solidFill>
                <a:latin typeface="Minion Pro Cond" panose="02040706060306020203" pitchFamily="18" charset="0"/>
              </a:rPr>
              <a:t>компетентности</a:t>
            </a:r>
            <a:endParaRPr lang="id-ID" sz="4800" dirty="0">
              <a:solidFill>
                <a:srgbClr val="EE8A1E"/>
              </a:solidFill>
              <a:latin typeface="Minion Pro Cond" panose="020407060603060202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12307" y="7657953"/>
            <a:ext cx="78082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4"/>
                </a:solidFill>
              </a:rPr>
              <a:t>Способность </a:t>
            </a:r>
            <a:r>
              <a:rPr lang="ru-RU" sz="2800" dirty="0">
                <a:solidFill>
                  <a:schemeClr val="accent4"/>
                </a:solidFill>
              </a:rPr>
              <a:t>взрослого к организации игрового взаимодействия между детьми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51353" y="7889217"/>
            <a:ext cx="62644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accent4"/>
                </a:solidFill>
              </a:rPr>
              <a:t>С</a:t>
            </a:r>
            <a:r>
              <a:rPr lang="ru-RU" sz="2800" dirty="0" smtClean="0">
                <a:solidFill>
                  <a:schemeClr val="accent4"/>
                </a:solidFill>
              </a:rPr>
              <a:t>овокупность </a:t>
            </a:r>
            <a:r>
              <a:rPr lang="ru-RU" sz="2800" dirty="0">
                <a:solidFill>
                  <a:schemeClr val="accent4"/>
                </a:solidFill>
              </a:rPr>
              <a:t>личностных </a:t>
            </a:r>
            <a:r>
              <a:rPr lang="ru-RU" sz="2800" dirty="0" smtClean="0">
                <a:solidFill>
                  <a:schemeClr val="accent4"/>
                </a:solidFill>
              </a:rPr>
              <a:t>качеств педагога (внутренняя свобода, гибкость, умение управлять своими эмоциями и </a:t>
            </a:r>
            <a:r>
              <a:rPr lang="ru-RU" sz="2800" dirty="0" err="1" smtClean="0">
                <a:solidFill>
                  <a:schemeClr val="accent4"/>
                </a:solidFill>
              </a:rPr>
              <a:t>тд</a:t>
            </a:r>
            <a:r>
              <a:rPr lang="ru-RU" sz="2800" dirty="0" smtClean="0">
                <a:solidFill>
                  <a:schemeClr val="accent4"/>
                </a:solidFill>
              </a:rPr>
              <a:t>)</a:t>
            </a:r>
          </a:p>
          <a:p>
            <a:pPr algn="just"/>
            <a:endParaRPr lang="ru-RU" sz="2800" dirty="0" smtClean="0">
              <a:solidFill>
                <a:schemeClr val="accent4"/>
              </a:solidFill>
            </a:endParaRPr>
          </a:p>
          <a:p>
            <a:pPr algn="just"/>
            <a:endParaRPr lang="ru-RU" sz="2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620200"/>
      </p:ext>
    </p:extLst>
  </p:cSld>
  <p:clrMapOvr>
    <a:masterClrMapping/>
  </p:clrMapOvr>
  <p:transition spd="slow" advClick="0" advTm="8579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2" grpId="0" animBg="1"/>
      <p:bldP spid="116" grpId="0" animBg="1"/>
      <p:bldP spid="117" grpId="0" animBg="1"/>
      <p:bldP spid="140" grpId="0" animBg="1"/>
      <p:bldP spid="141" grpId="0" animBg="1"/>
      <p:bldP spid="142" grpId="0" animBg="1"/>
      <p:bldP spid="1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2836506" y="777281"/>
            <a:ext cx="13249470" cy="1054195"/>
            <a:chOff x="8579717" y="-503528"/>
            <a:chExt cx="16302794" cy="1297133"/>
          </a:xfrm>
        </p:grpSpPr>
        <p:sp>
          <p:nvSpPr>
            <p:cNvPr id="24" name="TextBox 23"/>
            <p:cNvSpPr txBox="1"/>
            <p:nvPr/>
          </p:nvSpPr>
          <p:spPr>
            <a:xfrm>
              <a:off x="8579717" y="-503528"/>
              <a:ext cx="16302794" cy="1001203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r>
                <a:rPr lang="ru-RU" sz="4800" dirty="0" smtClean="0">
                  <a:solidFill>
                    <a:schemeClr val="tx2"/>
                  </a:solidFill>
                  <a:latin typeface="Minion Pro Cond" panose="02040706060306020203" pitchFamily="18" charset="0"/>
                </a:rPr>
                <a:t>Навыки </a:t>
              </a:r>
              <a:r>
                <a:rPr lang="ru-RU" sz="4800" dirty="0" err="1" smtClean="0">
                  <a:solidFill>
                    <a:schemeClr val="tx2"/>
                  </a:solidFill>
                  <a:latin typeface="Minion Pro Cond" panose="02040706060306020203" pitchFamily="18" charset="0"/>
                </a:rPr>
                <a:t>недирективного</a:t>
              </a:r>
              <a:r>
                <a:rPr lang="ru-RU" sz="4800" dirty="0" smtClean="0">
                  <a:solidFill>
                    <a:schemeClr val="tx2"/>
                  </a:solidFill>
                  <a:latin typeface="Minion Pro Cond" panose="02040706060306020203" pitchFamily="18" charset="0"/>
                </a:rPr>
                <a:t> сопровождения</a:t>
              </a:r>
              <a:endParaRPr lang="id-ID" sz="4800" b="1" dirty="0">
                <a:solidFill>
                  <a:schemeClr val="tx2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6219516" y="702168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4232" tIns="37118" rIns="74232" bIns="37118" rtlCol="0" anchor="ctr"/>
            <a:lstStyle/>
            <a:p>
              <a:pPr algn="ctr"/>
              <a:endParaRPr lang="en-US" sz="2926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1845" y="3508310"/>
            <a:ext cx="4565940" cy="832290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54156" y="4609322"/>
            <a:ext cx="83229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accent4"/>
                </a:solidFill>
              </a:rPr>
              <a:t>Тебе, хочется еще булочек…</a:t>
            </a:r>
          </a:p>
          <a:p>
            <a:endParaRPr lang="ru-RU" i="1" dirty="0">
              <a:solidFill>
                <a:schemeClr val="accent4"/>
              </a:solidFill>
            </a:endParaRPr>
          </a:p>
          <a:p>
            <a:r>
              <a:rPr lang="ru-RU" i="1" dirty="0">
                <a:solidFill>
                  <a:schemeClr val="accent4"/>
                </a:solidFill>
              </a:rPr>
              <a:t>Кажется, ты голоден…</a:t>
            </a:r>
          </a:p>
          <a:p>
            <a:endParaRPr lang="ru-RU" i="1" dirty="0">
              <a:solidFill>
                <a:schemeClr val="accent4"/>
              </a:solidFill>
            </a:endParaRPr>
          </a:p>
          <a:p>
            <a:r>
              <a:rPr lang="ru-RU" i="1" dirty="0">
                <a:solidFill>
                  <a:schemeClr val="accent4"/>
                </a:solidFill>
              </a:rPr>
              <a:t>Тебе нравится угощать нашего гостя…</a:t>
            </a:r>
          </a:p>
          <a:p>
            <a:endParaRPr lang="ru-RU" i="1" dirty="0">
              <a:solidFill>
                <a:schemeClr val="accent4"/>
              </a:solidFill>
            </a:endParaRPr>
          </a:p>
          <a:p>
            <a:r>
              <a:rPr lang="ru-RU" i="1" dirty="0">
                <a:solidFill>
                  <a:schemeClr val="accent4"/>
                </a:solidFill>
              </a:rPr>
              <a:t>Похоже, вам тоже </a:t>
            </a:r>
            <a:r>
              <a:rPr lang="ru-RU" i="1" dirty="0" smtClean="0">
                <a:solidFill>
                  <a:schemeClr val="accent4"/>
                </a:solidFill>
              </a:rPr>
              <a:t>хочется прийти </a:t>
            </a:r>
            <a:r>
              <a:rPr lang="ru-RU" i="1" dirty="0">
                <a:solidFill>
                  <a:schemeClr val="accent4"/>
                </a:solidFill>
              </a:rPr>
              <a:t>в кафе</a:t>
            </a:r>
          </a:p>
        </p:txBody>
      </p:sp>
    </p:spTree>
    <p:extLst>
      <p:ext uri="{BB962C8B-B14F-4D97-AF65-F5344CB8AC3E}">
        <p14:creationId xmlns:p14="http://schemas.microsoft.com/office/powerpoint/2010/main" val="1080354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 advTm="4882">
        <p14:switch dir="r"/>
      </p:transition>
    </mc:Choice>
    <mc:Fallback xmlns="">
      <p:transition spd="slow" advTm="4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4654110" y="609330"/>
            <a:ext cx="10044872" cy="1111390"/>
            <a:chOff x="10816185" y="-710183"/>
            <a:chExt cx="12359700" cy="1367508"/>
          </a:xfrm>
        </p:grpSpPr>
        <p:sp>
          <p:nvSpPr>
            <p:cNvPr id="24" name="TextBox 23"/>
            <p:cNvSpPr txBox="1"/>
            <p:nvPr/>
          </p:nvSpPr>
          <p:spPr>
            <a:xfrm>
              <a:off x="10816185" y="-710183"/>
              <a:ext cx="12359700" cy="1001202"/>
            </a:xfrm>
            <a:prstGeom prst="rect">
              <a:avLst/>
            </a:prstGeom>
            <a:noFill/>
          </p:spPr>
          <p:txBody>
            <a:bodyPr wrap="square" lIns="74300" tIns="37150" rIns="74300" bIns="37150" rtlCol="0">
              <a:spAutoFit/>
            </a:bodyPr>
            <a:lstStyle/>
            <a:p>
              <a:pPr algn="ctr"/>
              <a:r>
                <a:rPr lang="ru-RU" sz="4800" dirty="0" smtClean="0">
                  <a:solidFill>
                    <a:schemeClr val="tx2"/>
                  </a:solidFill>
                  <a:latin typeface="Minion Pro Cond" panose="02040706060306020203" pitchFamily="18" charset="0"/>
                </a:rPr>
                <a:t>Навыки наблюдения </a:t>
              </a:r>
              <a:endParaRPr lang="id-ID" sz="4800" b="1" dirty="0">
                <a:solidFill>
                  <a:schemeClr val="tx2"/>
                </a:solidFill>
                <a:latin typeface="Minion Pro Cond" panose="02040706060306020203" pitchFamily="18" charset="0"/>
                <a:cs typeface="Lato Regular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6078986" y="565888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4232" tIns="37118" rIns="74232" bIns="37118" rtlCol="0" anchor="ctr"/>
            <a:lstStyle/>
            <a:p>
              <a:pPr algn="ctr"/>
              <a:endParaRPr lang="en-US" sz="2926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3510" y="3260529"/>
            <a:ext cx="5819191" cy="82565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08718" y="4795935"/>
            <a:ext cx="73525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>
                <a:solidFill>
                  <a:schemeClr val="accent4"/>
                </a:solidFill>
              </a:rPr>
              <a:t>Способность </a:t>
            </a:r>
            <a:r>
              <a:rPr lang="ru-RU" i="1" dirty="0">
                <a:solidFill>
                  <a:schemeClr val="accent4"/>
                </a:solidFill>
              </a:rPr>
              <a:t>чувствовать игровое состояние </a:t>
            </a:r>
            <a:r>
              <a:rPr lang="ru-RU" i="1" dirty="0" smtClean="0">
                <a:solidFill>
                  <a:schemeClr val="accent4"/>
                </a:solidFill>
              </a:rPr>
              <a:t>ребенка </a:t>
            </a:r>
            <a:endParaRPr lang="ru-RU" i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249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 advTm="4882">
        <p14:switch dir="r"/>
      </p:transition>
    </mc:Choice>
    <mc:Fallback xmlns="">
      <p:transition spd="slow" advTm="4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Motagua - Orange - Light">
      <a:dk1>
        <a:srgbClr val="A1A1A1"/>
      </a:dk1>
      <a:lt1>
        <a:sysClr val="window" lastClr="FFFFFF"/>
      </a:lt1>
      <a:dk2>
        <a:srgbClr val="EE8A1E"/>
      </a:dk2>
      <a:lt2>
        <a:srgbClr val="FFFFFF"/>
      </a:lt2>
      <a:accent1>
        <a:srgbClr val="2F2F2F"/>
      </a:accent1>
      <a:accent2>
        <a:srgbClr val="EE8A1E"/>
      </a:accent2>
      <a:accent3>
        <a:srgbClr val="8B8B8B"/>
      </a:accent3>
      <a:accent4>
        <a:srgbClr val="555555"/>
      </a:accent4>
      <a:accent5>
        <a:srgbClr val="C6C6C6"/>
      </a:accent5>
      <a:accent6>
        <a:srgbClr val="A1A1A1"/>
      </a:accent6>
      <a:hlink>
        <a:srgbClr val="F33B48"/>
      </a:hlink>
      <a:folHlink>
        <a:srgbClr val="FFC000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Motagua - Orange - Light">
    <a:dk1>
      <a:srgbClr val="A1A1A1"/>
    </a:dk1>
    <a:lt1>
      <a:sysClr val="window" lastClr="FFFFFF"/>
    </a:lt1>
    <a:dk2>
      <a:srgbClr val="EE8A1E"/>
    </a:dk2>
    <a:lt2>
      <a:srgbClr val="FFFFFF"/>
    </a:lt2>
    <a:accent1>
      <a:srgbClr val="2F2F2F"/>
    </a:accent1>
    <a:accent2>
      <a:srgbClr val="EE8A1E"/>
    </a:accent2>
    <a:accent3>
      <a:srgbClr val="8B8B8B"/>
    </a:accent3>
    <a:accent4>
      <a:srgbClr val="555555"/>
    </a:accent4>
    <a:accent5>
      <a:srgbClr val="C6C6C6"/>
    </a:accent5>
    <a:accent6>
      <a:srgbClr val="A1A1A1"/>
    </a:accent6>
    <a:hlink>
      <a:srgbClr val="F33B48"/>
    </a:hlink>
    <a:folHlink>
      <a:srgbClr val="FFC000"/>
    </a:folHlink>
  </a:clrScheme>
</a:themeOverride>
</file>

<file path=ppt/theme/themeOverride2.xml><?xml version="1.0" encoding="utf-8"?>
<a:themeOverride xmlns:a="http://schemas.openxmlformats.org/drawingml/2006/main">
  <a:clrScheme name="Motagua - Orange - Light">
    <a:dk1>
      <a:srgbClr val="A1A1A1"/>
    </a:dk1>
    <a:lt1>
      <a:sysClr val="window" lastClr="FFFFFF"/>
    </a:lt1>
    <a:dk2>
      <a:srgbClr val="EE8A1E"/>
    </a:dk2>
    <a:lt2>
      <a:srgbClr val="FFFFFF"/>
    </a:lt2>
    <a:accent1>
      <a:srgbClr val="2F2F2F"/>
    </a:accent1>
    <a:accent2>
      <a:srgbClr val="EE8A1E"/>
    </a:accent2>
    <a:accent3>
      <a:srgbClr val="8B8B8B"/>
    </a:accent3>
    <a:accent4>
      <a:srgbClr val="555555"/>
    </a:accent4>
    <a:accent5>
      <a:srgbClr val="C6C6C6"/>
    </a:accent5>
    <a:accent6>
      <a:srgbClr val="A1A1A1"/>
    </a:accent6>
    <a:hlink>
      <a:srgbClr val="F33B48"/>
    </a:hlink>
    <a:folHlink>
      <a:srgbClr val="FFC000"/>
    </a:folHlink>
  </a:clrScheme>
</a:themeOverride>
</file>

<file path=ppt/theme/themeOverride3.xml><?xml version="1.0" encoding="utf-8"?>
<a:themeOverride xmlns:a="http://schemas.openxmlformats.org/drawingml/2006/main">
  <a:clrScheme name="Motagua - Orange - Light">
    <a:dk1>
      <a:srgbClr val="A1A1A1"/>
    </a:dk1>
    <a:lt1>
      <a:sysClr val="window" lastClr="FFFFFF"/>
    </a:lt1>
    <a:dk2>
      <a:srgbClr val="EE8A1E"/>
    </a:dk2>
    <a:lt2>
      <a:srgbClr val="FFFFFF"/>
    </a:lt2>
    <a:accent1>
      <a:srgbClr val="2F2F2F"/>
    </a:accent1>
    <a:accent2>
      <a:srgbClr val="EE8A1E"/>
    </a:accent2>
    <a:accent3>
      <a:srgbClr val="8B8B8B"/>
    </a:accent3>
    <a:accent4>
      <a:srgbClr val="555555"/>
    </a:accent4>
    <a:accent5>
      <a:srgbClr val="C6C6C6"/>
    </a:accent5>
    <a:accent6>
      <a:srgbClr val="A1A1A1"/>
    </a:accent6>
    <a:hlink>
      <a:srgbClr val="F33B48"/>
    </a:hlink>
    <a:folHlink>
      <a:srgbClr val="FFC000"/>
    </a:folHlink>
  </a:clrScheme>
</a:themeOverride>
</file>

<file path=ppt/theme/themeOverride4.xml><?xml version="1.0" encoding="utf-8"?>
<a:themeOverride xmlns:a="http://schemas.openxmlformats.org/drawingml/2006/main">
  <a:clrScheme name="Motagua - Orange - Light">
    <a:dk1>
      <a:srgbClr val="A1A1A1"/>
    </a:dk1>
    <a:lt1>
      <a:sysClr val="window" lastClr="FFFFFF"/>
    </a:lt1>
    <a:dk2>
      <a:srgbClr val="EE8A1E"/>
    </a:dk2>
    <a:lt2>
      <a:srgbClr val="FFFFFF"/>
    </a:lt2>
    <a:accent1>
      <a:srgbClr val="2F2F2F"/>
    </a:accent1>
    <a:accent2>
      <a:srgbClr val="EE8A1E"/>
    </a:accent2>
    <a:accent3>
      <a:srgbClr val="8B8B8B"/>
    </a:accent3>
    <a:accent4>
      <a:srgbClr val="555555"/>
    </a:accent4>
    <a:accent5>
      <a:srgbClr val="C6C6C6"/>
    </a:accent5>
    <a:accent6>
      <a:srgbClr val="A1A1A1"/>
    </a:accent6>
    <a:hlink>
      <a:srgbClr val="F33B48"/>
    </a:hlink>
    <a:folHlink>
      <a:srgbClr val="FFC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8786</TotalTime>
  <Words>319</Words>
  <Application>Microsoft Office PowerPoint</Application>
  <PresentationFormat>Произвольный</PresentationFormat>
  <Paragraphs>60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Calibri</vt:lpstr>
      <vt:lpstr>Georgia</vt:lpstr>
      <vt:lpstr>Gill Sans</vt:lpstr>
      <vt:lpstr>Lato Light</vt:lpstr>
      <vt:lpstr>Lato Regular</vt:lpstr>
      <vt:lpstr>Minion Pro Cond</vt:lpstr>
      <vt:lpstr>Open Sans Light</vt:lpstr>
      <vt:lpstr>Raleway Light</vt:lpstr>
      <vt:lpstr>Default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Manuel Lopez</dc:creator>
  <cp:lastModifiedBy>Наталья Буйновская</cp:lastModifiedBy>
  <cp:revision>2004</cp:revision>
  <dcterms:created xsi:type="dcterms:W3CDTF">2014-11-12T21:47:38Z</dcterms:created>
  <dcterms:modified xsi:type="dcterms:W3CDTF">2023-03-23T09:12:29Z</dcterms:modified>
</cp:coreProperties>
</file>