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8" r:id="rId5"/>
    <p:sldId id="274" r:id="rId6"/>
    <p:sldId id="269" r:id="rId7"/>
    <p:sldId id="270" r:id="rId8"/>
    <p:sldId id="266" r:id="rId9"/>
    <p:sldId id="271" r:id="rId10"/>
    <p:sldId id="260" r:id="rId11"/>
    <p:sldId id="273" r:id="rId12"/>
    <p:sldId id="272" r:id="rId13"/>
    <p:sldId id="275" r:id="rId14"/>
    <p:sldId id="276" r:id="rId15"/>
    <p:sldId id="277" r:id="rId16"/>
    <p:sldId id="27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56" y="-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518D54-6104-480B-AA67-35CD44DE1085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D485A07-4EAE-4BB1-A8BB-73F02BC62299}">
      <dgm:prSet phldrT="[Текст]" custT="1"/>
      <dgm:spPr/>
      <dgm:t>
        <a:bodyPr/>
        <a:lstStyle/>
        <a:p>
          <a:pPr algn="just"/>
          <a:r>
            <a:rPr lang="ru-RU" sz="1600" b="1" dirty="0" err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Формироватьэлементарные</a:t>
          </a:r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представления о бумаге, её разнообразии; 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73F6F6-89E9-49FE-B17D-22335334E2ED}" type="parTrans" cxnId="{126DC12E-C81B-4C9B-AF3B-9D3FF3484ECF}">
      <dgm:prSet/>
      <dgm:spPr/>
      <dgm:t>
        <a:bodyPr/>
        <a:lstStyle/>
        <a:p>
          <a:endParaRPr lang="ru-RU"/>
        </a:p>
      </dgm:t>
    </dgm:pt>
    <dgm:pt modelId="{9006A731-D301-4A34-9F7F-F4E47FAEB19A}" type="sibTrans" cxnId="{126DC12E-C81B-4C9B-AF3B-9D3FF3484ECF}">
      <dgm:prSet/>
      <dgm:spPr/>
      <dgm:t>
        <a:bodyPr/>
        <a:lstStyle/>
        <a:p>
          <a:endParaRPr lang="ru-RU"/>
        </a:p>
      </dgm:t>
    </dgm:pt>
    <dgm:pt modelId="{5EBEA1F5-0E86-46E5-AD52-594D899678A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Познакомить детей со способом производства бумаги;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8BA46E-E3EC-4615-8B57-B7D3C4823863}" type="parTrans" cxnId="{725850C3-EC95-451B-BD5D-4FEBB8309E19}">
      <dgm:prSet/>
      <dgm:spPr/>
      <dgm:t>
        <a:bodyPr/>
        <a:lstStyle/>
        <a:p>
          <a:endParaRPr lang="ru-RU"/>
        </a:p>
      </dgm:t>
    </dgm:pt>
    <dgm:pt modelId="{FFF461CF-2626-4FD8-890E-4A2EC81FABFD}" type="sibTrans" cxnId="{725850C3-EC95-451B-BD5D-4FEBB8309E19}">
      <dgm:prSet/>
      <dgm:spPr/>
      <dgm:t>
        <a:bodyPr/>
        <a:lstStyle/>
        <a:p>
          <a:endParaRPr lang="ru-RU"/>
        </a:p>
      </dgm:t>
    </dgm:pt>
    <dgm:pt modelId="{F2E9B746-F50A-4DAA-8898-12FE2B5FCE1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Познакомить детей с новым для них видом декоративно-прикладного творчества «Папье-маше»;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38294-E025-4930-A158-395C6C830C61}" type="parTrans" cxnId="{27DB00D2-CD62-4B16-B4B4-B6E4AB3F8F34}">
      <dgm:prSet/>
      <dgm:spPr/>
      <dgm:t>
        <a:bodyPr/>
        <a:lstStyle/>
        <a:p>
          <a:endParaRPr lang="ru-RU"/>
        </a:p>
      </dgm:t>
    </dgm:pt>
    <dgm:pt modelId="{E51ED0E0-072F-42F7-B4AF-E854396F74B4}" type="sibTrans" cxnId="{27DB00D2-CD62-4B16-B4B4-B6E4AB3F8F34}">
      <dgm:prSet/>
      <dgm:spPr/>
      <dgm:t>
        <a:bodyPr/>
        <a:lstStyle/>
        <a:p>
          <a:endParaRPr lang="ru-RU"/>
        </a:p>
      </dgm:t>
    </dgm:pt>
    <dgm:pt modelId="{E938807B-D7CB-4845-BCAD-20D319BCC8B7}">
      <dgm:prSet custT="1"/>
      <dgm:spPr/>
      <dgm:t>
        <a:bodyPr/>
        <a:lstStyle/>
        <a:p>
          <a:pPr algn="just"/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Научиться изготавливать бумагу в домашних условиях из макулатуры;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C65E7E-64A4-42B5-8843-190B55D0FA4D}" type="parTrans" cxnId="{2474B7C3-06D2-4A32-9962-B55C4B78EABA}">
      <dgm:prSet/>
      <dgm:spPr/>
      <dgm:t>
        <a:bodyPr/>
        <a:lstStyle/>
        <a:p>
          <a:endParaRPr lang="ru-RU"/>
        </a:p>
      </dgm:t>
    </dgm:pt>
    <dgm:pt modelId="{5C341E2C-397C-454E-BFB1-6A7CB3AEE19B}" type="sibTrans" cxnId="{2474B7C3-06D2-4A32-9962-B55C4B78EABA}">
      <dgm:prSet/>
      <dgm:spPr/>
      <dgm:t>
        <a:bodyPr/>
        <a:lstStyle/>
        <a:p>
          <a:endParaRPr lang="ru-RU"/>
        </a:p>
      </dgm:t>
    </dgm:pt>
    <dgm:pt modelId="{8F5E449C-6646-47EE-962A-182AB1EB820C}">
      <dgm:prSet custT="1"/>
      <dgm:spPr/>
      <dgm:t>
        <a:bodyPr/>
        <a:lstStyle/>
        <a:p>
          <a:pPr algn="just"/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Развивать умение проводить эксперимент, делать выводы на основе проведённого исследования, устанавливать причинно-следственные связи;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03648D-DAA1-4075-BE4E-FF1CCEC92393}" type="parTrans" cxnId="{1D9ED941-5398-45A0-AD1F-C81488674D9F}">
      <dgm:prSet/>
      <dgm:spPr/>
      <dgm:t>
        <a:bodyPr/>
        <a:lstStyle/>
        <a:p>
          <a:endParaRPr lang="ru-RU"/>
        </a:p>
      </dgm:t>
    </dgm:pt>
    <dgm:pt modelId="{56001058-4CCE-4825-924D-B3D2A7164754}" type="sibTrans" cxnId="{1D9ED941-5398-45A0-AD1F-C81488674D9F}">
      <dgm:prSet/>
      <dgm:spPr/>
      <dgm:t>
        <a:bodyPr/>
        <a:lstStyle/>
        <a:p>
          <a:endParaRPr lang="ru-RU"/>
        </a:p>
      </dgm:t>
    </dgm:pt>
    <dgm:pt modelId="{55516828-C8C8-4505-968B-9B6722741BEA}">
      <dgm:prSet custT="1"/>
      <dgm:spPr/>
      <dgm:t>
        <a:bodyPr/>
        <a:lstStyle/>
        <a:p>
          <a:pPr algn="just"/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Поддерживать детскую инициативу, стремление к познавательной деятельности и самостоятельности в реализации творческих замыслов;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51CE8F-E441-4378-96A2-CE8E1BC77422}" type="parTrans" cxnId="{1CAF4EA3-D4D2-4127-9C4F-EB85956AA2F8}">
      <dgm:prSet/>
      <dgm:spPr/>
      <dgm:t>
        <a:bodyPr/>
        <a:lstStyle/>
        <a:p>
          <a:endParaRPr lang="ru-RU"/>
        </a:p>
      </dgm:t>
    </dgm:pt>
    <dgm:pt modelId="{CB45CAFC-CCFD-4624-8EAB-373BF7274812}" type="sibTrans" cxnId="{1CAF4EA3-D4D2-4127-9C4F-EB85956AA2F8}">
      <dgm:prSet/>
      <dgm:spPr/>
      <dgm:t>
        <a:bodyPr/>
        <a:lstStyle/>
        <a:p>
          <a:endParaRPr lang="ru-RU"/>
        </a:p>
      </dgm:t>
    </dgm:pt>
    <dgm:pt modelId="{3CB8CFB8-1B41-4A55-BD9B-2DB75695AB19}">
      <dgm:prSet custT="1"/>
      <dgm:spPr/>
      <dgm:t>
        <a:bodyPr/>
        <a:lstStyle/>
        <a:p>
          <a:pPr algn="just"/>
          <a:r>
            <a: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Развивать исследовательские умения, любознательность, внимание, воображение;</a:t>
          </a:r>
          <a:endParaRPr lang="ru-RU" sz="16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88F19E-64D7-4278-95E0-F70355126BEE}" type="parTrans" cxnId="{DC9D85BB-9AD7-4FE9-88A8-1E8869A4CB31}">
      <dgm:prSet/>
      <dgm:spPr/>
      <dgm:t>
        <a:bodyPr/>
        <a:lstStyle/>
        <a:p>
          <a:endParaRPr lang="ru-RU"/>
        </a:p>
      </dgm:t>
    </dgm:pt>
    <dgm:pt modelId="{563C62DB-426A-4F5D-9ECD-32DF05278522}" type="sibTrans" cxnId="{DC9D85BB-9AD7-4FE9-88A8-1E8869A4CB31}">
      <dgm:prSet/>
      <dgm:spPr/>
      <dgm:t>
        <a:bodyPr/>
        <a:lstStyle/>
        <a:p>
          <a:endParaRPr lang="ru-RU"/>
        </a:p>
      </dgm:t>
    </dgm:pt>
    <dgm:pt modelId="{952FB4B1-94BA-4BFF-BA8C-AD1C81B832A7}" type="pres">
      <dgm:prSet presAssocID="{3B518D54-6104-480B-AA67-35CD44DE108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2C40D09-D509-46A7-B161-165468C9C8FD}" type="pres">
      <dgm:prSet presAssocID="{3B518D54-6104-480B-AA67-35CD44DE1085}" presName="Name1" presStyleCnt="0"/>
      <dgm:spPr/>
    </dgm:pt>
    <dgm:pt modelId="{42B11391-15BE-4DF1-942A-52EA8C36E29A}" type="pres">
      <dgm:prSet presAssocID="{3B518D54-6104-480B-AA67-35CD44DE1085}" presName="cycle" presStyleCnt="0"/>
      <dgm:spPr/>
    </dgm:pt>
    <dgm:pt modelId="{79D5F71A-629C-4ED1-8077-1DFD3C9E9C1F}" type="pres">
      <dgm:prSet presAssocID="{3B518D54-6104-480B-AA67-35CD44DE1085}" presName="srcNode" presStyleLbl="node1" presStyleIdx="0" presStyleCnt="7"/>
      <dgm:spPr/>
    </dgm:pt>
    <dgm:pt modelId="{5DD35A44-95ED-468B-960A-CCF522E7D4D6}" type="pres">
      <dgm:prSet presAssocID="{3B518D54-6104-480B-AA67-35CD44DE1085}" presName="conn" presStyleLbl="parChTrans1D2" presStyleIdx="0" presStyleCnt="1"/>
      <dgm:spPr/>
      <dgm:t>
        <a:bodyPr/>
        <a:lstStyle/>
        <a:p>
          <a:endParaRPr lang="ru-RU"/>
        </a:p>
      </dgm:t>
    </dgm:pt>
    <dgm:pt modelId="{2756B004-F9D6-46BA-BFEB-B6C45DB3E495}" type="pres">
      <dgm:prSet presAssocID="{3B518D54-6104-480B-AA67-35CD44DE1085}" presName="extraNode" presStyleLbl="node1" presStyleIdx="0" presStyleCnt="7"/>
      <dgm:spPr/>
    </dgm:pt>
    <dgm:pt modelId="{651AD1FC-C70E-4DE9-8DBD-70555AFF95AB}" type="pres">
      <dgm:prSet presAssocID="{3B518D54-6104-480B-AA67-35CD44DE1085}" presName="dstNode" presStyleLbl="node1" presStyleIdx="0" presStyleCnt="7"/>
      <dgm:spPr/>
    </dgm:pt>
    <dgm:pt modelId="{7F83B220-557E-44FF-97DF-D1853595E8E7}" type="pres">
      <dgm:prSet presAssocID="{6D485A07-4EAE-4BB1-A8BB-73F02BC62299}" presName="text_1" presStyleLbl="node1" presStyleIdx="0" presStyleCnt="7" custScaleY="103978" custLinFactNeighborX="1722" custLinFactNeighborY="-36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15BEED-3D52-42D5-BC07-8E220CEB34AE}" type="pres">
      <dgm:prSet presAssocID="{6D485A07-4EAE-4BB1-A8BB-73F02BC62299}" presName="accent_1" presStyleCnt="0"/>
      <dgm:spPr/>
    </dgm:pt>
    <dgm:pt modelId="{3D0B6471-A457-449B-90E4-16D9A9F1AF70}" type="pres">
      <dgm:prSet presAssocID="{6D485A07-4EAE-4BB1-A8BB-73F02BC62299}" presName="accentRepeatNode" presStyleLbl="solidFgAcc1" presStyleIdx="0" presStyleCnt="7" custScaleX="65258" custScaleY="71909" custLinFactNeighborX="-23009" custLinFactNeighborY="-3270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696BEAE-D024-4DDB-8B5E-C4D77F3AB86A}" type="pres">
      <dgm:prSet presAssocID="{5EBEA1F5-0E86-46E5-AD52-594D899678A8}" presName="text_2" presStyleLbl="node1" presStyleIdx="1" presStyleCnt="7" custLinFactNeighborX="1383" custLinFactNeighborY="-71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9C69E5-1906-45EA-9B8F-4BE382381011}" type="pres">
      <dgm:prSet presAssocID="{5EBEA1F5-0E86-46E5-AD52-594D899678A8}" presName="accent_2" presStyleCnt="0"/>
      <dgm:spPr/>
    </dgm:pt>
    <dgm:pt modelId="{F4DDF774-3FB2-486C-82B3-8ACFACCD657F}" type="pres">
      <dgm:prSet presAssocID="{5EBEA1F5-0E86-46E5-AD52-594D899678A8}" presName="accentRepeatNode" presStyleLbl="solidFgAcc1" presStyleIdx="1" presStyleCnt="7" custScaleX="44539" custScaleY="45916" custLinFactNeighborX="-20949" custLinFactNeighborY="-5650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36DCFAC-FD08-45B8-BAE0-71B52F3FD678}" type="pres">
      <dgm:prSet presAssocID="{8F5E449C-6646-47EE-962A-182AB1EB820C}" presName="text_3" presStyleLbl="node1" presStyleIdx="2" presStyleCnt="7" custScaleY="185246" custLinFactNeighborX="1109" custLinFactNeighborY="-69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D437C-3DF1-4C25-B3D9-660F570B3061}" type="pres">
      <dgm:prSet presAssocID="{8F5E449C-6646-47EE-962A-182AB1EB820C}" presName="accent_3" presStyleCnt="0"/>
      <dgm:spPr/>
    </dgm:pt>
    <dgm:pt modelId="{94321EE5-2AA3-45D7-874B-3A7BAD706D63}" type="pres">
      <dgm:prSet presAssocID="{8F5E449C-6646-47EE-962A-182AB1EB820C}" presName="accentRepeatNode" presStyleLbl="solidFgAcc1" presStyleIdx="2" presStyleCnt="7" custScaleX="76718" custScaleY="81198" custLinFactNeighborX="-9367" custLinFactNeighborY="-5138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97AF9ED-5169-4FA6-AA17-830CE52E5F7A}" type="pres">
      <dgm:prSet presAssocID="{55516828-C8C8-4505-968B-9B6722741BEA}" presName="text_4" presStyleLbl="node1" presStyleIdx="3" presStyleCnt="7" custScaleY="208175" custLinFactNeighborX="1030" custLinFactNeighborY="-148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2F003C-34BC-4759-BC4B-9CDD233D5B6D}" type="pres">
      <dgm:prSet presAssocID="{55516828-C8C8-4505-968B-9B6722741BEA}" presName="accent_4" presStyleCnt="0"/>
      <dgm:spPr/>
    </dgm:pt>
    <dgm:pt modelId="{0C066CBB-E319-4277-A7D4-62361418ACDB}" type="pres">
      <dgm:prSet presAssocID="{55516828-C8C8-4505-968B-9B6722741BEA}" presName="accentRepeatNode" presStyleLbl="solidFgAcc1" presStyleIdx="3" presStyleCnt="7" custScaleX="40450" custScaleY="4758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A913AFB-6C36-491C-BAE6-744564FF406A}" type="pres">
      <dgm:prSet presAssocID="{3CB8CFB8-1B41-4A55-BD9B-2DB75695AB19}" presName="text_5" presStyleLbl="node1" presStyleIdx="4" presStyleCnt="7" custLinFactNeighborX="2557" custLinFactNeighborY="3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54FCB5-E620-4E40-8978-D068A4400B5C}" type="pres">
      <dgm:prSet presAssocID="{3CB8CFB8-1B41-4A55-BD9B-2DB75695AB19}" presName="accent_5" presStyleCnt="0"/>
      <dgm:spPr/>
    </dgm:pt>
    <dgm:pt modelId="{29338E3B-61A8-49EB-801E-0369D22CD03D}" type="pres">
      <dgm:prSet presAssocID="{3CB8CFB8-1B41-4A55-BD9B-2DB75695AB19}" presName="accentRepeatNode" presStyleLbl="solidFgAcc1" presStyleIdx="4" presStyleCnt="7" custScaleX="76945" custScaleY="73602" custLinFactNeighborX="2415" custLinFactNeighborY="-222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79C23A7-A07D-4417-B47C-E7FDDA3A4E04}" type="pres">
      <dgm:prSet presAssocID="{E938807B-D7CB-4845-BCAD-20D319BCC8B7}" presName="text_6" presStyleLbl="node1" presStyleIdx="5" presStyleCnt="7" custScaleX="97073" custLinFactNeighborX="1442" custLinFactNeighborY="-29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24B92-1EF8-41AF-95FD-58B528AB1060}" type="pres">
      <dgm:prSet presAssocID="{E938807B-D7CB-4845-BCAD-20D319BCC8B7}" presName="accent_6" presStyleCnt="0"/>
      <dgm:spPr/>
    </dgm:pt>
    <dgm:pt modelId="{AB8BBEC5-584D-4926-AE69-BF618F916439}" type="pres">
      <dgm:prSet presAssocID="{E938807B-D7CB-4845-BCAD-20D319BCC8B7}" presName="accentRepeatNode" presStyleLbl="solidFgAcc1" presStyleIdx="5" presStyleCnt="7" custScaleX="26247" custScaleY="32341" custLinFactNeighborX="14351" custLinFactNeighborY="-23791"/>
      <dgm:spPr/>
    </dgm:pt>
    <dgm:pt modelId="{695E1C32-FC0E-4D83-9659-3BEEAC1D2202}" type="pres">
      <dgm:prSet presAssocID="{F2E9B746-F50A-4DAA-8898-12FE2B5FCE12}" presName="text_7" presStyleLbl="node1" presStyleIdx="6" presStyleCnt="7" custScaleX="94883" custScaleY="167654" custLinFactNeighborX="6008" custLinFactNeighborY="-24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27E983-2FE6-40FD-8EBD-479A142AE078}" type="pres">
      <dgm:prSet presAssocID="{F2E9B746-F50A-4DAA-8898-12FE2B5FCE12}" presName="accent_7" presStyleCnt="0"/>
      <dgm:spPr/>
    </dgm:pt>
    <dgm:pt modelId="{71C1A700-C992-4E4E-A412-76057CB95A0D}" type="pres">
      <dgm:prSet presAssocID="{F2E9B746-F50A-4DAA-8898-12FE2B5FCE12}" presName="accentRepeatNode" presStyleLbl="solidFgAcc1" presStyleIdx="6" presStyleCnt="7" custScaleX="37398" custScaleY="35136" custLinFactY="-40328" custLinFactNeighborX="90242" custLinFactNeighborY="-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25850C3-EC95-451B-BD5D-4FEBB8309E19}" srcId="{3B518D54-6104-480B-AA67-35CD44DE1085}" destId="{5EBEA1F5-0E86-46E5-AD52-594D899678A8}" srcOrd="1" destOrd="0" parTransId="{6F8BA46E-E3EC-4615-8B57-B7D3C4823863}" sibTransId="{FFF461CF-2626-4FD8-890E-4A2EC81FABFD}"/>
    <dgm:cxn modelId="{27DB00D2-CD62-4B16-B4B4-B6E4AB3F8F34}" srcId="{3B518D54-6104-480B-AA67-35CD44DE1085}" destId="{F2E9B746-F50A-4DAA-8898-12FE2B5FCE12}" srcOrd="6" destOrd="0" parTransId="{EC938294-E025-4930-A158-395C6C830C61}" sibTransId="{E51ED0E0-072F-42F7-B4AF-E854396F74B4}"/>
    <dgm:cxn modelId="{8A091569-D352-4D34-B173-E5FA74AE1A63}" type="presOf" srcId="{3CB8CFB8-1B41-4A55-BD9B-2DB75695AB19}" destId="{EA913AFB-6C36-491C-BAE6-744564FF406A}" srcOrd="0" destOrd="0" presId="urn:microsoft.com/office/officeart/2008/layout/VerticalCurvedList"/>
    <dgm:cxn modelId="{820BDA3B-934C-4959-84A5-443FA2E7B0A8}" type="presOf" srcId="{3B518D54-6104-480B-AA67-35CD44DE1085}" destId="{952FB4B1-94BA-4BFF-BA8C-AD1C81B832A7}" srcOrd="0" destOrd="0" presId="urn:microsoft.com/office/officeart/2008/layout/VerticalCurvedList"/>
    <dgm:cxn modelId="{DC9D85BB-9AD7-4FE9-88A8-1E8869A4CB31}" srcId="{3B518D54-6104-480B-AA67-35CD44DE1085}" destId="{3CB8CFB8-1B41-4A55-BD9B-2DB75695AB19}" srcOrd="4" destOrd="0" parTransId="{A688F19E-64D7-4278-95E0-F70355126BEE}" sibTransId="{563C62DB-426A-4F5D-9ECD-32DF05278522}"/>
    <dgm:cxn modelId="{3A3237C8-C6CC-4E88-9CFC-956332BDACB6}" type="presOf" srcId="{9006A731-D301-4A34-9F7F-F4E47FAEB19A}" destId="{5DD35A44-95ED-468B-960A-CCF522E7D4D6}" srcOrd="0" destOrd="0" presId="urn:microsoft.com/office/officeart/2008/layout/VerticalCurvedList"/>
    <dgm:cxn modelId="{1D9ED941-5398-45A0-AD1F-C81488674D9F}" srcId="{3B518D54-6104-480B-AA67-35CD44DE1085}" destId="{8F5E449C-6646-47EE-962A-182AB1EB820C}" srcOrd="2" destOrd="0" parTransId="{8803648D-DAA1-4075-BE4E-FF1CCEC92393}" sibTransId="{56001058-4CCE-4825-924D-B3D2A7164754}"/>
    <dgm:cxn modelId="{1CAF4EA3-D4D2-4127-9C4F-EB85956AA2F8}" srcId="{3B518D54-6104-480B-AA67-35CD44DE1085}" destId="{55516828-C8C8-4505-968B-9B6722741BEA}" srcOrd="3" destOrd="0" parTransId="{D851CE8F-E441-4378-96A2-CE8E1BC77422}" sibTransId="{CB45CAFC-CCFD-4624-8EAB-373BF7274812}"/>
    <dgm:cxn modelId="{C8EA21FC-CE59-4916-BF7A-C3E6C24E342E}" type="presOf" srcId="{8F5E449C-6646-47EE-962A-182AB1EB820C}" destId="{C36DCFAC-FD08-45B8-BAE0-71B52F3FD678}" srcOrd="0" destOrd="0" presId="urn:microsoft.com/office/officeart/2008/layout/VerticalCurvedList"/>
    <dgm:cxn modelId="{B10747D1-FC2C-4EC3-9A9B-32F21F13DAB9}" type="presOf" srcId="{55516828-C8C8-4505-968B-9B6722741BEA}" destId="{197AF9ED-5169-4FA6-AA17-830CE52E5F7A}" srcOrd="0" destOrd="0" presId="urn:microsoft.com/office/officeart/2008/layout/VerticalCurvedList"/>
    <dgm:cxn modelId="{9667E3F6-8849-40ED-974E-046002CA55C3}" type="presOf" srcId="{6D485A07-4EAE-4BB1-A8BB-73F02BC62299}" destId="{7F83B220-557E-44FF-97DF-D1853595E8E7}" srcOrd="0" destOrd="0" presId="urn:microsoft.com/office/officeart/2008/layout/VerticalCurvedList"/>
    <dgm:cxn modelId="{457C6169-711D-4106-B88E-6EEC668B5CF0}" type="presOf" srcId="{E938807B-D7CB-4845-BCAD-20D319BCC8B7}" destId="{879C23A7-A07D-4417-B47C-E7FDDA3A4E04}" srcOrd="0" destOrd="0" presId="urn:microsoft.com/office/officeart/2008/layout/VerticalCurvedList"/>
    <dgm:cxn modelId="{126DC12E-C81B-4C9B-AF3B-9D3FF3484ECF}" srcId="{3B518D54-6104-480B-AA67-35CD44DE1085}" destId="{6D485A07-4EAE-4BB1-A8BB-73F02BC62299}" srcOrd="0" destOrd="0" parTransId="{A173F6F6-89E9-49FE-B17D-22335334E2ED}" sibTransId="{9006A731-D301-4A34-9F7F-F4E47FAEB19A}"/>
    <dgm:cxn modelId="{2474B7C3-06D2-4A32-9962-B55C4B78EABA}" srcId="{3B518D54-6104-480B-AA67-35CD44DE1085}" destId="{E938807B-D7CB-4845-BCAD-20D319BCC8B7}" srcOrd="5" destOrd="0" parTransId="{7BC65E7E-64A4-42B5-8843-190B55D0FA4D}" sibTransId="{5C341E2C-397C-454E-BFB1-6A7CB3AEE19B}"/>
    <dgm:cxn modelId="{D2B34D0B-A5FB-478F-9179-EDF9F2A53FE7}" type="presOf" srcId="{5EBEA1F5-0E86-46E5-AD52-594D899678A8}" destId="{7696BEAE-D024-4DDB-8B5E-C4D77F3AB86A}" srcOrd="0" destOrd="0" presId="urn:microsoft.com/office/officeart/2008/layout/VerticalCurvedList"/>
    <dgm:cxn modelId="{54CF7EEB-1560-47B8-8ABB-DFBCAF99058C}" type="presOf" srcId="{F2E9B746-F50A-4DAA-8898-12FE2B5FCE12}" destId="{695E1C32-FC0E-4D83-9659-3BEEAC1D2202}" srcOrd="0" destOrd="0" presId="urn:microsoft.com/office/officeart/2008/layout/VerticalCurvedList"/>
    <dgm:cxn modelId="{E619A4C9-16F2-4D86-B6C7-BB6C627DBF37}" type="presParOf" srcId="{952FB4B1-94BA-4BFF-BA8C-AD1C81B832A7}" destId="{A2C40D09-D509-46A7-B161-165468C9C8FD}" srcOrd="0" destOrd="0" presId="urn:microsoft.com/office/officeart/2008/layout/VerticalCurvedList"/>
    <dgm:cxn modelId="{6A584D15-035D-4B06-95FD-01F19E73920B}" type="presParOf" srcId="{A2C40D09-D509-46A7-B161-165468C9C8FD}" destId="{42B11391-15BE-4DF1-942A-52EA8C36E29A}" srcOrd="0" destOrd="0" presId="urn:microsoft.com/office/officeart/2008/layout/VerticalCurvedList"/>
    <dgm:cxn modelId="{38DA9E5C-383B-404C-B529-E11B70F074CE}" type="presParOf" srcId="{42B11391-15BE-4DF1-942A-52EA8C36E29A}" destId="{79D5F71A-629C-4ED1-8077-1DFD3C9E9C1F}" srcOrd="0" destOrd="0" presId="urn:microsoft.com/office/officeart/2008/layout/VerticalCurvedList"/>
    <dgm:cxn modelId="{E94CBD24-483B-40DF-883C-2A7B38FF48D6}" type="presParOf" srcId="{42B11391-15BE-4DF1-942A-52EA8C36E29A}" destId="{5DD35A44-95ED-468B-960A-CCF522E7D4D6}" srcOrd="1" destOrd="0" presId="urn:microsoft.com/office/officeart/2008/layout/VerticalCurvedList"/>
    <dgm:cxn modelId="{25DB3E03-ED9F-4D32-942E-3E9E2145D2A0}" type="presParOf" srcId="{42B11391-15BE-4DF1-942A-52EA8C36E29A}" destId="{2756B004-F9D6-46BA-BFEB-B6C45DB3E495}" srcOrd="2" destOrd="0" presId="urn:microsoft.com/office/officeart/2008/layout/VerticalCurvedList"/>
    <dgm:cxn modelId="{31AA15E0-0EB9-4B76-A2DE-6449228BB7F7}" type="presParOf" srcId="{42B11391-15BE-4DF1-942A-52EA8C36E29A}" destId="{651AD1FC-C70E-4DE9-8DBD-70555AFF95AB}" srcOrd="3" destOrd="0" presId="urn:microsoft.com/office/officeart/2008/layout/VerticalCurvedList"/>
    <dgm:cxn modelId="{BFCB145C-5AF1-47D8-9BAC-A436D8C97E48}" type="presParOf" srcId="{A2C40D09-D509-46A7-B161-165468C9C8FD}" destId="{7F83B220-557E-44FF-97DF-D1853595E8E7}" srcOrd="1" destOrd="0" presId="urn:microsoft.com/office/officeart/2008/layout/VerticalCurvedList"/>
    <dgm:cxn modelId="{B1DCBEE9-6F9D-45A1-BB38-FF9BD2C43323}" type="presParOf" srcId="{A2C40D09-D509-46A7-B161-165468C9C8FD}" destId="{8E15BEED-3D52-42D5-BC07-8E220CEB34AE}" srcOrd="2" destOrd="0" presId="urn:microsoft.com/office/officeart/2008/layout/VerticalCurvedList"/>
    <dgm:cxn modelId="{4B8EB090-2ACA-4736-91AE-B08F1D96981D}" type="presParOf" srcId="{8E15BEED-3D52-42D5-BC07-8E220CEB34AE}" destId="{3D0B6471-A457-449B-90E4-16D9A9F1AF70}" srcOrd="0" destOrd="0" presId="urn:microsoft.com/office/officeart/2008/layout/VerticalCurvedList"/>
    <dgm:cxn modelId="{A2BDDA1C-3555-465B-9DBB-3BEA32A18B90}" type="presParOf" srcId="{A2C40D09-D509-46A7-B161-165468C9C8FD}" destId="{7696BEAE-D024-4DDB-8B5E-C4D77F3AB86A}" srcOrd="3" destOrd="0" presId="urn:microsoft.com/office/officeart/2008/layout/VerticalCurvedList"/>
    <dgm:cxn modelId="{FCFCA6FC-54CC-46D0-A994-2C4B99B8C846}" type="presParOf" srcId="{A2C40D09-D509-46A7-B161-165468C9C8FD}" destId="{829C69E5-1906-45EA-9B8F-4BE382381011}" srcOrd="4" destOrd="0" presId="urn:microsoft.com/office/officeart/2008/layout/VerticalCurvedList"/>
    <dgm:cxn modelId="{79C561D2-C493-4000-9211-FF2DBD16A55B}" type="presParOf" srcId="{829C69E5-1906-45EA-9B8F-4BE382381011}" destId="{F4DDF774-3FB2-486C-82B3-8ACFACCD657F}" srcOrd="0" destOrd="0" presId="urn:microsoft.com/office/officeart/2008/layout/VerticalCurvedList"/>
    <dgm:cxn modelId="{2D705C06-9131-46FD-B0D9-AE87C825CEA8}" type="presParOf" srcId="{A2C40D09-D509-46A7-B161-165468C9C8FD}" destId="{C36DCFAC-FD08-45B8-BAE0-71B52F3FD678}" srcOrd="5" destOrd="0" presId="urn:microsoft.com/office/officeart/2008/layout/VerticalCurvedList"/>
    <dgm:cxn modelId="{A2E47B38-7FE2-447A-BA2A-12D510B3C3AE}" type="presParOf" srcId="{A2C40D09-D509-46A7-B161-165468C9C8FD}" destId="{5FAD437C-3DF1-4C25-B3D9-660F570B3061}" srcOrd="6" destOrd="0" presId="urn:microsoft.com/office/officeart/2008/layout/VerticalCurvedList"/>
    <dgm:cxn modelId="{357396BC-C262-403D-B8AC-560C260C48ED}" type="presParOf" srcId="{5FAD437C-3DF1-4C25-B3D9-660F570B3061}" destId="{94321EE5-2AA3-45D7-874B-3A7BAD706D63}" srcOrd="0" destOrd="0" presId="urn:microsoft.com/office/officeart/2008/layout/VerticalCurvedList"/>
    <dgm:cxn modelId="{C55A402A-66B2-4D74-8D90-CADC895C1552}" type="presParOf" srcId="{A2C40D09-D509-46A7-B161-165468C9C8FD}" destId="{197AF9ED-5169-4FA6-AA17-830CE52E5F7A}" srcOrd="7" destOrd="0" presId="urn:microsoft.com/office/officeart/2008/layout/VerticalCurvedList"/>
    <dgm:cxn modelId="{05B0228F-C75A-43C3-B9DA-3323FAA8126D}" type="presParOf" srcId="{A2C40D09-D509-46A7-B161-165468C9C8FD}" destId="{172F003C-34BC-4759-BC4B-9CDD233D5B6D}" srcOrd="8" destOrd="0" presId="urn:microsoft.com/office/officeart/2008/layout/VerticalCurvedList"/>
    <dgm:cxn modelId="{AC32B1AF-4655-461D-A14A-A6A66749534D}" type="presParOf" srcId="{172F003C-34BC-4759-BC4B-9CDD233D5B6D}" destId="{0C066CBB-E319-4277-A7D4-62361418ACDB}" srcOrd="0" destOrd="0" presId="urn:microsoft.com/office/officeart/2008/layout/VerticalCurvedList"/>
    <dgm:cxn modelId="{15FE7AA0-D934-4016-BE9B-1803920F4FE5}" type="presParOf" srcId="{A2C40D09-D509-46A7-B161-165468C9C8FD}" destId="{EA913AFB-6C36-491C-BAE6-744564FF406A}" srcOrd="9" destOrd="0" presId="urn:microsoft.com/office/officeart/2008/layout/VerticalCurvedList"/>
    <dgm:cxn modelId="{EDC6DFB6-80B7-49C4-AB5C-F33D5204608C}" type="presParOf" srcId="{A2C40D09-D509-46A7-B161-165468C9C8FD}" destId="{5954FCB5-E620-4E40-8978-D068A4400B5C}" srcOrd="10" destOrd="0" presId="urn:microsoft.com/office/officeart/2008/layout/VerticalCurvedList"/>
    <dgm:cxn modelId="{CECCA582-1D97-4E68-A961-10F30C06C570}" type="presParOf" srcId="{5954FCB5-E620-4E40-8978-D068A4400B5C}" destId="{29338E3B-61A8-49EB-801E-0369D22CD03D}" srcOrd="0" destOrd="0" presId="urn:microsoft.com/office/officeart/2008/layout/VerticalCurvedList"/>
    <dgm:cxn modelId="{2BECFB60-DCDA-46B6-B0F1-0E9C02D4E856}" type="presParOf" srcId="{A2C40D09-D509-46A7-B161-165468C9C8FD}" destId="{879C23A7-A07D-4417-B47C-E7FDDA3A4E04}" srcOrd="11" destOrd="0" presId="urn:microsoft.com/office/officeart/2008/layout/VerticalCurvedList"/>
    <dgm:cxn modelId="{FBA227AD-EEFE-49FC-A96C-0E21BF6A3610}" type="presParOf" srcId="{A2C40D09-D509-46A7-B161-165468C9C8FD}" destId="{1A624B92-1EF8-41AF-95FD-58B528AB1060}" srcOrd="12" destOrd="0" presId="urn:microsoft.com/office/officeart/2008/layout/VerticalCurvedList"/>
    <dgm:cxn modelId="{92F24E41-50BE-44A4-844B-27830F0281B1}" type="presParOf" srcId="{1A624B92-1EF8-41AF-95FD-58B528AB1060}" destId="{AB8BBEC5-584D-4926-AE69-BF618F916439}" srcOrd="0" destOrd="0" presId="urn:microsoft.com/office/officeart/2008/layout/VerticalCurvedList"/>
    <dgm:cxn modelId="{38B8BFD4-0A63-44C6-8436-18527936E2E5}" type="presParOf" srcId="{A2C40D09-D509-46A7-B161-165468C9C8FD}" destId="{695E1C32-FC0E-4D83-9659-3BEEAC1D2202}" srcOrd="13" destOrd="0" presId="urn:microsoft.com/office/officeart/2008/layout/VerticalCurvedList"/>
    <dgm:cxn modelId="{7AFDC2FE-C831-496A-9858-A178AEC2D7A5}" type="presParOf" srcId="{A2C40D09-D509-46A7-B161-165468C9C8FD}" destId="{1F27E983-2FE6-40FD-8EBD-479A142AE078}" srcOrd="14" destOrd="0" presId="urn:microsoft.com/office/officeart/2008/layout/VerticalCurvedList"/>
    <dgm:cxn modelId="{814B3221-BB0B-40B2-9334-A743BF6720B0}" type="presParOf" srcId="{1F27E983-2FE6-40FD-8EBD-479A142AE078}" destId="{71C1A700-C992-4E4E-A412-76057CB95A0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35A44-95ED-468B-960A-CCF522E7D4D6}">
      <dsp:nvSpPr>
        <dsp:cNvPr id="0" name=""/>
        <dsp:cNvSpPr/>
      </dsp:nvSpPr>
      <dsp:spPr>
        <a:xfrm>
          <a:off x="-6025072" y="-939843"/>
          <a:ext cx="7172427" cy="7172427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3B220-557E-44FF-97DF-D1853595E8E7}">
      <dsp:nvSpPr>
        <dsp:cNvPr id="0" name=""/>
        <dsp:cNvSpPr/>
      </dsp:nvSpPr>
      <dsp:spPr>
        <a:xfrm>
          <a:off x="444937" y="37991"/>
          <a:ext cx="5651062" cy="5035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4383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err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Формироватьэлементарные</a:t>
          </a: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представления о бумаге, её разнообразии; 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4937" y="37991"/>
        <a:ext cx="5651062" cy="503526"/>
      </dsp:txXfrm>
    </dsp:sp>
    <dsp:sp modelId="{3D0B6471-A457-449B-90E4-16D9A9F1AF70}">
      <dsp:nvSpPr>
        <dsp:cNvPr id="0" name=""/>
        <dsp:cNvSpPr/>
      </dsp:nvSpPr>
      <dsp:spPr>
        <a:xfrm>
          <a:off x="32985" y="50845"/>
          <a:ext cx="395024" cy="43528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696BEAE-D024-4DDB-8B5E-C4D77F3AB86A}">
      <dsp:nvSpPr>
        <dsp:cNvPr id="0" name=""/>
        <dsp:cNvSpPr/>
      </dsp:nvSpPr>
      <dsp:spPr>
        <a:xfrm>
          <a:off x="880410" y="604196"/>
          <a:ext cx="5212519" cy="4842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438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Познакомить детей со способом производства бумаги;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0410" y="604196"/>
        <a:ext cx="5212519" cy="484262"/>
      </dsp:txXfrm>
    </dsp:sp>
    <dsp:sp modelId="{F4DDF774-3FB2-486C-82B3-8ACFACCD657F}">
      <dsp:nvSpPr>
        <dsp:cNvPr id="0" name=""/>
        <dsp:cNvSpPr/>
      </dsp:nvSpPr>
      <dsp:spPr>
        <a:xfrm>
          <a:off x="546707" y="712245"/>
          <a:ext cx="269607" cy="27794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6DCFAC-FD08-45B8-BAE0-71B52F3FD678}">
      <dsp:nvSpPr>
        <dsp:cNvPr id="0" name=""/>
        <dsp:cNvSpPr/>
      </dsp:nvSpPr>
      <dsp:spPr>
        <a:xfrm>
          <a:off x="1103782" y="1134202"/>
          <a:ext cx="4972199" cy="89707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4383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Развивать умение проводить эксперимент, делать выводы на основе проведённого исследования, устанавливать причинно-следственные связи;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3782" y="1134202"/>
        <a:ext cx="4972199" cy="897076"/>
      </dsp:txXfrm>
    </dsp:sp>
    <dsp:sp modelId="{94321EE5-2AA3-45D7-874B-3A7BAD706D63}">
      <dsp:nvSpPr>
        <dsp:cNvPr id="0" name=""/>
        <dsp:cNvSpPr/>
      </dsp:nvSpPr>
      <dsp:spPr>
        <a:xfrm>
          <a:off x="759741" y="1362769"/>
          <a:ext cx="464395" cy="49151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97AF9ED-5169-4FA6-AA17-830CE52E5F7A}">
      <dsp:nvSpPr>
        <dsp:cNvPr id="0" name=""/>
        <dsp:cNvSpPr/>
      </dsp:nvSpPr>
      <dsp:spPr>
        <a:xfrm>
          <a:off x="1175795" y="2070308"/>
          <a:ext cx="4895468" cy="100811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4383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Поддерживать детскую инициативу, стремление к познавательной деятельности и самостоятельности в реализации творческих замыслов;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5795" y="2070308"/>
        <a:ext cx="4895468" cy="1008113"/>
      </dsp:txXfrm>
    </dsp:sp>
    <dsp:sp modelId="{0C066CBB-E319-4277-A7D4-62361418ACDB}">
      <dsp:nvSpPr>
        <dsp:cNvPr id="0" name=""/>
        <dsp:cNvSpPr/>
      </dsp:nvSpPr>
      <dsp:spPr>
        <a:xfrm>
          <a:off x="1002944" y="2502353"/>
          <a:ext cx="244855" cy="28803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EA913AFB-6C36-491C-BAE6-744564FF406A}">
      <dsp:nvSpPr>
        <dsp:cNvPr id="0" name=""/>
        <dsp:cNvSpPr/>
      </dsp:nvSpPr>
      <dsp:spPr>
        <a:xfrm>
          <a:off x="1123800" y="3150424"/>
          <a:ext cx="4972199" cy="48426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4383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Развивать исследовательские умения, любознательность, внимание, воображение;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23800" y="3150424"/>
        <a:ext cx="4972199" cy="484262"/>
      </dsp:txXfrm>
    </dsp:sp>
    <dsp:sp modelId="{29338E3B-61A8-49EB-801E-0369D22CD03D}">
      <dsp:nvSpPr>
        <dsp:cNvPr id="0" name=""/>
        <dsp:cNvSpPr/>
      </dsp:nvSpPr>
      <dsp:spPr>
        <a:xfrm>
          <a:off x="830374" y="3136942"/>
          <a:ext cx="465769" cy="4455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79C23A7-A07D-4417-B47C-E7FDDA3A4E04}">
      <dsp:nvSpPr>
        <dsp:cNvPr id="0" name=""/>
        <dsp:cNvSpPr/>
      </dsp:nvSpPr>
      <dsp:spPr>
        <a:xfrm>
          <a:off x="959770" y="3713098"/>
          <a:ext cx="5059949" cy="4842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4383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Научиться изготавливать бумагу в домашних условиях из макулатуры;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9770" y="3713098"/>
        <a:ext cx="5059949" cy="484262"/>
      </dsp:txXfrm>
    </dsp:sp>
    <dsp:sp modelId="{AB8BBEC5-584D-4926-AE69-BF618F916439}">
      <dsp:nvSpPr>
        <dsp:cNvPr id="0" name=""/>
        <dsp:cNvSpPr/>
      </dsp:nvSpPr>
      <dsp:spPr>
        <a:xfrm>
          <a:off x="815751" y="3857578"/>
          <a:ext cx="158880" cy="19576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95E1C32-FC0E-4D83-9659-3BEEAC1D2202}">
      <dsp:nvSpPr>
        <dsp:cNvPr id="0" name=""/>
        <dsp:cNvSpPr/>
      </dsp:nvSpPr>
      <dsp:spPr>
        <a:xfrm>
          <a:off x="734102" y="4300029"/>
          <a:ext cx="5361897" cy="81188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438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Познакомить детей с новым для них видом декоративно-прикладного творчества «Папье-маше»;</a:t>
          </a:r>
          <a:endParaRPr lang="ru-RU" sz="16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4102" y="4300029"/>
        <a:ext cx="5361897" cy="811885"/>
      </dsp:txXfrm>
    </dsp:sp>
    <dsp:sp modelId="{71C1A700-C992-4E4E-A412-76057CB95A0D}">
      <dsp:nvSpPr>
        <dsp:cNvPr id="0" name=""/>
        <dsp:cNvSpPr/>
      </dsp:nvSpPr>
      <dsp:spPr>
        <a:xfrm>
          <a:off x="802847" y="3870508"/>
          <a:ext cx="226380" cy="21268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59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90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69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88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548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3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4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03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32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0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F286-904C-4170-B4D4-24B223B066F3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593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CF286-904C-4170-B4D4-24B223B066F3}" type="datetimeFigureOut">
              <a:rPr lang="ru-RU" smtClean="0"/>
              <a:t>28.08.2022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EEF19-AE08-4E67-87B2-7A644F56B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0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microsoft.com/office/2007/relationships/hdphoto" Target="../media/hdphoto3.wdp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Xakep\Desktop\бумага\5195b583bb1a7e5cf0f26f9c10c70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34"/>
            <a:ext cx="9050290" cy="68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8641"/>
            <a:ext cx="7772400" cy="93610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 № 9 муниципального образования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Щербиновский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станица Старощербиновская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3886200"/>
            <a:ext cx="7776864" cy="2063080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</a:pPr>
            <a:r>
              <a:rPr lang="ru-RU" sz="24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Экспериментально-творческий проект: </a:t>
            </a:r>
            <a:endParaRPr lang="ru-RU" sz="2400" b="1" dirty="0" smtClean="0">
              <a:solidFill>
                <a:srgbClr val="0070C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400" b="1" dirty="0" smtClean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2400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Волшебная бумага»</a:t>
            </a:r>
            <a:endParaRPr lang="ru-RU" sz="1200" b="1" dirty="0">
              <a:ea typeface="Calibri"/>
              <a:cs typeface="Times New Roman"/>
            </a:endParaRPr>
          </a:p>
          <a:p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 algn="r"/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Приходько Евгения </a:t>
            </a:r>
            <a:r>
              <a:rPr lang="ru-RU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лександровна</a:t>
            </a:r>
            <a:endParaRPr lang="ru-RU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96752"/>
            <a:ext cx="30845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2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88641"/>
            <a:ext cx="7772400" cy="11521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Опыты-эксперименты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Xakep\Desktop\бумага\20220811_1601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33" r="11431"/>
          <a:stretch/>
        </p:blipFill>
        <p:spPr bwMode="auto">
          <a:xfrm>
            <a:off x="1403648" y="1097556"/>
            <a:ext cx="3316012" cy="2385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Xakep\Desktop\бумага\20220729_1620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99"/>
          <a:stretch/>
        </p:blipFill>
        <p:spPr bwMode="auto">
          <a:xfrm rot="5400000">
            <a:off x="5504183" y="1181179"/>
            <a:ext cx="2455152" cy="2161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Xakep\Desktop\бумага\20220729_1621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5668" y="4023066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Xakep\Desktop\бумага\20220811_1600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48786" y="3982652"/>
            <a:ext cx="2988231" cy="2241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6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«Бумага своими руками»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Xakep\Desktop\бумага\20220805_140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9287" y="1484461"/>
            <a:ext cx="2834904" cy="2126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Xakep\Desktop\бумага\20220804_160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70204" y="1944528"/>
            <a:ext cx="2701596" cy="2026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Xakep\Desktop\бумага\20220805_1650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31"/>
          <a:stretch/>
        </p:blipFill>
        <p:spPr bwMode="auto">
          <a:xfrm>
            <a:off x="2022373" y="4322136"/>
            <a:ext cx="3083028" cy="2141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Xakep\Desktop\бумага\20220727_1730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123" y="2457976"/>
            <a:ext cx="2688298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10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" y="11112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48072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нас получилось!»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Xakep\Desktop\бумага\20220818_161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717032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Xakep\Desktop\бумага\20220811_1553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0957" y="1747475"/>
            <a:ext cx="3253656" cy="2440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Xakep\Desktop\бумага\20220727_1747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92009"/>
            <a:ext cx="2906912" cy="2180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0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9" y="11112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«Папье-маше»</a:t>
            </a:r>
            <a:endParaRPr lang="ru-RU" sz="2400" dirty="0"/>
          </a:p>
        </p:txBody>
      </p:sp>
      <p:pic>
        <p:nvPicPr>
          <p:cNvPr id="8194" name="Picture 2" descr="C:\Users\Xakep\Desktop\бумага\20220810_161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861048"/>
            <a:ext cx="3505684" cy="2629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фото дети\20220801_161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4293" y="1495468"/>
            <a:ext cx="2810901" cy="2108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Xakep\Desktop\бумага\20220809_1555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2147" y="1512279"/>
            <a:ext cx="2688298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Xakep\Desktop\ДО\Фото\арт студия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347" y="1757468"/>
            <a:ext cx="187266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0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52" y="0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«Акварельное чудо»</a:t>
            </a:r>
            <a:endParaRPr lang="ru-RU" dirty="0"/>
          </a:p>
        </p:txBody>
      </p:sp>
      <p:pic>
        <p:nvPicPr>
          <p:cNvPr id="9218" name="Picture 2" descr="C:\Users\Xakep\Desktop\бумага\20220805_162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1600" y="342900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Xakep\Desktop\бумага\20220805_161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8166" y="3484938"/>
            <a:ext cx="3307216" cy="2480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Xakep\Desktop\бумага\20220805_1702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12" y="1093930"/>
            <a:ext cx="2921456" cy="2191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Xakep\Desktop\ДО\Фото\арт студ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60728"/>
            <a:ext cx="1510376" cy="127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48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52" y="0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«Кормушки для птиц»</a:t>
            </a:r>
            <a:endParaRPr lang="ru-RU" sz="2400" dirty="0"/>
          </a:p>
        </p:txBody>
      </p:sp>
      <p:pic>
        <p:nvPicPr>
          <p:cNvPr id="10242" name="Picture 2" descr="C:\Users\Xakep\Desktop\бумага\20220729_162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340768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Xakep\Desktop\бумага\20220729_1628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374912"/>
            <a:ext cx="3386965" cy="2540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Xakep\Desktop\бумага\20220825_1725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846400" y="3933055"/>
            <a:ext cx="3061635" cy="2296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9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9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успехов!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Xakep\Desktop\бумага\Zavershilsya_priem_zayavok_na_uchastie_v_konkurse_detskikh_risunkov_pamyati_A.-KH.Kadyrov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2708920"/>
            <a:ext cx="3317627" cy="331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5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Xakep\Desktop\бумага\5195b583bb1a7e5cf0f26f9c10c70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050290" cy="68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Бумага - доступный для ребенка и универсальный материал для детского творчества, креативного и речевого развития, экспериментальной деятельности. </a:t>
            </a:r>
          </a:p>
        </p:txBody>
      </p:sp>
      <p:pic>
        <p:nvPicPr>
          <p:cNvPr id="2052" name="Picture 4" descr="D:\фото дети\20220305_1531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8" r="15563"/>
          <a:stretch/>
        </p:blipFill>
        <p:spPr bwMode="auto">
          <a:xfrm>
            <a:off x="6020582" y="1583701"/>
            <a:ext cx="2847485" cy="222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Xakep\Desktop\бумага\20220823_1612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" t="10343" b="9261"/>
          <a:stretch/>
        </p:blipFill>
        <p:spPr bwMode="auto">
          <a:xfrm rot="5400000">
            <a:off x="2970361" y="3249549"/>
            <a:ext cx="3757307" cy="2388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Xakep\Desktop\бумага\20220729_1555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3588" y="1880828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3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Xakep\Desktop\бумага\5195b583bb1a7e5cf0f26f9c10c70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50290" cy="68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056784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возникла тема проекта?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Xakep\Desktop\бумага\20220803_1547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6" t="15663" r="19227" b="6743"/>
          <a:stretch/>
        </p:blipFill>
        <p:spPr bwMode="auto">
          <a:xfrm>
            <a:off x="2473543" y="2564904"/>
            <a:ext cx="4766262" cy="3751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Выноска-облако 9"/>
          <p:cNvSpPr/>
          <p:nvPr/>
        </p:nvSpPr>
        <p:spPr>
          <a:xfrm rot="279130">
            <a:off x="5866289" y="1236197"/>
            <a:ext cx="2307967" cy="1823641"/>
          </a:xfrm>
          <a:prstGeom prst="cloudCallout">
            <a:avLst>
              <a:gd name="adj1" fmla="val -20656"/>
              <a:gd name="adj2" fmla="val 7234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«На цветной бумаге!»</a:t>
            </a:r>
          </a:p>
        </p:txBody>
      </p:sp>
      <p:sp>
        <p:nvSpPr>
          <p:cNvPr id="12" name="Выноска-облако 11"/>
          <p:cNvSpPr/>
          <p:nvPr/>
        </p:nvSpPr>
        <p:spPr>
          <a:xfrm rot="20415133" flipH="1">
            <a:off x="2204871" y="1269272"/>
            <a:ext cx="2440109" cy="1757491"/>
          </a:xfrm>
          <a:prstGeom prst="cloudCallout">
            <a:avLst>
              <a:gd name="adj1" fmla="val -28372"/>
              <a:gd name="adj2" fmla="val 7874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«Можно рисовать на картоне!»</a:t>
            </a:r>
            <a:endParaRPr lang="ru-RU" b="1" dirty="0">
              <a:ln w="127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7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Xakep\Desktop\бумага\5195b583bb1a7e5cf0f26f9c10c70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" y="-70383"/>
            <a:ext cx="9050290" cy="68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332657"/>
            <a:ext cx="5256584" cy="100811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«Лотос-план»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Xakep\Desktop\бумага\20220822_1421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0" t="10423" r="15274" b="5098"/>
          <a:stretch/>
        </p:blipFill>
        <p:spPr bwMode="auto">
          <a:xfrm rot="5400000">
            <a:off x="2537227" y="2000392"/>
            <a:ext cx="4752528" cy="3721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ьная выноска 8"/>
          <p:cNvSpPr/>
          <p:nvPr/>
        </p:nvSpPr>
        <p:spPr>
          <a:xfrm>
            <a:off x="6789807" y="1283771"/>
            <a:ext cx="2016224" cy="1309504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самим</a:t>
            </a:r>
            <a:endParaRPr lang="ru-RU" sz="1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6671845" y="2877910"/>
            <a:ext cx="2273484" cy="1559202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Спросить у мамы, папы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6796703" y="4653136"/>
            <a:ext cx="2023769" cy="144016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Посмотреть в интернете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 flipH="1">
            <a:off x="1187624" y="1302590"/>
            <a:ext cx="2232248" cy="1540794"/>
          </a:xfrm>
          <a:prstGeom prst="wedgeEllipseCallout">
            <a:avLst/>
          </a:prstGeom>
          <a:solidFill>
            <a:schemeClr val="accent1">
              <a:lumMod val="20000"/>
              <a:lumOff val="80000"/>
              <a:alpha val="69804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макулатуру</a:t>
            </a:r>
            <a:endParaRPr lang="ru-RU" sz="1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ьная выноска 14"/>
          <p:cNvSpPr/>
          <p:nvPr/>
        </p:nvSpPr>
        <p:spPr>
          <a:xfrm flipH="1">
            <a:off x="1322342" y="3217169"/>
            <a:ext cx="1880592" cy="128776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бумага?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 flipH="1">
            <a:off x="1312927" y="4869160"/>
            <a:ext cx="1880592" cy="1287760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Рисовать на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крафт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пакетах</a:t>
            </a:r>
          </a:p>
        </p:txBody>
      </p:sp>
    </p:spTree>
    <p:extLst>
      <p:ext uri="{BB962C8B-B14F-4D97-AF65-F5344CB8AC3E}">
        <p14:creationId xmlns:p14="http://schemas.microsoft.com/office/powerpoint/2010/main" val="11310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08504" cy="689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мысли</a:t>
            </a:r>
            <a:endParaRPr lang="ru-RU" sz="2400" dirty="0"/>
          </a:p>
        </p:txBody>
      </p:sp>
      <p:pic>
        <p:nvPicPr>
          <p:cNvPr id="1027" name="Picture 3" descr="C:\Users\Xakep\Desktop\бумага\20220803_160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5742" r="7473" b="11388"/>
          <a:stretch/>
        </p:blipFill>
        <p:spPr bwMode="auto">
          <a:xfrm rot="5400000">
            <a:off x="833247" y="2055184"/>
            <a:ext cx="4320480" cy="3179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akep\Desktop\бумага\20220803_1613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37974" y="2582906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Xakep\Desktop\ДО\Фото\арт студ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57" y="332656"/>
            <a:ext cx="1191698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16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Xakep\Desktop\бумага\5195b583bb1a7e5cf0f26f9c10c70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34"/>
            <a:ext cx="9050290" cy="68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632848" cy="93610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познакомить детей с основными свойствами бумаги.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541442428"/>
              </p:ext>
            </p:extLst>
          </p:nvPr>
        </p:nvGraphicFramePr>
        <p:xfrm>
          <a:off x="1547664" y="1196752"/>
          <a:ext cx="609600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50" y="5684349"/>
            <a:ext cx="218376" cy="21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1975675" y="5614144"/>
            <a:ext cx="388302" cy="407143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6725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Xakep\Desktop\бумага\5195b583bb1a7e5cf0f26f9c10c70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34"/>
            <a:ext cx="9050290" cy="684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5472608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Знакомство с бумагой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Xakep\Desktop\ДО\Фото\арт студия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09120"/>
            <a:ext cx="187266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Xakep\Desktop\бумага\20220805_1556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0"/>
          <a:stretch/>
        </p:blipFill>
        <p:spPr bwMode="auto">
          <a:xfrm>
            <a:off x="1331640" y="1196752"/>
            <a:ext cx="4201297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Xakep\Desktop\бумага\IMG-20220804-WA00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53"/>
          <a:stretch/>
        </p:blipFill>
        <p:spPr bwMode="auto">
          <a:xfrm>
            <a:off x="4355976" y="3700156"/>
            <a:ext cx="4159793" cy="2753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17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283152" cy="11521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«Бумага»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Xakep\Desktop\ДО\Фото\арт студ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253">
            <a:off x="7857277" y="5293252"/>
            <a:ext cx="808652" cy="684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Xakep\Desktop\бумага\20220823_1122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48" y="1108726"/>
            <a:ext cx="3501891" cy="2489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Xakep\Desktop\бумага\20220823_1124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247684" cy="2479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Xakep\Desktop\бумага\20220810_1547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3717032"/>
            <a:ext cx="3556029" cy="2667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Xakep\Desktop\бумага\20220810_1606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/>
          <a:stretch/>
        </p:blipFill>
        <p:spPr bwMode="auto">
          <a:xfrm rot="5400000">
            <a:off x="5098573" y="3814283"/>
            <a:ext cx="2795492" cy="2344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6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" y="0"/>
            <a:ext cx="9053513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Xakep\Desktop\бумага\20220823_160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936" y="327253"/>
            <a:ext cx="3228072" cy="2421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Xakep\Desktop\бумага\20220826_1203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67332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Xakep\Desktop\бумага\20220826_1201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690" y="296908"/>
            <a:ext cx="3198190" cy="2398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2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205</Words>
  <Application>Microsoft Office PowerPoint</Application>
  <PresentationFormat>Экран (4:3)</PresentationFormat>
  <Paragraphs>35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Муниципальное бюджетное дошкольное образовательное учреждение центр развития ребенка – детский сад № 9 муниципального образования Щербиновский район станица Старощербиновская</vt:lpstr>
      <vt:lpstr>Бумага - доступный для ребенка и универсальный материал для детского творчества, креативного и речевого развития, экспериментальной деятельности. </vt:lpstr>
      <vt:lpstr>     Как возникла тема проекта?</vt:lpstr>
      <vt:lpstr>    «Лотос-план»</vt:lpstr>
      <vt:lpstr>Наши мысли</vt:lpstr>
      <vt:lpstr>Цель проекта: познакомить детей с основными свойствами бумаги. </vt:lpstr>
      <vt:lpstr>        Знакомство с бумагой</vt:lpstr>
      <vt:lpstr>Альбом «Бумага»</vt:lpstr>
      <vt:lpstr>Презентация PowerPoint</vt:lpstr>
      <vt:lpstr>Опыты-эксперименты</vt:lpstr>
      <vt:lpstr>«Бумага своими руками»</vt:lpstr>
      <vt:lpstr>«У нас получилось!»</vt:lpstr>
      <vt:lpstr>     «Папье-маше»</vt:lpstr>
      <vt:lpstr>      «Акварельное чудо»</vt:lpstr>
      <vt:lpstr>«Кормушки для птиц»</vt:lpstr>
      <vt:lpstr>Спасибо за внимание  Творческих успехов!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Xakep</dc:creator>
  <cp:lastModifiedBy>Xakep</cp:lastModifiedBy>
  <cp:revision>46</cp:revision>
  <dcterms:created xsi:type="dcterms:W3CDTF">2022-06-06T18:13:04Z</dcterms:created>
  <dcterms:modified xsi:type="dcterms:W3CDTF">2022-08-28T14:39:27Z</dcterms:modified>
</cp:coreProperties>
</file>