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0"/>
  </p:notesMasterIdLst>
  <p:sldIdLst>
    <p:sldId id="257" r:id="rId2"/>
    <p:sldId id="259" r:id="rId3"/>
    <p:sldId id="258" r:id="rId4"/>
    <p:sldId id="266" r:id="rId5"/>
    <p:sldId id="265" r:id="rId6"/>
    <p:sldId id="261" r:id="rId7"/>
    <p:sldId id="264" r:id="rId8"/>
    <p:sldId id="262" r:id="rId9"/>
    <p:sldId id="267" r:id="rId10"/>
    <p:sldId id="268" r:id="rId11"/>
    <p:sldId id="269" r:id="rId12"/>
    <p:sldId id="270" r:id="rId13"/>
    <p:sldId id="272" r:id="rId14"/>
    <p:sldId id="273" r:id="rId15"/>
    <p:sldId id="260" r:id="rId16"/>
    <p:sldId id="271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79" r:id="rId25"/>
    <p:sldId id="282" r:id="rId26"/>
    <p:sldId id="283" r:id="rId27"/>
    <p:sldId id="284" r:id="rId28"/>
    <p:sldId id="2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6402" autoAdjust="0"/>
  </p:normalViewPr>
  <p:slideViewPr>
    <p:cSldViewPr>
      <p:cViewPr varScale="1">
        <p:scale>
          <a:sx n="76" d="100"/>
          <a:sy n="76" d="100"/>
        </p:scale>
        <p:origin x="-898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5F7C0-53CB-433C-809B-0AF4EA18EAEA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69E-4157-4668-B71B-B7D514C74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679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BE69E-4157-4668-B71B-B7D514C74CE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604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BE69E-4157-4668-B71B-B7D514C74CE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351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BE69E-4157-4668-B71B-B7D514C74CE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835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BE69E-4157-4668-B71B-B7D514C74CE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951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BE69E-4157-4668-B71B-B7D514C74CE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977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BE69E-4157-4668-B71B-B7D514C74CE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01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BE69E-4157-4668-B71B-B7D514C74CE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04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BE69E-4157-4668-B71B-B7D514C74CE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655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283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60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983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209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350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811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397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123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429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523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34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1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416824" cy="1152128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 fontScale="90000"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Bookman Old Style"/>
                <a:ea typeface="Calibri"/>
                <a:cs typeface="ItalicT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Bookman Old Style"/>
                <a:ea typeface="Calibri"/>
                <a:cs typeface="ItalicT"/>
              </a:rPr>
              <a:t/>
            </a:r>
            <a:br>
              <a:rPr lang="ru-RU" b="1" dirty="0">
                <a:solidFill>
                  <a:srgbClr val="7030A0"/>
                </a:solidFill>
                <a:latin typeface="Bookman Old Style"/>
                <a:ea typeface="Calibri"/>
                <a:cs typeface="ItalicT"/>
              </a:rPr>
            </a:br>
            <a:r>
              <a:rPr lang="ru-RU" b="1" dirty="0">
                <a:solidFill>
                  <a:srgbClr val="7030A0"/>
                </a:solidFill>
                <a:latin typeface="Bookman Old Style"/>
                <a:ea typeface="Calibri"/>
                <a:cs typeface="ItalicT"/>
              </a:rPr>
              <a:t/>
            </a:r>
            <a:br>
              <a:rPr lang="ru-RU" b="1" dirty="0">
                <a:solidFill>
                  <a:srgbClr val="7030A0"/>
                </a:solidFill>
                <a:latin typeface="Bookman Old Style"/>
                <a:ea typeface="Calibri"/>
                <a:cs typeface="ItalicT"/>
              </a:rPr>
            </a:br>
            <a:r>
              <a:rPr lang="ru-RU" sz="2400" b="1" dirty="0" smtClean="0">
                <a:solidFill>
                  <a:srgbClr val="7030A0"/>
                </a:solidFill>
                <a:latin typeface="Bookman Old Style"/>
                <a:ea typeface="Calibri"/>
                <a:cs typeface="ItalicT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latin typeface="Bookman Old Style"/>
                <a:ea typeface="Calibri"/>
                <a:cs typeface="ItalicT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МАДОУ МО Динской район «Детский сад №37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</a:t>
            </a:r>
            <a:b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ст. Старомышастовская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Bookman Old Style"/>
                <a:ea typeface="Calibri"/>
                <a:cs typeface="ItalicT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Bookman Old Style"/>
                <a:ea typeface="Calibri"/>
                <a:cs typeface="ItalicT"/>
              </a:rPr>
            </a:br>
            <a:r>
              <a:rPr lang="ru-RU" b="1" dirty="0">
                <a:solidFill>
                  <a:srgbClr val="7030A0"/>
                </a:solidFill>
                <a:latin typeface="Bookman Old Style"/>
                <a:ea typeface="Calibri"/>
                <a:cs typeface="ItalicT"/>
              </a:rPr>
              <a:t/>
            </a:r>
            <a:br>
              <a:rPr lang="ru-RU" b="1" dirty="0">
                <a:solidFill>
                  <a:srgbClr val="7030A0"/>
                </a:solidFill>
                <a:latin typeface="Bookman Old Style"/>
                <a:ea typeface="Calibri"/>
                <a:cs typeface="ItalicT"/>
              </a:rPr>
            </a:br>
            <a:r>
              <a:rPr lang="ru-RU" sz="2800" b="1" dirty="0" smtClean="0">
                <a:solidFill>
                  <a:schemeClr val="accent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МАДОУ </a:t>
            </a:r>
            <a:r>
              <a:rPr lang="ru-RU" sz="2800" b="1" dirty="0">
                <a:solidFill>
                  <a:schemeClr val="accent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 Динской район «Детский сад № 37</a:t>
            </a:r>
            <a:r>
              <a:rPr lang="ru-RU" sz="2800" b="1" dirty="0" smtClean="0">
                <a:solidFill>
                  <a:schemeClr val="accent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idx="1"/>
          </p:nvPr>
        </p:nvSpPr>
        <p:spPr>
          <a:xfrm>
            <a:off x="467544" y="1628800"/>
            <a:ext cx="8496944" cy="504056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 lnSpcReduction="10000"/>
          </a:bodyPr>
          <a:lstStyle/>
          <a:p>
            <a:pPr marL="6858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«Естественно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научная грамотность в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детском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саду»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600" dirty="0" smtClean="0">
              <a:solidFill>
                <a:srgbClr val="002060"/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pPr marL="68580" indent="0" algn="r">
              <a:buNone/>
            </a:pPr>
            <a:r>
              <a:rPr lang="ru-R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</a:p>
          <a:p>
            <a:pPr marL="68580" indent="0" algn="r">
              <a:buNone/>
            </a:pPr>
            <a:endParaRPr lang="ru-RU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 algn="ctr">
              <a:buNone/>
            </a:pPr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</a:p>
          <a:p>
            <a:pPr marL="68580" indent="0" algn="ctr">
              <a:buNone/>
            </a:pPr>
            <a:r>
              <a:rPr lang="ru-RU" sz="30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30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 воспитатель</a:t>
            </a:r>
          </a:p>
          <a:p>
            <a:pPr marL="68580" indent="0" algn="r">
              <a:buNone/>
            </a:pPr>
            <a:r>
              <a:rPr lang="ru-RU" sz="1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ервой квалификационной категории </a:t>
            </a:r>
            <a:endParaRPr lang="ru-RU" sz="1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 algn="ctr">
              <a:buNone/>
            </a:pPr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Белая Ольга Николаевна</a:t>
            </a:r>
          </a:p>
          <a:p>
            <a:pPr marL="68580" indent="0" algn="ctr">
              <a:buNone/>
            </a:pPr>
            <a:endParaRPr lang="ru-RU" sz="1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 algn="r">
              <a:buNone/>
            </a:pPr>
            <a:endParaRPr lang="ru-RU" b="1" dirty="0" smtClean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" name="Рисунок 9" descr="C:\Users\User\Desktop\IMG-20231117-WA00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3298825" cy="396044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081" y="2277777"/>
            <a:ext cx="3960441" cy="297033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4189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836712"/>
            <a:ext cx="7024626" cy="829896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детского экспериментирования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2204864"/>
            <a:ext cx="8208912" cy="43204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 marL="6858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 Анализ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полученного результата (подтвердилось или не подтвердилось)</a:t>
            </a:r>
          </a:p>
          <a:p>
            <a:pPr marL="68580" indent="0">
              <a:buNone/>
            </a:pPr>
            <a:endParaRPr lang="ru-RU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1" t="23008" r="39281" b="32324"/>
          <a:stretch/>
        </p:blipFill>
        <p:spPr bwMode="auto">
          <a:xfrm>
            <a:off x="3029187" y="3058295"/>
            <a:ext cx="2698701" cy="313018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7258" r="29238" b="18411"/>
          <a:stretch/>
        </p:blipFill>
        <p:spPr bwMode="auto">
          <a:xfrm>
            <a:off x="5910203" y="3075973"/>
            <a:ext cx="2752803" cy="312316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8" t="5129" r="5534"/>
          <a:stretch/>
        </p:blipFill>
        <p:spPr bwMode="auto">
          <a:xfrm>
            <a:off x="683568" y="3075973"/>
            <a:ext cx="2053887" cy="313004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016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2" y="764704"/>
            <a:ext cx="7200800" cy="864096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«Природные зоны России»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7544" y="2323652"/>
            <a:ext cx="8208912" cy="420169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Предварительная работа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8" t="44242" r="30535" b="8048"/>
          <a:stretch/>
        </p:blipFill>
        <p:spPr bwMode="auto">
          <a:xfrm>
            <a:off x="683568" y="3212976"/>
            <a:ext cx="4104456" cy="277176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05377"/>
            <a:ext cx="3744416" cy="281006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023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08720"/>
            <a:ext cx="7168642" cy="864096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«Природные зоны России»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2276872"/>
            <a:ext cx="8280920" cy="424847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 marL="6858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Обитатели природных зон</a:t>
            </a:r>
          </a:p>
          <a:p>
            <a:pPr marL="68580" indent="0" algn="ctr">
              <a:buNone/>
            </a:pPr>
            <a:endParaRPr lang="ru-RU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99000"/>
            <a:ext cx="5006494" cy="3754335"/>
          </a:xfrm>
          <a:prstGeom prst="rect">
            <a:avLst/>
          </a:prstGeom>
          <a:noFill/>
          <a:ln w="38100">
            <a:solidFill>
              <a:srgbClr val="FFFF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193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1027664"/>
            <a:ext cx="7024626" cy="81716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«Природные зоны России»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2323652"/>
            <a:ext cx="8208912" cy="420169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 marL="68580" indent="0">
              <a:buNone/>
            </a:pPr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Распределились по подгруппам</a:t>
            </a:r>
          </a:p>
          <a:p>
            <a:pPr marL="68580" indent="0">
              <a:buNone/>
            </a:pPr>
            <a:endParaRPr lang="ru-RU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1" t="732" r="2275"/>
          <a:stretch/>
        </p:blipFill>
        <p:spPr bwMode="auto">
          <a:xfrm>
            <a:off x="2244089" y="2889313"/>
            <a:ext cx="3552047" cy="356759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496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027664"/>
            <a:ext cx="6808602" cy="74515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«Природные зоны России»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348880"/>
            <a:ext cx="8352928" cy="4176464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Тайга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62000"/>
            <a:ext cx="2952328" cy="391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80928"/>
            <a:ext cx="4752528" cy="3566626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38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692696"/>
            <a:ext cx="7096634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«Природные зоны России»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95536" y="1700808"/>
            <a:ext cx="8496944" cy="468052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Тундра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8927"/>
            <a:ext cx="2827854" cy="373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37664"/>
            <a:ext cx="2677683" cy="200826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390" y="2319186"/>
            <a:ext cx="2788770" cy="371836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46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027664"/>
            <a:ext cx="6880610" cy="889168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«Природные зоны России»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323652"/>
            <a:ext cx="8208912" cy="420169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устыня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59" y="2924945"/>
            <a:ext cx="3994519" cy="342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24945"/>
            <a:ext cx="2628960" cy="350528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68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027664"/>
            <a:ext cx="6952618" cy="74515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«Природные зоны России»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2492896"/>
            <a:ext cx="8208912" cy="4032448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 marL="68580" indent="0">
              <a:buNone/>
            </a:pPr>
            <a:r>
              <a:rPr lang="ru-RU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Тундра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Пустыня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Тайга</a:t>
            </a:r>
          </a:p>
          <a:p>
            <a:pPr marL="68580" indent="0">
              <a:buNone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137" y="3242888"/>
            <a:ext cx="2448272" cy="323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70708"/>
            <a:ext cx="2398220" cy="317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42888"/>
            <a:ext cx="2478429" cy="327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036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027664"/>
            <a:ext cx="7096634" cy="81716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«Природные зоны России»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2346378"/>
            <a:ext cx="8208912" cy="420169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 marL="6858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Макеты природных зон готовы</a:t>
            </a:r>
          </a:p>
          <a:p>
            <a:pPr marL="68580" indent="0" algn="ctr">
              <a:buNone/>
            </a:pPr>
            <a:endParaRPr lang="ru-RU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2632926" cy="35083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896" y="2780929"/>
            <a:ext cx="2520279" cy="189139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6" r="46722" b="-655"/>
          <a:stretch/>
        </p:blipFill>
        <p:spPr bwMode="auto">
          <a:xfrm>
            <a:off x="3700944" y="4703122"/>
            <a:ext cx="2520279" cy="165748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5" t="43559" r="31395" b="23660"/>
          <a:stretch/>
        </p:blipFill>
        <p:spPr bwMode="auto">
          <a:xfrm>
            <a:off x="6433973" y="2815193"/>
            <a:ext cx="2196942" cy="192219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151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1027664"/>
            <a:ext cx="6952618" cy="673144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Изготовление гигрометров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67544" y="2323652"/>
            <a:ext cx="8208912" cy="420169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Влагомеры -гигрометры из шишек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38" y="3048741"/>
            <a:ext cx="3771473" cy="282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48742"/>
            <a:ext cx="3773487" cy="28289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94336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437400" y="1841916"/>
            <a:ext cx="8527088" cy="4683428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Поисковая активность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5" name="Заголовок 1"/>
          <p:cNvSpPr>
            <a:spLocks noGrp="1"/>
          </p:cNvSpPr>
          <p:nvPr>
            <p:ph sz="quarter" idx="4294967295"/>
          </p:nvPr>
        </p:nvSpPr>
        <p:spPr>
          <a:xfrm>
            <a:off x="1115616" y="476672"/>
            <a:ext cx="7128792" cy="936104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чем заключается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исследовательская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деятельность?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4" r="28896"/>
          <a:stretch/>
        </p:blipFill>
        <p:spPr bwMode="auto">
          <a:xfrm>
            <a:off x="4592620" y="2672314"/>
            <a:ext cx="4181597" cy="288152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FF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62"/>
          <a:stretch/>
        </p:blipFill>
        <p:spPr bwMode="auto">
          <a:xfrm>
            <a:off x="467448" y="2672314"/>
            <a:ext cx="4099419" cy="2844918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452726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027664"/>
            <a:ext cx="6880610" cy="74515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Изготовление гигрометров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5722" y="2348880"/>
            <a:ext cx="8208912" cy="4176464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 marL="6858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Эксперимент с шишками</a:t>
            </a:r>
          </a:p>
          <a:p>
            <a:pPr marL="68580" indent="0" algn="ctr">
              <a:buNone/>
            </a:pPr>
            <a:endParaRPr lang="ru-RU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519" y="2852936"/>
            <a:ext cx="4353088" cy="326122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827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6768752" cy="889168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Исследовательский фартук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1772816"/>
            <a:ext cx="8136904" cy="468052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 marL="6858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Каждый этап помещён в надписях на кармашках фартука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564904"/>
            <a:ext cx="4872501" cy="367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579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2" y="1027664"/>
            <a:ext cx="6808602" cy="81716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Исследовательский фартук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2323652"/>
            <a:ext cx="8208912" cy="4129684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эксперимента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3552395" cy="2664296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3323382"/>
            <a:ext cx="3475094" cy="262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848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027664"/>
            <a:ext cx="6808602" cy="673144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Исследовательский фартук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9552" y="2132868"/>
            <a:ext cx="8208912" cy="4392488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Первый кармашек - тема</a:t>
            </a:r>
          </a:p>
          <a:p>
            <a:pPr marL="68580" indent="0" algn="ctr">
              <a:buNone/>
            </a:pPr>
            <a:endParaRPr lang="ru-RU" sz="2400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47062"/>
            <a:ext cx="5006743" cy="363426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088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Исследовательский фартук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 marL="68580" indent="0" algn="ctr">
              <a:buNone/>
            </a:pPr>
            <a:r>
              <a:rPr lang="ru-RU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Второй  кармашек – функции (Что мы знаем?) 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1"/>
          <a:stretch/>
        </p:blipFill>
        <p:spPr bwMode="auto">
          <a:xfrm>
            <a:off x="1691680" y="2348880"/>
            <a:ext cx="5415772" cy="349137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638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303" y="260648"/>
            <a:ext cx="8229600" cy="1143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Исследовательский фартук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Третий кармашек – влияние (Что хотят узнать?)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48880"/>
            <a:ext cx="4730750" cy="35480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150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Исследовательский фартук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Четвертый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кармашек – что нужно сделать, чтобы узнать?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842" y="2348880"/>
            <a:ext cx="4706937" cy="35306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59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Исследовательский фартук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525963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4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Пятый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кармашек - Итог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70762"/>
            <a:ext cx="5311969" cy="308103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44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ыводы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781128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Эмоциональный интерес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 bwMode="auto">
          <a:xfrm>
            <a:off x="1691680" y="2132854"/>
            <a:ext cx="5760640" cy="4016773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71291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971600" y="764704"/>
            <a:ext cx="7128792" cy="100811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чем заключается исследовательская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ь?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4294967295"/>
          </p:nvPr>
        </p:nvSpPr>
        <p:spPr>
          <a:xfrm>
            <a:off x="611560" y="2060848"/>
            <a:ext cx="7992888" cy="4464496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Исследовательское поведение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930" y="2564904"/>
            <a:ext cx="2809857" cy="374341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4"/>
            <a:ext cx="2877561" cy="379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6723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808602" cy="100811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чем заключается исследовательская      деятельность?</a:t>
            </a:r>
            <a:b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Исследовательская </a:t>
            </a:r>
            <a:r>
              <a:rPr lang="ru-RU" sz="24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активность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359531" y="1340769"/>
            <a:ext cx="8712968" cy="5112568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усваивают определённые навыки, умения</a:t>
            </a:r>
          </a:p>
          <a:p>
            <a:endParaRPr lang="ru-RU" sz="2400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20230512_163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54915"/>
            <a:ext cx="3312366" cy="2484276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40148" y="2697459"/>
            <a:ext cx="3456388" cy="259228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User\Desktop\20240228_1604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948" y="2265409"/>
            <a:ext cx="2529688" cy="3372917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73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272926" cy="11772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Основным методом детской исследовательской деятельности является экспериментирование.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23528" y="2276872"/>
            <a:ext cx="8549910" cy="424847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 ребёнка с материалами</a:t>
            </a:r>
          </a:p>
          <a:p>
            <a:pPr marL="68580" indent="0" algn="ctr">
              <a:buNone/>
            </a:pPr>
            <a:endParaRPr lang="ru-RU" sz="2200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9" r="7428"/>
          <a:stretch/>
        </p:blipFill>
        <p:spPr bwMode="auto">
          <a:xfrm>
            <a:off x="467544" y="3244953"/>
            <a:ext cx="2494569" cy="246026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5" r="6116"/>
          <a:stretch/>
        </p:blipFill>
        <p:spPr bwMode="auto">
          <a:xfrm>
            <a:off x="2976196" y="3244954"/>
            <a:ext cx="2664494" cy="246026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" t="5792" r="5457" b="4660"/>
          <a:stretch/>
        </p:blipFill>
        <p:spPr bwMode="auto">
          <a:xfrm>
            <a:off x="5640690" y="3244954"/>
            <a:ext cx="3232748" cy="227227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04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92696"/>
            <a:ext cx="6624736" cy="864096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детского экспериментирования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8424936" cy="4824536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 marL="68580" indent="0" algn="ctr">
              <a:buNone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 Постановка проблемы, которую необходимо решить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9" t="37027" r="27429" b="37810"/>
          <a:stretch/>
        </p:blipFill>
        <p:spPr bwMode="auto">
          <a:xfrm>
            <a:off x="589752" y="2653145"/>
            <a:ext cx="2542088" cy="3628021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2" t="37164" r="40009" b="37572"/>
          <a:stretch/>
        </p:blipFill>
        <p:spPr bwMode="auto">
          <a:xfrm>
            <a:off x="3131839" y="2653145"/>
            <a:ext cx="2565541" cy="362802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t="37027" r="22934" b="37708"/>
          <a:stretch/>
        </p:blipFill>
        <p:spPr bwMode="auto">
          <a:xfrm>
            <a:off x="5796136" y="3096619"/>
            <a:ext cx="3024336" cy="255809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37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0" y="908720"/>
            <a:ext cx="6736594" cy="7200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детского экспериментирования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132856"/>
            <a:ext cx="8280920" cy="4392488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Целеполагание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(что нужно делать для того, чтобы решить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проблему)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8" b="37221"/>
          <a:stretch/>
        </p:blipFill>
        <p:spPr bwMode="auto">
          <a:xfrm>
            <a:off x="1763688" y="3006170"/>
            <a:ext cx="5328592" cy="294998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16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80728"/>
            <a:ext cx="7344816" cy="7200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детского экспериментирования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88840"/>
            <a:ext cx="8208912" cy="4536504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Выдвижение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гипотез (поиск возможных путей решения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"/>
          <a:stretch/>
        </p:blipFill>
        <p:spPr bwMode="auto">
          <a:xfrm>
            <a:off x="611560" y="3100578"/>
            <a:ext cx="4140849" cy="25618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37126" b="37109"/>
          <a:stretch/>
        </p:blipFill>
        <p:spPr bwMode="auto">
          <a:xfrm>
            <a:off x="4752409" y="3100578"/>
            <a:ext cx="3786021" cy="25618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43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1027664"/>
            <a:ext cx="7168642" cy="74515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детского экспериментирования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2276872"/>
            <a:ext cx="8208912" cy="424847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 marL="6858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Проверка гипотез (сбор данных, реализация в действиях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5"/>
          <a:stretch/>
        </p:blipFill>
        <p:spPr bwMode="auto">
          <a:xfrm>
            <a:off x="539552" y="3157520"/>
            <a:ext cx="2374356" cy="286173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236" y="3428997"/>
            <a:ext cx="2917284" cy="21879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" b="10078"/>
          <a:stretch/>
        </p:blipFill>
        <p:spPr bwMode="auto">
          <a:xfrm>
            <a:off x="3031450" y="3157520"/>
            <a:ext cx="2539920" cy="286173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4878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1730</TotalTime>
  <Words>271</Words>
  <Application>Microsoft Office PowerPoint</Application>
  <PresentationFormat>Экран (4:3)</PresentationFormat>
  <Paragraphs>78</Paragraphs>
  <Slides>28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    МАДОУ МО Динской район «Детский сад №37» ст. Старомышастовская   МАДОУ МО Динской район «Детский сад № 37»</vt:lpstr>
      <vt:lpstr>   </vt:lpstr>
      <vt:lpstr>В чем заключается исследовательская      деятельность?</vt:lpstr>
      <vt:lpstr>    В чем заключается исследовательская      деятельность?   Исследовательская активность</vt:lpstr>
      <vt:lpstr>Основным методом детской исследовательской деятельности является экспериментирование. </vt:lpstr>
      <vt:lpstr>Структура детского экспериментирования</vt:lpstr>
      <vt:lpstr>Структура детского экспериментирования</vt:lpstr>
      <vt:lpstr>Структура детского экспериментирования</vt:lpstr>
      <vt:lpstr>Структура детского экспериментирования</vt:lpstr>
      <vt:lpstr>Структура детского экспериментирования</vt:lpstr>
      <vt:lpstr>«Природные зоны России»</vt:lpstr>
      <vt:lpstr>«Природные зоны России»</vt:lpstr>
      <vt:lpstr>«Природные зоны России»</vt:lpstr>
      <vt:lpstr>«Природные зоны России»</vt:lpstr>
      <vt:lpstr>«Природные зоны России»</vt:lpstr>
      <vt:lpstr>«Природные зоны России»</vt:lpstr>
      <vt:lpstr>«Природные зоны России»</vt:lpstr>
      <vt:lpstr>«Природные зоны России»</vt:lpstr>
      <vt:lpstr>Изготовление гигрометров</vt:lpstr>
      <vt:lpstr>Изготовление гигрометров</vt:lpstr>
      <vt:lpstr>Исследовательский фартук</vt:lpstr>
      <vt:lpstr>Исследовательский фартук</vt:lpstr>
      <vt:lpstr>Исследовательский фартук</vt:lpstr>
      <vt:lpstr>Исследовательский фартук</vt:lpstr>
      <vt:lpstr>Исследовательский фартук</vt:lpstr>
      <vt:lpstr>Исследовательский фартук</vt:lpstr>
      <vt:lpstr>Исследовательский фартук</vt:lpstr>
      <vt:lpstr>Выводы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Естественно- научная грамотность в детском саду</dc:title>
  <dc:creator>User</dc:creator>
  <cp:lastModifiedBy>User</cp:lastModifiedBy>
  <cp:revision>91</cp:revision>
  <dcterms:created xsi:type="dcterms:W3CDTF">2025-01-14T16:28:00Z</dcterms:created>
  <dcterms:modified xsi:type="dcterms:W3CDTF">2025-07-04T12:38:31Z</dcterms:modified>
</cp:coreProperties>
</file>