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76" r:id="rId5"/>
    <p:sldId id="277" r:id="rId6"/>
    <p:sldId id="285" r:id="rId7"/>
    <p:sldId id="284" r:id="rId8"/>
    <p:sldId id="286" r:id="rId9"/>
    <p:sldId id="281" r:id="rId10"/>
    <p:sldId id="283" r:id="rId11"/>
    <p:sldId id="268" r:id="rId12"/>
    <p:sldId id="259" r:id="rId13"/>
    <p:sldId id="269" r:id="rId14"/>
    <p:sldId id="260" r:id="rId15"/>
    <p:sldId id="261" r:id="rId16"/>
    <p:sldId id="262" r:id="rId17"/>
    <p:sldId id="266" r:id="rId18"/>
    <p:sldId id="263" r:id="rId19"/>
    <p:sldId id="270" r:id="rId20"/>
    <p:sldId id="272" r:id="rId21"/>
    <p:sldId id="265" r:id="rId22"/>
    <p:sldId id="271" r:id="rId23"/>
    <p:sldId id="273" r:id="rId24"/>
    <p:sldId id="274" r:id="rId25"/>
    <p:sldId id="275" r:id="rId26"/>
    <p:sldId id="282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515" autoAdjust="0"/>
    <p:restoredTop sz="86380" autoAdjust="0"/>
  </p:normalViewPr>
  <p:slideViewPr>
    <p:cSldViewPr>
      <p:cViewPr>
        <p:scale>
          <a:sx n="57" d="100"/>
          <a:sy n="57" d="100"/>
        </p:scale>
        <p:origin x="-145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4491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7D739-AF8C-4A37-B877-5CDDAD1DF477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3FF0B-6C8E-4B13-89EA-144AC8B3BA5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3FF0B-6C8E-4B13-89EA-144AC8B3BA55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3FF0B-6C8E-4B13-89EA-144AC8B3BA55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3FF0B-6C8E-4B13-89EA-144AC8B3BA55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01.01.2009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0"/>
            <a:ext cx="7600976" cy="238602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Культурная практика"Творческая мастерская"-   как эффективный инструмент организации </a:t>
            </a:r>
            <a:r>
              <a:rPr lang="ru-RU" sz="31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воспитательно</a:t>
            </a: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- образовательной деятельности в дошкольном  учреждении".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7273"/>
          <a:stretch>
            <a:fillRect/>
          </a:stretch>
        </p:blipFill>
        <p:spPr bwMode="auto">
          <a:xfrm>
            <a:off x="1928794" y="2717867"/>
            <a:ext cx="5953135" cy="414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53752">
            <a:off x="130036" y="2744154"/>
            <a:ext cx="2166521" cy="133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357298"/>
            <a:ext cx="3197434" cy="4263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1"/>
            <a:ext cx="2857488" cy="380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564" y="2643182"/>
            <a:ext cx="3161114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357166"/>
            <a:ext cx="5257808" cy="1143000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рождения детского сада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5672"/>
          <a:stretch>
            <a:fillRect/>
          </a:stretch>
        </p:blipFill>
        <p:spPr bwMode="auto">
          <a:xfrm>
            <a:off x="1285852" y="1714488"/>
            <a:ext cx="6034617" cy="291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358897"/>
            <a:ext cx="1882137" cy="249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21067" r="23854"/>
          <a:stretch>
            <a:fillRect/>
          </a:stretch>
        </p:blipFill>
        <p:spPr bwMode="auto">
          <a:xfrm>
            <a:off x="2500298" y="4572008"/>
            <a:ext cx="1671821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 l="8177" r="34401"/>
          <a:stretch>
            <a:fillRect/>
          </a:stretch>
        </p:blipFill>
        <p:spPr bwMode="auto">
          <a:xfrm>
            <a:off x="4786314" y="4500570"/>
            <a:ext cx="179743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 l="4661" r="25026"/>
          <a:stretch>
            <a:fillRect/>
          </a:stretch>
        </p:blipFill>
        <p:spPr bwMode="auto">
          <a:xfrm>
            <a:off x="6858016" y="4694231"/>
            <a:ext cx="2020130" cy="216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5000660" cy="1203348"/>
          </a:xfrm>
          <a:prstGeom prst="snip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Всемирный день животных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85728"/>
            <a:ext cx="2483638" cy="331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00174"/>
            <a:ext cx="2786050" cy="371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8819" t="6122"/>
          <a:stretch>
            <a:fillRect/>
          </a:stretch>
        </p:blipFill>
        <p:spPr bwMode="auto">
          <a:xfrm>
            <a:off x="3071802" y="4156064"/>
            <a:ext cx="3643338" cy="270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3994" t="12746" r="13255" b="10566"/>
          <a:stretch>
            <a:fillRect/>
          </a:stretch>
        </p:blipFill>
        <p:spPr bwMode="auto">
          <a:xfrm>
            <a:off x="3500430" y="1643050"/>
            <a:ext cx="2069082" cy="255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http://www.lovethisgif.com/uploaded_images/14303-Animasi-Gambar-Gerak-Hewan-Part-I.gif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000760" y="3500438"/>
            <a:ext cx="2786082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playcast.ru/uploads/2015/10/21/15543354.gif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500098" y="4643446"/>
            <a:ext cx="4214842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2918"/>
            <a:ext cx="371477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571480"/>
            <a:ext cx="214314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t="23676" b="5296"/>
          <a:stretch>
            <a:fillRect/>
          </a:stretch>
        </p:blipFill>
        <p:spPr bwMode="auto">
          <a:xfrm>
            <a:off x="428596" y="3737421"/>
            <a:ext cx="5857916" cy="312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48670">
            <a:off x="114752" y="576612"/>
            <a:ext cx="3544846" cy="1847123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народного единства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Рисунок 6" descr="https://dsgeolog.klgd.prosadiki.ru/media/2018/08/27/1232411449/flag.gif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rot="1043304">
            <a:off x="6590067" y="4405036"/>
            <a:ext cx="2220583" cy="173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357166"/>
            <a:ext cx="4000528" cy="1060472"/>
          </a:xfrm>
          <a:prstGeom prst="snip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птиц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014" t="19888"/>
          <a:stretch>
            <a:fillRect/>
          </a:stretch>
        </p:blipFill>
        <p:spPr bwMode="auto">
          <a:xfrm>
            <a:off x="214282" y="1571612"/>
            <a:ext cx="3054558" cy="362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t="13308"/>
          <a:stretch>
            <a:fillRect/>
          </a:stretch>
        </p:blipFill>
        <p:spPr bwMode="auto">
          <a:xfrm>
            <a:off x="5786446" y="1357298"/>
            <a:ext cx="3027618" cy="3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786058"/>
            <a:ext cx="2795516" cy="372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 descr="https://avatars.mds.yandex.net/get-pdb/877347/54d79c8d-1da4-4128-9437-fdabf7a9c7ea/ori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5000636"/>
            <a:ext cx="1571636" cy="166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8586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34" y="1357298"/>
            <a:ext cx="337544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5429288" cy="1214446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Мастерская Деда Мороза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332038"/>
            <a:ext cx="3251596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00240"/>
            <a:ext cx="2786064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4002" y="2000240"/>
            <a:ext cx="2929998" cy="390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33353"/>
            <a:ext cx="2571768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0911" t="12093"/>
          <a:stretch>
            <a:fillRect/>
          </a:stretch>
        </p:blipFill>
        <p:spPr bwMode="auto">
          <a:xfrm>
            <a:off x="3357554" y="285728"/>
            <a:ext cx="2632134" cy="346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929066"/>
            <a:ext cx="3571900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66"/>
            <a:ext cx="2500362" cy="352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https://avatars.mds.yandex.net/get-pdb/33827/a5b2139d-ec99-4372-8c55-b19a17fa95b5/ori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4000504"/>
            <a:ext cx="1857388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playcast.ru/uploads/2015/11/13/15851395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4143380"/>
            <a:ext cx="228601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8309"/>
          <a:stretch>
            <a:fillRect/>
          </a:stretch>
        </p:blipFill>
        <p:spPr bwMode="auto">
          <a:xfrm>
            <a:off x="285720" y="857232"/>
            <a:ext cx="8628327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85728"/>
            <a:ext cx="5472122" cy="1131910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защитника Отечества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428868"/>
            <a:ext cx="3058723" cy="407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2714612" cy="361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5285" t="4596" r="5790" b="2573"/>
          <a:stretch>
            <a:fillRect/>
          </a:stretch>
        </p:blipFill>
        <p:spPr bwMode="auto">
          <a:xfrm>
            <a:off x="4603830" y="2357430"/>
            <a:ext cx="4326596" cy="338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000108"/>
            <a:ext cx="3714776" cy="550072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 Во вторую половину дня педагог может организовать культурные практики. Они расширяют социальные и практические компоненты содержания образования, способствуют формированию у детей культурных умений при взаимодействии со взрослым и самостоятельной деятельности)             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Федеральная образовательная программа дошкольного образования п.24.18.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2245" b="20408"/>
          <a:stretch>
            <a:fillRect/>
          </a:stretch>
        </p:blipFill>
        <p:spPr bwMode="auto">
          <a:xfrm>
            <a:off x="785786" y="928670"/>
            <a:ext cx="372319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4429132"/>
            <a:ext cx="3214710" cy="2000264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белого медведя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4282" y="214290"/>
            <a:ext cx="2893257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66"/>
            <a:ext cx="4403724" cy="330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 l="12315" t="17621" r="18392" b="15208"/>
          <a:stretch>
            <a:fillRect/>
          </a:stretch>
        </p:blipFill>
        <p:spPr bwMode="auto">
          <a:xfrm>
            <a:off x="2428860" y="3071786"/>
            <a:ext cx="292938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a1.narvii.com/6867/61dade4c73d95619292234b5411f4db18cd65f59r1-1000-1000_hq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3786214" cy="11430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добра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3857620" cy="289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071810"/>
            <a:ext cx="4499769" cy="337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928802"/>
            <a:ext cx="3428992" cy="457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t="24000"/>
          <a:stretch>
            <a:fillRect/>
          </a:stretch>
        </p:blipFill>
        <p:spPr bwMode="auto">
          <a:xfrm>
            <a:off x="2626891" y="2857496"/>
            <a:ext cx="6517109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834928">
            <a:off x="5059872" y="461072"/>
            <a:ext cx="3989691" cy="1272256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8 марта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 descr="https://sunveter.ru/uploads/posts/2013-05/1369640218_solnce1b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43699">
            <a:off x="3857620" y="1142984"/>
            <a:ext cx="1925570" cy="182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323 0.43866 C -0.33698 0.43056 -0.33073 0.42407 -0.32239 0.42037 C -0.31059 0.4081 -0.31041 0.4088 -0.29323 0.40648 C -0.26493 0.39699 -0.23403 0.39907 -0.20521 0.39745 C -0.18159 0.39444 -0.19236 0.39722 -0.17239 0.39051 C -0.16354 0.3875 -0.15416 0.38912 -0.14496 0.38819 C -0.1217 0.38611 -0.12205 0.38611 -0.1 0.38357 C -0.08559 0.38426 -0.07135 0.38449 -0.05694 0.38588 C -0.05034 0.38657 -0.04444 0.39074 -0.03802 0.39282 C -0.02274 0.39792 -0.03038 0.39236 -0.01909 0.39745 C 0.00018 0.40602 0.01945 0.41296 0.03959 0.41574 C 0.05486 0.42083 0.07084 0.42176 0.08611 0.42732 C 0.09306 0.42986 0.09844 0.43495 0.10504 0.43866 C 0.11684 0.44514 0.12813 0.45278 0.13959 0.45949 C 0.15122 0.46644 0.16285 0.47245 0.17413 0.48009 C 0.17604 0.48125 0.17743 0.48357 0.17934 0.48472 C 0.18264 0.48681 0.18959 0.48935 0.18959 0.48935 C 0.19097 0.4919 0.19393 0.50093 0.19827 0.49861 C 0.20087 0.49722 0.20278 0.48773 0.20347 0.48472 C 0.20452 0.48009 0.20677 0.47083 0.20677 0.47083 C 0.20538 0.46065 0.20538 0.44583 0.2 0.43634 C 0.19427 0.42616 0.18854 0.42616 0.18091 0.42037 C 0.1691 0.41157 0.17084 0.40718 0.15677 0.40417 C 0.13698 0.38449 0.11042 0.37431 0.08611 0.36968 C 0.07969 0.36713 0.07379 0.36482 0.06719 0.36296 C 0.04341 0.34699 0.01684 0.33472 -0.00868 0.32616 C -0.00955 0.32593 -0.02847 0.31736 -0.02934 0.3169 C -0.03837 0.31296 -0.04948 0.31157 -0.05868 0.30995 C -0.08107 0.3 -0.10764 0.29907 -0.13107 0.2963 C -0.13906 0.29699 -0.16823 0.29931 -0.1776 0.30093 C -0.19201 0.30324 -0.20659 0.31227 -0.22066 0.3169 C -0.23646 0.32222 -0.25312 0.32431 -0.26909 0.32847 C -0.27778 0.33657 -0.29166 0.34491 -0.30173 0.34907 C -0.30521 0.35046 -0.30868 0.35208 -0.31215 0.3537 C -0.31389 0.3544 -0.31736 0.35602 -0.31736 0.35602 C -0.32361 0.36181 -0.32482 0.36875 -0.33107 0.37431 C -0.3276 0.36042 -0.32604 0.35764 -0.31909 0.34676 C -0.31718 0.34375 -0.31614 0.34005 -0.31389 0.3375 C -0.3125 0.33588 -0.31024 0.33657 -0.30868 0.33542 C -0.30278 0.33125 -0.29722 0.32616 -0.29149 0.32153 C -0.27708 0.30949 -0.2618 0.3 -0.24496 0.2963 C -0.22725 0.28449 -0.20399 0.27616 -0.18455 0.27083 C -0.17534 0.26829 -0.16771 0.26065 -0.15868 0.25718 C -0.13993 0.25 -0.11927 0.25 -0.1 0.24792 C -0.08177 0.24954 -0.06458 0.25185 -0.04653 0.25486 C -0.02187 0.26319 0.00903 0.26088 0.03264 0.26181 C 0.03733 0.26227 0.07153 0.26551 0.07761 0.26644 C 0.1007 0.27037 0.12327 0.27894 0.14653 0.28241 C 0.15591 0.28657 0.17205 0.29236 0.18091 0.30093 C 0.18854 0.30833 0.19775 0.31505 0.20677 0.31921 C 0.21459 0.32755 0.22136 0.33357 0.23091 0.3375 C 0.2382 0.34398 0.24358 0.35463 0.25174 0.35833 C 0.26163 0.36273 0.27084 0.36713 0.28091 0.36968 C 0.28316 0.3713 0.28542 0.37523 0.28785 0.37431 C 0.2974 0.37083 0.29167 0.34514 0.29132 0.34213 C 0.29028 0.33264 0.28334 0.32083 0.27934 0.31227 C 0.27118 0.29444 0.25608 0.28565 0.24306 0.27546 C 0.23403 0.26829 0.22552 0.25926 0.21545 0.25486 C 0.21007 0.24769 0.204 0.24491 0.19827 0.23866 C 0.18629 0.22569 0.175 0.21482 0.16198 0.20417 C 0.15955 0.20208 0.15729 0.2 0.15504 0.19745 C 0.15313 0.19537 0.15209 0.19213 0.15 0.19051 C 0.1474 0.18819 0.1441 0.18773 0.14132 0.18588 C 0.13837 0.1838 0.13542 0.18148 0.13264 0.17894 C 0.11684 0.16458 0.10347 0.14838 0.08438 0.14213 C 0.07413 0.1331 0.06615 0.13079 0.05504 0.12384 C 0.01181 0.09745 -0.02187 0.08495 -0.06909 0.08009 C -0.09791 0.08241 -0.125 0.09144 -0.15347 0.0963 C -0.16232 0.10023 -0.16979 0.10162 -0.17934 0.10301 C -0.20191 0.11296 -0.22361 0.12593 -0.24496 0.13982 C -0.26024 0.14977 -0.26718 0.16458 -0.28455 0.17199 C -0.29132 0.18102 -0.29965 0.18704 -0.30694 0.19514 C -0.31284 0.20162 -0.31701 0.21065 -0.32239 0.21806 C -0.3243 0.22593 -0.32465 0.22755 -0.3276 0.23634 C -0.32864 0.23958 -0.33107 0.24907 -0.33107 0.2456 C -0.33107 0.22824 -0.31718 0.21088 -0.30694 0.20417 C -0.30139 0.19352 -0.29253 0.1838 -0.28455 0.17662 C -0.27847 0.16435 -0.28437 0.17384 -0.27413 0.16528 C -0.26684 0.15926 -0.25989 0.14954 -0.25347 0.14213 C -0.24236 0.1294 -0.23212 0.11528 -0.22066 0.10301 C -0.19132 0.07176 -0.23541 0.11875 -0.20694 0.09167 C -0.18923 0.07477 -0.18437 0.06644 -0.16389 0.05949 C -0.15694 0.05324 -0.14791 0.05069 -0.13975 0.04792 C -0.12014 0.04144 -0.10121 0.03657 -0.08107 0.03426 C -0.07239 0.03148 -0.06371 0.03102 -0.05521 0.02732 C -0.01892 0.02801 0.01719 0.02824 0.05347 0.02963 C 0.07709 0.03056 0.1007 0.04167 0.12413 0.0456 C 0.12969 0.05069 0.13507 0.05208 0.14132 0.05486 C 0.14948 0.07107 0.14479 0.06574 0.15347 0.07315 C 0.16025 0.0875 0.16823 0.10116 0.17587 0.11458 C 0.18542 0.13148 0.19358 0.15301 0.20677 0.16528 C 0.21129 0.15625 0.21719 0.15 0.22066 0.13982 C 0.22222 0.13542 0.22413 0.12616 0.22413 0.12616 C 0.22361 0.10694 0.22379 0.08773 0.2224 0.06875 C 0.22084 0.04676 0.20886 0.02732 0.20174 0.0088 C 0.19393 -0.01181 0.18455 -0.02986 0.1724 -0.0463 C 0.16129 -0.06134 0.13056 -0.08079 0.11545 -0.09236 C 0.10695 -0.09884 0.08785 -0.10602 0.08785 -0.10602 C 0.08559 -0.10903 0.08386 -0.11319 0.08091 -0.11528 C 0.07778 -0.11736 0.07396 -0.11643 0.07066 -0.11759 C 0.06493 -0.11968 0.0592 -0.12222 0.05347 -0.12454 C 0.02257 -0.13704 -0.00955 -0.15069 -0.04149 -0.15671 C -0.09548 -0.15393 -0.07205 -0.15556 -0.10173 -0.14745 C -0.12604 -0.13125 -0.08941 -0.15463 -0.11736 -0.14051 C -0.11927 -0.13958 -0.12048 -0.13681 -0.12239 -0.13588 C -0.12691 -0.1338 -0.13159 -0.13287 -0.13628 -0.13125 C -0.146 -0.12801 -0.1559 -0.12153 -0.16562 -0.11759 C -0.17778 -0.11273 -0.19114 -0.10995 -0.20347 -0.10602 C -0.20955 -0.10417 -0.2092 -0.10278 -0.21562 -0.09907 C -0.22118 -0.09606 -0.22725 -0.0956 -0.23281 -0.09236 C -0.24774 -0.0838 -0.23281 -0.09074 -0.24496 -0.08542 C -0.25121 -0.07222 -0.26163 -0.06944 -0.26909 -0.05787 C -0.27778 -0.04444 -0.28055 -0.02639 -0.28975 -0.01412 C -0.29253 -0.00278 -0.29427 0.0088 -0.29653 0.02037 C -0.29722 0.02338 -0.30034 0.02824 -0.29826 0.02963 C -0.29548 0.03148 -0.28715 0.02199 -0.28455 0.02037 C -0.271 0.01134 -0.25295 0.00787 -0.23802 0.00417 C -0.19496 -0.00671 -0.15295 -0.00579 -0.10868 -0.00718 C -0.07916 -0.01111 -0.08489 -0.01134 -0.04149 -0.00718 C -0.03455 -0.00648 -0.02066 -0.00255 -0.02066 -0.00255 C -0.01649 -0.00069 -0.01128 0.00208 -0.00694 0.00208 C -0.00451 0.00208 -2.5E-6 -0.00023 -2.5E-6 -0.00023 " pathEditMode="relative" ptsTypes="ffffffffffffffffffffffffffffffffffffffff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4186238" cy="1857388"/>
          </a:xfrm>
          <a:prstGeom prst="snip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Неделя безопасности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57166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t="23494"/>
          <a:stretch>
            <a:fillRect/>
          </a:stretch>
        </p:blipFill>
        <p:spPr bwMode="auto">
          <a:xfrm>
            <a:off x="214282" y="2928934"/>
            <a:ext cx="5664496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http://www.sad177.ru/images/PDD/svetofor2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5000636"/>
            <a:ext cx="142876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3929090" cy="1868478"/>
          </a:xfrm>
          <a:prstGeom prst="snip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космонавтики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42" name="Picture 2" descr="C:\Users\DDD\Desktop\IMG_20240325_0909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76481" cy="31686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4" name="Picture 4" descr="C:\Users\DDD\Desktop\IMG_20240325_084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14290"/>
            <a:ext cx="2393073" cy="31907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5" name="Picture 5" descr="C:\Users\DDD\Desktop\IMG_20240326_103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928934"/>
            <a:ext cx="4929222" cy="36969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Рисунок 5" descr="https://static.tildacdn.com/tild3966-3763-4638-b666-653863363764/raketa5.gif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3643314"/>
            <a:ext cx="3500462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0044" y="500042"/>
            <a:ext cx="470395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30003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428604"/>
            <a:ext cx="1928826" cy="1143032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Пасха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2" descr="https://img-fotki.yandex.ru/get/39073/134091466.388/0_1439ab_34f45e2e_ori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"/>
          <a:stretch/>
        </p:blipFill>
        <p:spPr bwMode="auto">
          <a:xfrm>
            <a:off x="6755063" y="5072074"/>
            <a:ext cx="2388937" cy="15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18339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929066"/>
            <a:ext cx="2196701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2741572" cy="373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00760" y="500042"/>
            <a:ext cx="278608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14324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2786082" cy="113191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России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1.narvii.com/6867/61dade4c73d95619292234b5411f4db18cd65f59r1-1000-1000_hq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14356"/>
            <a:ext cx="8115328" cy="17573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 каждом ребёнке дремлет птица, которую нужно разбудить для полёта.                                                        Творчество – вот имя  этой волшебной птицы!»</a:t>
            </a:r>
          </a:p>
          <a:p>
            <a:pPr algn="ctr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                                В.А.Сухомлинский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643182"/>
            <a:ext cx="2571736" cy="372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00034" y="2571744"/>
            <a:ext cx="3019264" cy="402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643182"/>
            <a:ext cx="2849094" cy="379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55064">
            <a:off x="380951" y="545632"/>
            <a:ext cx="5526451" cy="4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857364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072462" cy="14287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Разнообразие мастерских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: "Рукоделие", "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Квилинг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", " Народные промыслы", "Мастерская добрых дел", "Театральная мастерская", "Мастерская книгопечатанья" и т.д.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1928802"/>
            <a:ext cx="448293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735" y="3286124"/>
            <a:ext cx="416526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1.narvii.com/6867/61dade4c73d95619292234b5411f4db18cd65f59r1-1000-1000_hq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1357298"/>
            <a:ext cx="3786214" cy="17145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"Бумажная мастерская".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 rot="5400000">
            <a:off x="922384" y="649196"/>
            <a:ext cx="3395511" cy="4525963"/>
          </a:xfrm>
          <a:effectLst>
            <a:softEdge rad="1270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726778" y="2440778"/>
            <a:ext cx="3786190" cy="504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857496"/>
            <a:ext cx="485778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00042"/>
            <a:ext cx="4227663" cy="318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42910" y="4500570"/>
            <a:ext cx="8043890" cy="162559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9024" y="2357430"/>
            <a:ext cx="5024976" cy="376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71480"/>
            <a:ext cx="3873911" cy="516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571480"/>
            <a:ext cx="5008283" cy="376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286124"/>
            <a:ext cx="438153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1.narvii.com/6867/61dade4c73d95619292234b5411f4db18cd65f59r1-1000-1000_hq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Правила нашей мастерской: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58204" cy="5054617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каждый может устроится где захочет, выбирая себе соседей;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можно свободно перемещаться по группе, если требуется какой - то инструмент или материал;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во время работы можно общаться. обсуждать, договариваться                                                                                                    -  не обязываю и не принуждаю к творчеству.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со своей работой, можно поступить по своему усмотрению: поместить на выставку, подарить другу, педагогу или родителям, забрать домой для собственных игр или оставить в группе как часть какой-то композиции или игры. Поощряется желание детей объединить поделки одной тематики в общую композицию, коллаж, макет.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231</Words>
  <PresentationFormat>Экран (4:3)</PresentationFormat>
  <Paragraphs>27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 Культурная практика"Творческая мастерская"-   как эффективный инструмент организации воспитательно - образовательной деятельности в дошкольном  учреждении". </vt:lpstr>
      <vt:lpstr>Слайд 2</vt:lpstr>
      <vt:lpstr>Слайд 3</vt:lpstr>
      <vt:lpstr>Разнообразие мастерских: "Рукоделие", "Квилинг", " Народные промыслы", "Мастерская добрых дел", "Театральная мастерская", "Мастерская книгопечатанья" и т.д.</vt:lpstr>
      <vt:lpstr>Наша "Бумажная мастерская". </vt:lpstr>
      <vt:lpstr>Слайд 6</vt:lpstr>
      <vt:lpstr>Слайд 7</vt:lpstr>
      <vt:lpstr>Слайд 8</vt:lpstr>
      <vt:lpstr>Правила нашей мастерской: </vt:lpstr>
      <vt:lpstr>Слайд 10</vt:lpstr>
      <vt:lpstr>День рождения детского сада</vt:lpstr>
      <vt:lpstr>Всемирный день животных</vt:lpstr>
      <vt:lpstr>День народного единства</vt:lpstr>
      <vt:lpstr>День птиц</vt:lpstr>
      <vt:lpstr>Слайд 15</vt:lpstr>
      <vt:lpstr>Мастерская Деда Мороза</vt:lpstr>
      <vt:lpstr>Слайд 17</vt:lpstr>
      <vt:lpstr>Слайд 18</vt:lpstr>
      <vt:lpstr>День защитника Отечества</vt:lpstr>
      <vt:lpstr>День белого медведя</vt:lpstr>
      <vt:lpstr>День добра</vt:lpstr>
      <vt:lpstr>8 марта</vt:lpstr>
      <vt:lpstr>Неделя безопасности</vt:lpstr>
      <vt:lpstr>День космонавтики</vt:lpstr>
      <vt:lpstr>Пасха</vt:lpstr>
      <vt:lpstr>День  России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DDD</dc:creator>
  <cp:lastModifiedBy>DDD</cp:lastModifiedBy>
  <cp:revision>14</cp:revision>
  <dcterms:created xsi:type="dcterms:W3CDTF">2008-12-31T20:36:18Z</dcterms:created>
  <dcterms:modified xsi:type="dcterms:W3CDTF">2008-12-31T23:34:37Z</dcterms:modified>
</cp:coreProperties>
</file>