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7" r:id="rId21"/>
    <p:sldId id="278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43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836712"/>
            <a:ext cx="8319330" cy="32152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детский сад №1 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r>
              <a:rPr lang="ru-RU" sz="18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Щербиновский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район. 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Сообщение из опыта работы</a:t>
            </a:r>
            <a:b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«Художественное конструирование с синельной проволокой- стимул развития детей дошкольного возраста»»</a:t>
            </a:r>
            <a:r>
              <a:rPr lang="ru-RU" sz="2400" dirty="0" smtClean="0">
                <a:effectLst/>
              </a:rPr>
              <a:t/>
            </a:r>
            <a:br>
              <a:rPr lang="ru-RU" sz="2400" dirty="0" smtClean="0">
                <a:effectLst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u="sng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2780928"/>
            <a:ext cx="6072198" cy="2357430"/>
          </a:xfrm>
        </p:spPr>
        <p:txBody>
          <a:bodyPr>
            <a:normAutofit fontScale="92500"/>
          </a:bodyPr>
          <a:lstStyle/>
          <a:p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Составитель: 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Махина Анна Александровна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МБДОУ детский сад № 1</a:t>
            </a:r>
          </a:p>
          <a:p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30817_1635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080" b="13697"/>
          <a:stretch>
            <a:fillRect/>
          </a:stretch>
        </p:blipFill>
        <p:spPr>
          <a:xfrm rot="5400000">
            <a:off x="-391879" y="1034764"/>
            <a:ext cx="5547005" cy="3906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20230817_165007.jpg"/>
          <p:cNvPicPr>
            <a:picLocks noChangeAspect="1"/>
          </p:cNvPicPr>
          <p:nvPr/>
        </p:nvPicPr>
        <p:blipFill>
          <a:blip r:embed="rId3" cstate="print"/>
          <a:srcRect l="11718" t="11458" r="8594" b="7291"/>
          <a:stretch>
            <a:fillRect/>
          </a:stretch>
        </p:blipFill>
        <p:spPr>
          <a:xfrm rot="5400000">
            <a:off x="4236791" y="692375"/>
            <a:ext cx="3456500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20230817_164305.jpg"/>
          <p:cNvPicPr>
            <a:picLocks noChangeAspect="1"/>
          </p:cNvPicPr>
          <p:nvPr/>
        </p:nvPicPr>
        <p:blipFill>
          <a:blip r:embed="rId4" cstate="print"/>
          <a:srcRect l="3125" r="15625" b="29167"/>
          <a:stretch>
            <a:fillRect/>
          </a:stretch>
        </p:blipFill>
        <p:spPr>
          <a:xfrm rot="5400000">
            <a:off x="5955416" y="3760096"/>
            <a:ext cx="3357598" cy="2552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31017_0816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57623" y="943384"/>
            <a:ext cx="5261253" cy="3945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231017_0817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07657" y="1964517"/>
            <a:ext cx="4857752" cy="3643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30726_111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529" r="10237" b="13697"/>
          <a:stretch>
            <a:fillRect/>
          </a:stretch>
        </p:blipFill>
        <p:spPr>
          <a:xfrm rot="5400000">
            <a:off x="-250503" y="690662"/>
            <a:ext cx="3574673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20230726_111316.jpg"/>
          <p:cNvPicPr>
            <a:picLocks noChangeAspect="1"/>
          </p:cNvPicPr>
          <p:nvPr/>
        </p:nvPicPr>
        <p:blipFill>
          <a:blip r:embed="rId3" cstate="print"/>
          <a:srcRect t="16666" r="19531"/>
          <a:stretch>
            <a:fillRect/>
          </a:stretch>
        </p:blipFill>
        <p:spPr>
          <a:xfrm rot="5400000">
            <a:off x="2536952" y="3015776"/>
            <a:ext cx="3393301" cy="2635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20230726_111427.jpg"/>
          <p:cNvPicPr>
            <a:picLocks noChangeAspect="1"/>
          </p:cNvPicPr>
          <p:nvPr/>
        </p:nvPicPr>
        <p:blipFill>
          <a:blip r:embed="rId4" cstate="print"/>
          <a:srcRect t="21875"/>
          <a:stretch>
            <a:fillRect/>
          </a:stretch>
        </p:blipFill>
        <p:spPr>
          <a:xfrm rot="5400000">
            <a:off x="4905268" y="1295532"/>
            <a:ext cx="4998701" cy="2928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31019_0755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66721" y="666731"/>
            <a:ext cx="3048021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231019_0759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69661" y="845323"/>
            <a:ext cx="4476751" cy="3357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20231019_0810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107397" y="3107521"/>
            <a:ext cx="3714712" cy="2786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31024_0801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17664" y="817674"/>
            <a:ext cx="4255567" cy="3191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20231024_080218.jpg"/>
          <p:cNvPicPr>
            <a:picLocks noChangeAspect="1"/>
          </p:cNvPicPr>
          <p:nvPr/>
        </p:nvPicPr>
        <p:blipFill>
          <a:blip r:embed="rId3" cstate="print"/>
          <a:srcRect t="7843" r="7352" b="5882"/>
          <a:stretch>
            <a:fillRect/>
          </a:stretch>
        </p:blipFill>
        <p:spPr>
          <a:xfrm>
            <a:off x="3571868" y="2071678"/>
            <a:ext cx="5421170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RpnoI2nE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205" b="26973"/>
          <a:stretch>
            <a:fillRect/>
          </a:stretch>
        </p:blipFill>
        <p:spPr>
          <a:xfrm>
            <a:off x="285720" y="285728"/>
            <a:ext cx="2402438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lFI3t3ivZs.jpg"/>
          <p:cNvPicPr>
            <a:picLocks noChangeAspect="1"/>
          </p:cNvPicPr>
          <p:nvPr/>
        </p:nvPicPr>
        <p:blipFill>
          <a:blip r:embed="rId3" cstate="print"/>
          <a:srcRect l="24053" t="17708" b="32292"/>
          <a:stretch>
            <a:fillRect/>
          </a:stretch>
        </p:blipFill>
        <p:spPr>
          <a:xfrm>
            <a:off x="285720" y="3643314"/>
            <a:ext cx="2378478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0qMyUGRLjG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285728"/>
            <a:ext cx="4833939" cy="3625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nRzDLnbDHSc.jpg"/>
          <p:cNvPicPr>
            <a:picLocks noChangeAspect="1"/>
          </p:cNvPicPr>
          <p:nvPr/>
        </p:nvPicPr>
        <p:blipFill>
          <a:blip r:embed="rId5" cstate="print"/>
          <a:srcRect l="9225" t="2083" r="18492" b="7291"/>
          <a:stretch>
            <a:fillRect/>
          </a:stretch>
        </p:blipFill>
        <p:spPr>
          <a:xfrm rot="16200000">
            <a:off x="4615016" y="2592779"/>
            <a:ext cx="2507719" cy="5594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EiqxBtGP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2732504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F3rxDPWttQU.jpg"/>
          <p:cNvPicPr>
            <a:picLocks noChangeAspect="1"/>
          </p:cNvPicPr>
          <p:nvPr/>
        </p:nvPicPr>
        <p:blipFill>
          <a:blip r:embed="rId3" cstate="print"/>
          <a:srcRect l="9722" t="8333" b="14583"/>
          <a:stretch>
            <a:fillRect/>
          </a:stretch>
        </p:blipFill>
        <p:spPr>
          <a:xfrm>
            <a:off x="4643438" y="285728"/>
            <a:ext cx="4000510" cy="4554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-aHO23VZ_Dw.jpg"/>
          <p:cNvPicPr>
            <a:picLocks noChangeAspect="1"/>
          </p:cNvPicPr>
          <p:nvPr/>
        </p:nvPicPr>
        <p:blipFill>
          <a:blip r:embed="rId4" cstate="print"/>
          <a:srcRect t="20833" b="27083"/>
          <a:stretch>
            <a:fillRect/>
          </a:stretch>
        </p:blipFill>
        <p:spPr>
          <a:xfrm>
            <a:off x="642910" y="4000504"/>
            <a:ext cx="3909060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30824_161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5687" y="750076"/>
            <a:ext cx="3143272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230824_1614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786318" y="857228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20230824_161644.jpg"/>
          <p:cNvPicPr>
            <a:picLocks noChangeAspect="1"/>
          </p:cNvPicPr>
          <p:nvPr/>
        </p:nvPicPr>
        <p:blipFill>
          <a:blip r:embed="rId4" cstate="print"/>
          <a:srcRect t="8081" b="13131"/>
          <a:stretch>
            <a:fillRect/>
          </a:stretch>
        </p:blipFill>
        <p:spPr>
          <a:xfrm>
            <a:off x="357158" y="3857628"/>
            <a:ext cx="471487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31019_1636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734"/>
          <a:stretch>
            <a:fillRect/>
          </a:stretch>
        </p:blipFill>
        <p:spPr>
          <a:xfrm rot="5400000">
            <a:off x="373354" y="269532"/>
            <a:ext cx="3286148" cy="3032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231019_1637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643314"/>
            <a:ext cx="3524275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20231019_1642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1412776"/>
            <a:ext cx="4500594" cy="3375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231019_1638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4177228" cy="3132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20231019_164417.jpg"/>
          <p:cNvPicPr>
            <a:picLocks noChangeAspect="1"/>
          </p:cNvPicPr>
          <p:nvPr/>
        </p:nvPicPr>
        <p:blipFill>
          <a:blip r:embed="rId3" cstate="print"/>
          <a:srcRect l="7812" r="6250" b="8333"/>
          <a:stretch>
            <a:fillRect/>
          </a:stretch>
        </p:blipFill>
        <p:spPr>
          <a:xfrm>
            <a:off x="5072066" y="428604"/>
            <a:ext cx="3750479" cy="300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20231019_164507.jpg"/>
          <p:cNvPicPr>
            <a:picLocks noChangeAspect="1"/>
          </p:cNvPicPr>
          <p:nvPr/>
        </p:nvPicPr>
        <p:blipFill>
          <a:blip r:embed="rId4" cstate="print"/>
          <a:srcRect t="14583" r="3125" b="8333"/>
          <a:stretch>
            <a:fillRect/>
          </a:stretch>
        </p:blipFill>
        <p:spPr>
          <a:xfrm>
            <a:off x="1928794" y="3714752"/>
            <a:ext cx="4786346" cy="2856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610669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ФГОС ДО, утв. приказом Министерства образования и науки РФ от 17 октября 2013 г. N 1155: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1.6.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Стандарт направлен на решение следующих задач: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4) создания благоприятных условий развития детей в соответствии с их возрастными и индивидуальными особенностями и склонностями, развития способностей и творческого потенциала каждого ребёнка как субъекта отношений с самим собой, другими детьми, взрослыми и миром;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rbrbXx2keZ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4429156" cy="332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BEGZJy-Ba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3571876"/>
            <a:ext cx="428624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q_3cuNHor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7783" b="14346"/>
          <a:stretch>
            <a:fillRect/>
          </a:stretch>
        </p:blipFill>
        <p:spPr>
          <a:xfrm>
            <a:off x="214283" y="428603"/>
            <a:ext cx="4082432" cy="3694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rtNbvNLGbl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285860"/>
            <a:ext cx="3964791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\Desktop\3\1a101b18bc05720837452dae177c6ffd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8496943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52"/>
            <a:ext cx="8786874" cy="671514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Проблема:</a:t>
            </a:r>
            <a:r>
              <a:rPr lang="ru-RU" sz="7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дети не умеют взаимодействовать с материалом.</a:t>
            </a:r>
          </a:p>
          <a:p>
            <a:pPr>
              <a:buNone/>
            </a:pPr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научить детей конструировать из синельной проволоки.</a:t>
            </a:r>
          </a:p>
          <a:p>
            <a:pPr>
              <a:buNone/>
            </a:pPr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>
              <a:buNone/>
            </a:pPr>
            <a:r>
              <a:rPr lang="ru-RU" sz="7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детей:</a:t>
            </a:r>
            <a:endParaRPr lang="ru-RU" sz="7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Познакомить детей с синельной проволокой, его свойствами и способами преобразования.</a:t>
            </a:r>
          </a:p>
          <a:p>
            <a:pPr lvl="0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Формировать умения передавать простейшие образы предметов, явлений окружающего мира посредством изготовления поделок из синельной проволоки.</a:t>
            </a:r>
          </a:p>
          <a:p>
            <a:pPr lvl="0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Развивать речевую функцию детей через активизацию мелкой моторики пальцев и кистей рук.</a:t>
            </a:r>
          </a:p>
          <a:p>
            <a:pPr lvl="0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Воспитывать желание участвовать в создании индивидуальных и коллективных работ.</a:t>
            </a:r>
          </a:p>
          <a:p>
            <a:pPr lvl="0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Воспитывать у детей интерес к продуктивным видам деятельности, </a:t>
            </a:r>
          </a:p>
          <a:p>
            <a:pPr lvl="0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Формировать образное представление, развивать творческие способности.</a:t>
            </a:r>
          </a:p>
          <a:p>
            <a:pPr>
              <a:buNone/>
            </a:pPr>
            <a:r>
              <a:rPr lang="ru-RU" sz="7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педагога:</a:t>
            </a:r>
            <a:endParaRPr lang="ru-RU" sz="7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пополнить педагогическую базу конспектами занятий, беседами, </a:t>
            </a:r>
          </a:p>
          <a:p>
            <a:pPr lvl="0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проведение гостиной для родителей. </a:t>
            </a:r>
          </a:p>
          <a:p>
            <a:pPr lvl="0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Пополнить РППС. </a:t>
            </a:r>
          </a:p>
          <a:p>
            <a:pPr lvl="0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Научить детей, родителей создавать героев из литературных сказок. Создавать  подарки из синельной проволоки. </a:t>
            </a:r>
          </a:p>
          <a:p>
            <a:pPr>
              <a:buNone/>
            </a:pPr>
            <a:r>
              <a:rPr lang="ru-RU" sz="7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родителей:</a:t>
            </a:r>
            <a:endParaRPr lang="ru-RU" sz="7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сформировать умение учитывать опыт детей, приобретенный в детском саду.</a:t>
            </a:r>
          </a:p>
          <a:p>
            <a:pPr lvl="0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Научить создавать в семье благоприятные условия для организации продуктивной деятельности с использованием синельной проволоки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1090" y="4071942"/>
            <a:ext cx="85668" cy="7143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231024_1035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85728"/>
            <a:ext cx="3959300" cy="2969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6" descr="20231024_1037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209023" y="1343705"/>
            <a:ext cx="5208073" cy="3906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20231024_1045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117007" y="3774259"/>
            <a:ext cx="3524275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31024_1039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785794"/>
            <a:ext cx="3714776" cy="2786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20231024_1047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2393124"/>
            <a:ext cx="5000660" cy="3750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30817_1629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7405" y="721729"/>
            <a:ext cx="3488007" cy="2616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20230817_1641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607827" y="607223"/>
            <a:ext cx="3571900" cy="292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20230817_155105.jpg"/>
          <p:cNvPicPr>
            <a:picLocks noChangeAspect="1"/>
          </p:cNvPicPr>
          <p:nvPr/>
        </p:nvPicPr>
        <p:blipFill>
          <a:blip r:embed="rId4" cstate="print"/>
          <a:srcRect l="3896" r="3896" b="6494"/>
          <a:stretch>
            <a:fillRect/>
          </a:stretch>
        </p:blipFill>
        <p:spPr>
          <a:xfrm>
            <a:off x="2000232" y="3571876"/>
            <a:ext cx="4320671" cy="3286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30817_1601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16145" y="828313"/>
            <a:ext cx="4541319" cy="3405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230817_1602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493390" y="2427490"/>
            <a:ext cx="4661325" cy="3495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30817_1619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815" b="4226"/>
          <a:stretch>
            <a:fillRect/>
          </a:stretch>
        </p:blipFill>
        <p:spPr>
          <a:xfrm rot="5400000">
            <a:off x="-142909" y="857235"/>
            <a:ext cx="3786215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230817_1638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027153" y="1830575"/>
            <a:ext cx="3786214" cy="2839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20230817_160849.jpg"/>
          <p:cNvPicPr>
            <a:picLocks noChangeAspect="1"/>
          </p:cNvPicPr>
          <p:nvPr/>
        </p:nvPicPr>
        <p:blipFill>
          <a:blip r:embed="rId4" cstate="print"/>
          <a:srcRect l="15909" t="9090" b="9091"/>
          <a:stretch>
            <a:fillRect/>
          </a:stretch>
        </p:blipFill>
        <p:spPr>
          <a:xfrm rot="5400000">
            <a:off x="5966384" y="3624775"/>
            <a:ext cx="3426337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30817_1627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832" b="9610"/>
          <a:stretch>
            <a:fillRect/>
          </a:stretch>
        </p:blipFill>
        <p:spPr>
          <a:xfrm rot="5400000">
            <a:off x="-315640" y="887087"/>
            <a:ext cx="4560305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0230817_162800.jpg"/>
          <p:cNvPicPr>
            <a:picLocks noChangeAspect="1"/>
          </p:cNvPicPr>
          <p:nvPr/>
        </p:nvPicPr>
        <p:blipFill>
          <a:blip r:embed="rId3" cstate="print"/>
          <a:srcRect r="11944" b="14445"/>
          <a:stretch>
            <a:fillRect/>
          </a:stretch>
        </p:blipFill>
        <p:spPr>
          <a:xfrm rot="5400000">
            <a:off x="3500043" y="2000627"/>
            <a:ext cx="5269298" cy="3839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228</TotalTime>
  <Words>191</Words>
  <Application>Microsoft Office PowerPoint</Application>
  <PresentationFormat>Экран (4:3)</PresentationFormat>
  <Paragraphs>26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Открытая</vt:lpstr>
      <vt:lpstr>Муниципальное бюджетное дошкольное образовательное учреждение   детский сад №1  муниципального образования Щербиновский район.    Сообщение из опыта работы «Художественное конструирование с синельной проволокой- стимул развития детей дошкольного возраста»»  </vt:lpstr>
      <vt:lpstr>ФГОС ДО, утв. приказом Министерства образования и науки РФ от 17 октября 2013 г. N 1155: 1.6.Стандарт направлен на решение следующих задач:  4) создания благоприятных условий развития детей в соответствии с их возрастными и индивидуальными особенностями и склонностями, развития способностей и творческого потенциала каждого ребёнка как субъекта отношений с самим собой, другими детьми, взрослыми и миром; </vt:lpstr>
      <vt:lpstr>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2022</dc:creator>
  <cp:lastModifiedBy>RePack by SPecialiST</cp:lastModifiedBy>
  <cp:revision>14</cp:revision>
  <dcterms:created xsi:type="dcterms:W3CDTF">2023-12-05T16:14:33Z</dcterms:created>
  <dcterms:modified xsi:type="dcterms:W3CDTF">2024-11-13T10:30:34Z</dcterms:modified>
</cp:coreProperties>
</file>