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71" r:id="rId2"/>
    <p:sldId id="263" r:id="rId3"/>
    <p:sldId id="264" r:id="rId4"/>
    <p:sldId id="273" r:id="rId5"/>
    <p:sldId id="256" r:id="rId6"/>
    <p:sldId id="272" r:id="rId7"/>
    <p:sldId id="279" r:id="rId8"/>
    <p:sldId id="280" r:id="rId9"/>
    <p:sldId id="282" r:id="rId10"/>
    <p:sldId id="275" r:id="rId11"/>
    <p:sldId id="283" r:id="rId12"/>
    <p:sldId id="287" r:id="rId13"/>
    <p:sldId id="286" r:id="rId14"/>
    <p:sldId id="285" r:id="rId15"/>
    <p:sldId id="259" r:id="rId16"/>
    <p:sldId id="262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26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0" autoAdjust="0"/>
    <p:restoredTop sz="92184" autoAdjust="0"/>
  </p:normalViewPr>
  <p:slideViewPr>
    <p:cSldViewPr snapToGrid="0">
      <p:cViewPr>
        <p:scale>
          <a:sx n="68" d="100"/>
          <a:sy n="68" d="100"/>
        </p:scale>
        <p:origin x="-462" y="-25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766F87-A5BE-413D-8DFB-BFD9F364B8D2}" type="datetimeFigureOut">
              <a:rPr lang="ru-RU" smtClean="0"/>
              <a:pPr/>
              <a:t>пт 16.12.22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A8F536-CC58-4459-B097-38EC01C38E7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3598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80E12-3776-45D3-AE27-FC9F3ABA7223}" type="datetimeFigureOut">
              <a:rPr lang="ru-RU" smtClean="0"/>
              <a:pPr/>
              <a:t>пт 16.12.22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9F45-14CC-4DDF-884C-351CDDBCF01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4277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80E12-3776-45D3-AE27-FC9F3ABA7223}" type="datetimeFigureOut">
              <a:rPr lang="ru-RU" smtClean="0"/>
              <a:pPr/>
              <a:t>пт 16.12.22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9F45-14CC-4DDF-884C-351CDDBCF01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9357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80E12-3776-45D3-AE27-FC9F3ABA7223}" type="datetimeFigureOut">
              <a:rPr lang="ru-RU" smtClean="0"/>
              <a:pPr/>
              <a:t>пт 16.12.22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9F45-14CC-4DDF-884C-351CDDBCF01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7860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80E12-3776-45D3-AE27-FC9F3ABA7223}" type="datetimeFigureOut">
              <a:rPr lang="ru-RU" smtClean="0"/>
              <a:pPr/>
              <a:t>пт 16.12.22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9F45-14CC-4DDF-884C-351CDDBCF01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529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80E12-3776-45D3-AE27-FC9F3ABA7223}" type="datetimeFigureOut">
              <a:rPr lang="ru-RU" smtClean="0"/>
              <a:pPr/>
              <a:t>пт 16.12.22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9F45-14CC-4DDF-884C-351CDDBCF01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4539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80E12-3776-45D3-AE27-FC9F3ABA7223}" type="datetimeFigureOut">
              <a:rPr lang="ru-RU" smtClean="0"/>
              <a:pPr/>
              <a:t>пт 16.12.22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9F45-14CC-4DDF-884C-351CDDBCF01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489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80E12-3776-45D3-AE27-FC9F3ABA7223}" type="datetimeFigureOut">
              <a:rPr lang="ru-RU" smtClean="0"/>
              <a:pPr/>
              <a:t>пт 16.12.22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9F45-14CC-4DDF-884C-351CDDBCF01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0477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80E12-3776-45D3-AE27-FC9F3ABA7223}" type="datetimeFigureOut">
              <a:rPr lang="ru-RU" smtClean="0"/>
              <a:pPr/>
              <a:t>пт 16.12.22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9F45-14CC-4DDF-884C-351CDDBCF01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2367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80E12-3776-45D3-AE27-FC9F3ABA7223}" type="datetimeFigureOut">
              <a:rPr lang="ru-RU" smtClean="0"/>
              <a:pPr/>
              <a:t>пт 16.12.22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9F45-14CC-4DDF-884C-351CDDBCF01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8493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80E12-3776-45D3-AE27-FC9F3ABA7223}" type="datetimeFigureOut">
              <a:rPr lang="ru-RU" smtClean="0"/>
              <a:pPr/>
              <a:t>пт 16.12.22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9F45-14CC-4DDF-884C-351CDDBCF01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6056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80E12-3776-45D3-AE27-FC9F3ABA7223}" type="datetimeFigureOut">
              <a:rPr lang="ru-RU" smtClean="0"/>
              <a:pPr/>
              <a:t>пт 16.12.22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9F45-14CC-4DDF-884C-351CDDBCF01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1466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080E12-3776-45D3-AE27-FC9F3ABA7223}" type="datetimeFigureOut">
              <a:rPr lang="ru-RU" smtClean="0"/>
              <a:pPr/>
              <a:t>пт 16.12.22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DC9F45-14CC-4DDF-884C-351CDDBCF01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7896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0" Type="http://schemas.openxmlformats.org/officeDocument/2006/relationships/image" Target="../media/image18.png"/><Relationship Id="rId4" Type="http://schemas.openxmlformats.org/officeDocument/2006/relationships/image" Target="../media/image3.jpe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858001" y="4991100"/>
            <a:ext cx="39528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Музыкальный руководитель</a:t>
            </a:r>
          </a:p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Савинова Ольга Юрьевна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790825" y="1485811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</a:t>
            </a:r>
          </a:p>
          <a:p>
            <a:pPr algn="ctr"/>
            <a: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«Детский сад №1 Берёзка» посёлка Мостовского </a:t>
            </a:r>
          </a:p>
          <a:p>
            <a:pPr algn="ctr"/>
            <a: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муниципального образования Мостовский район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3" r="3409" b="4930"/>
          <a:stretch/>
        </p:blipFill>
        <p:spPr>
          <a:xfrm>
            <a:off x="1000059" y="2879090"/>
            <a:ext cx="6162742" cy="3178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7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4" t="3136" r="5643" b="4049"/>
          <a:stretch/>
        </p:blipFill>
        <p:spPr>
          <a:xfrm>
            <a:off x="101601" y="0"/>
            <a:ext cx="11874500" cy="666581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630" y="2623492"/>
            <a:ext cx="2382947" cy="198246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346" y="2645868"/>
            <a:ext cx="2394236" cy="198946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581" y="430994"/>
            <a:ext cx="2396536" cy="21120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630" y="4760202"/>
            <a:ext cx="2382947" cy="207696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053" y="430993"/>
            <a:ext cx="2440564" cy="211205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542" y="2645868"/>
            <a:ext cx="2454075" cy="193771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631" y="430992"/>
            <a:ext cx="2382947" cy="211205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14" t="7972" r="6115" b="25222"/>
          <a:stretch/>
        </p:blipFill>
        <p:spPr>
          <a:xfrm>
            <a:off x="4910366" y="4760202"/>
            <a:ext cx="2474216" cy="209779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03335" y="4798150"/>
            <a:ext cx="2462282" cy="20598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3" name="Ансамбль Детские песни-Солнечный кру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10382578" y="9547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69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16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718" y="36111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" b="9535"/>
          <a:stretch/>
        </p:blipFill>
        <p:spPr bwMode="auto">
          <a:xfrm>
            <a:off x="5702776" y="213911"/>
            <a:ext cx="5135880" cy="644337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62" b="24935"/>
          <a:stretch/>
        </p:blipFill>
        <p:spPr>
          <a:xfrm>
            <a:off x="831056" y="213911"/>
            <a:ext cx="4871720" cy="65024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143335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C:\Users\User\Desktop\23=8\IMG-20220512-WA00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0" y="1451482"/>
            <a:ext cx="8393839" cy="493661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23673" y="682041"/>
            <a:ext cx="1010347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Музыкально-ритмическая деятельность</a:t>
            </a:r>
            <a:endParaRPr lang="ru-RU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68308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2" t="3254" r="4972" b="2424"/>
          <a:stretch/>
        </p:blipFill>
        <p:spPr>
          <a:xfrm>
            <a:off x="1" y="0"/>
            <a:ext cx="12191999" cy="67056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03" t="18520" r="3450" b="11295"/>
          <a:stretch/>
        </p:blipFill>
        <p:spPr>
          <a:xfrm>
            <a:off x="1124420" y="330534"/>
            <a:ext cx="9943159" cy="6044532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670099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2" t="3254" r="4972" b="2424"/>
          <a:stretch/>
        </p:blipFill>
        <p:spPr>
          <a:xfrm>
            <a:off x="1" y="115590"/>
            <a:ext cx="12191999" cy="6705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0" r="29419"/>
          <a:stretch/>
        </p:blipFill>
        <p:spPr>
          <a:xfrm flipV="1">
            <a:off x="1689100" y="637505"/>
            <a:ext cx="8928100" cy="5661770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979885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2" t="3254" r="4972" b="2424"/>
          <a:stretch/>
        </p:blipFill>
        <p:spPr>
          <a:xfrm>
            <a:off x="0" y="0"/>
            <a:ext cx="12191999" cy="67056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320956" y="809233"/>
            <a:ext cx="6096000" cy="312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52866"/>
              </p:ext>
            </p:extLst>
          </p:nvPr>
        </p:nvGraphicFramePr>
        <p:xfrm>
          <a:off x="545432" y="513347"/>
          <a:ext cx="10956756" cy="56468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7837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47837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64682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Если</a:t>
                      </a:r>
                      <a:r>
                        <a:rPr lang="ru-RU" sz="28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</a:t>
                      </a:r>
                      <a:r>
                        <a:rPr lang="ru-RU" sz="2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своей работе данную информацию использовать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 не будете -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поднимите вверх руку!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8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Если был полезен вам мой мастер-класс,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Покажите жестом… «Класс!»</a:t>
                      </a:r>
                    </a:p>
                    <a:p>
                      <a:endParaRPr lang="ru-RU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892" y="2660410"/>
            <a:ext cx="3321508" cy="331538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408" y="3048391"/>
            <a:ext cx="3468354" cy="3018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899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867" y="-200124"/>
            <a:ext cx="13325530" cy="7328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063924" y="2138560"/>
            <a:ext cx="879130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  <a:p>
            <a:pPr algn="ctr"/>
            <a:r>
              <a:rPr lang="ru-RU" sz="5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Творческих   успехов!</a:t>
            </a:r>
          </a:p>
        </p:txBody>
      </p:sp>
    </p:spTree>
    <p:extLst>
      <p:ext uri="{BB962C8B-B14F-4D97-AF65-F5344CB8AC3E}">
        <p14:creationId xmlns:p14="http://schemas.microsoft.com/office/powerpoint/2010/main" val="2990091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40297b103a00d837cb5a91a9cac23441_t.jpeg"/>
          <p:cNvPicPr>
            <a:picLocks noChangeAspect="1"/>
          </p:cNvPicPr>
          <p:nvPr/>
        </p:nvPicPr>
        <p:blipFill>
          <a:blip r:embed="rId2"/>
          <a:srcRect l="5087" t="1687" r="4288" b="1611"/>
          <a:stretch>
            <a:fillRect/>
          </a:stretch>
        </p:blipFill>
        <p:spPr>
          <a:xfrm>
            <a:off x="0" y="0"/>
            <a:ext cx="123444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47824" y="1162050"/>
            <a:ext cx="8943975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Мнемотехника,  или мнемоника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переводе с греческого -  «искусство запоминания»</a:t>
            </a:r>
          </a:p>
          <a:p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Мнемотехника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– это система методов и приёмов, обеспечивающих эффективное запоминание, сохранение и воспроизведение информации</a:t>
            </a: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Мнемотехника - помогает развивать: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86250" y="3571875"/>
            <a:ext cx="421004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ассоциативное мышление</a:t>
            </a:r>
          </a:p>
          <a:p>
            <a:pPr>
              <a:buFont typeface="Wingdings" pitchFamily="2" charset="2"/>
              <a:buChar char="ü"/>
            </a:pP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зрительную и слуховую память</a:t>
            </a:r>
          </a:p>
          <a:p>
            <a:pPr>
              <a:buFont typeface="Wingdings" pitchFamily="2" charset="2"/>
              <a:buChar char="ü"/>
            </a:pP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зрительное и слуховое внимание</a:t>
            </a:r>
          </a:p>
          <a:p>
            <a:pPr>
              <a:buFont typeface="Wingdings" pitchFamily="2" charset="2"/>
              <a:buChar char="ü"/>
            </a:pP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воображение</a:t>
            </a:r>
          </a:p>
          <a:p>
            <a:pPr>
              <a:buFont typeface="Wingdings" pitchFamily="2" charset="2"/>
              <a:buChar char="ü"/>
            </a:pP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связную речь</a:t>
            </a:r>
          </a:p>
          <a:p>
            <a:pPr>
              <a:buFont typeface="Wingdings" pitchFamily="2" charset="2"/>
              <a:buChar char="ü"/>
            </a:pP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мелкую моторику рук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110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rcRect l="3587" t="2435" r="4698" b="125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338" name="Picture 2" descr="https://img1.liveinternet.ru/images/attach/c/0/121/38/121038343_2804996_R3egNhmBfL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20606" y="1010623"/>
            <a:ext cx="3168869" cy="4645623"/>
          </a:xfrm>
          <a:prstGeom prst="rect">
            <a:avLst/>
          </a:prstGeom>
          <a:noFill/>
        </p:spPr>
      </p:pic>
      <p:pic>
        <p:nvPicPr>
          <p:cNvPr id="14" name="Рисунок 13" descr="iCH7GDP2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45021" y="1387364"/>
            <a:ext cx="5213262" cy="3499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766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0" t="1573" r="4342" b="3267"/>
          <a:stretch/>
        </p:blipFill>
        <p:spPr>
          <a:xfrm>
            <a:off x="1" y="0"/>
            <a:ext cx="1203157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73196" y="485481"/>
            <a:ext cx="4914246" cy="1200329"/>
          </a:xfrm>
          <a:prstGeom prst="rect">
            <a:avLst/>
          </a:prstGeom>
          <a:noFill/>
          <a:scene3d>
            <a:camera prst="perspectiveContrastingRightFacing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ru-RU" sz="7200" b="1" dirty="0">
                <a:ln w="19050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Музыка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59705" y="869357"/>
            <a:ext cx="7395412" cy="1200329"/>
          </a:xfrm>
          <a:prstGeom prst="rect">
            <a:avLst/>
          </a:prstGeom>
          <a:noFill/>
          <a:scene3d>
            <a:camera prst="perspectiveContrastingLeftFacing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ru-RU" sz="7200" b="1" dirty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Мнемотехника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691" y="4155271"/>
            <a:ext cx="5499923" cy="1910715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9" name="Скругленный прямоугольник 8"/>
          <p:cNvSpPr/>
          <p:nvPr/>
        </p:nvSpPr>
        <p:spPr>
          <a:xfrm>
            <a:off x="4106781" y="1644641"/>
            <a:ext cx="2951747" cy="2179963"/>
          </a:xfrm>
          <a:prstGeom prst="roundRect">
            <a:avLst/>
          </a:prstGeom>
          <a:ln w="381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674933" y="1416313"/>
            <a:ext cx="1815441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5000" b="1" cap="none" spc="0" dirty="0">
                <a:ln w="3810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95074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rcRect l="4161" t="2435" r="4026" b="2977"/>
          <a:stretch>
            <a:fillRect/>
          </a:stretch>
        </p:blipFill>
        <p:spPr>
          <a:xfrm>
            <a:off x="0" y="3810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85950" y="442711"/>
            <a:ext cx="9144000" cy="210999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  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Тема: «Мнемотехника как система наглядного моделирования и визуализации музыкального материала в образовательной деятельности».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82639" y="5110205"/>
            <a:ext cx="6923313" cy="1655762"/>
          </a:xfrm>
        </p:spPr>
        <p:txBody>
          <a:bodyPr/>
          <a:lstStyle/>
          <a:p>
            <a:pPr algn="l"/>
            <a:r>
              <a:rPr lang="ru-RU" dirty="0"/>
              <a:t>	</a:t>
            </a:r>
          </a:p>
        </p:txBody>
      </p:sp>
      <p:pic>
        <p:nvPicPr>
          <p:cNvPr id="3074" name="Picture 2" descr="E:\еншщлормиотл\20220511_10405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7" t="805" r="19459"/>
          <a:stretch/>
        </p:blipFill>
        <p:spPr bwMode="auto">
          <a:xfrm flipV="1">
            <a:off x="2374900" y="2120900"/>
            <a:ext cx="7188200" cy="44196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7239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5" t="2017" r="3591" b="1703"/>
          <a:stretch/>
        </p:blipFill>
        <p:spPr>
          <a:xfrm>
            <a:off x="-160422" y="-12246"/>
            <a:ext cx="12352422" cy="6858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830758" y="677324"/>
            <a:ext cx="68192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b="1" dirty="0">
                <a:ln w="12700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«Поющие квадраты»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987" y="2070458"/>
            <a:ext cx="4038697" cy="3029023"/>
          </a:xfrm>
          <a:prstGeom prst="rect">
            <a:avLst/>
          </a:prstGeom>
          <a:scene3d>
            <a:camera prst="isometricRightUp"/>
            <a:lightRig rig="threePt" dir="t"/>
          </a:scene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766339" y="1714501"/>
            <a:ext cx="2883658" cy="4274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640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9" t="529" r="4977" b="1964"/>
          <a:stretch/>
        </p:blipFill>
        <p:spPr>
          <a:xfrm>
            <a:off x="580569" y="326572"/>
            <a:ext cx="10992154" cy="618308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0" t="5766" r="8924" b="10077"/>
          <a:stretch/>
        </p:blipFill>
        <p:spPr>
          <a:xfrm>
            <a:off x="1262743" y="966925"/>
            <a:ext cx="9194903" cy="519662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 rot="21162624">
            <a:off x="1680859" y="2490505"/>
            <a:ext cx="8921712" cy="3119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Уважаемые коллеги</a:t>
            </a:r>
            <a:r>
              <a:rPr lang="ru-RU" sz="2400" i="1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!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ru-RU" sz="2400" i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Перед вами пустая </a:t>
            </a:r>
            <a:r>
              <a:rPr lang="ru-RU" sz="2400" i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мнемотаблица</a:t>
            </a:r>
            <a:r>
              <a:rPr lang="ru-RU" sz="2400" i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ru-RU" sz="2400" i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Вам необходимо заполнить её </a:t>
            </a:r>
            <a:r>
              <a:rPr lang="ru-RU" sz="2400" b="1" i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«поющими квадратами» 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ru-RU" sz="2400" i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по тексту к известной детской песне.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endParaRPr lang="ru-RU" sz="2400" b="1" i="1" dirty="0">
              <a:solidFill>
                <a:srgbClr val="FF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Желаю удачи</a:t>
            </a:r>
            <a:r>
              <a:rPr lang="ru-RU" sz="2400" i="1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2870482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6" t="2093" r="3642" b="1182"/>
          <a:stretch/>
        </p:blipFill>
        <p:spPr>
          <a:xfrm>
            <a:off x="0" y="-106296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46" t="7229" r="17107" b="4591"/>
          <a:stretch/>
        </p:blipFill>
        <p:spPr>
          <a:xfrm>
            <a:off x="1352204" y="715501"/>
            <a:ext cx="9487592" cy="556343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 rot="21144919">
            <a:off x="1220435" y="1101691"/>
            <a:ext cx="9751127" cy="4791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endParaRPr lang="ru-RU" sz="2400" b="1" i="1" dirty="0">
              <a:solidFill>
                <a:srgbClr val="FF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ctr">
              <a:spcAft>
                <a:spcPts val="800"/>
              </a:spcAft>
            </a:pPr>
            <a:endParaRPr lang="ru-RU" sz="2400" b="1" i="1" dirty="0">
              <a:solidFill>
                <a:srgbClr val="FF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ctr">
              <a:spcAft>
                <a:spcPts val="800"/>
              </a:spcAft>
            </a:pP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Уважаемые коллеги</a:t>
            </a:r>
            <a:r>
              <a:rPr lang="ru-RU" sz="2400" i="1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!</a:t>
            </a:r>
          </a:p>
          <a:p>
            <a:pPr algn="ctr">
              <a:spcAft>
                <a:spcPts val="800"/>
              </a:spcAft>
            </a:pPr>
            <a:r>
              <a:rPr lang="ru-RU" sz="2400" i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Вам необходимо составить </a:t>
            </a:r>
            <a:r>
              <a:rPr lang="ru-RU" sz="2400" i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мнемотаблицу</a:t>
            </a:r>
            <a:endParaRPr lang="ru-RU" sz="2400" i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ctr">
              <a:spcAft>
                <a:spcPts val="800"/>
              </a:spcAft>
            </a:pPr>
            <a:r>
              <a:rPr lang="ru-RU" sz="2400" b="1" i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музыкально- ритмических движений </a:t>
            </a:r>
            <a:r>
              <a:rPr lang="ru-RU" sz="2400" i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к песне </a:t>
            </a:r>
          </a:p>
          <a:p>
            <a:pPr algn="ctr">
              <a:spcAft>
                <a:spcPts val="800"/>
              </a:spcAft>
            </a:pPr>
            <a:r>
              <a:rPr lang="ru-RU" sz="2400" i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«Солнечный круг» муз. </a:t>
            </a:r>
            <a:r>
              <a:rPr lang="ru-RU" sz="2400" i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Г.Струве</a:t>
            </a:r>
            <a:r>
              <a:rPr lang="ru-RU" sz="2400" i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, </a:t>
            </a:r>
            <a:r>
              <a:rPr lang="ru-RU" sz="2400" i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сл.Н.Соловьёвой</a:t>
            </a:r>
            <a:r>
              <a:rPr lang="ru-RU" sz="2400" i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</a:t>
            </a:r>
          </a:p>
          <a:p>
            <a:pPr algn="ctr">
              <a:spcAft>
                <a:spcPts val="800"/>
              </a:spcAft>
            </a:pPr>
            <a:r>
              <a:rPr lang="ru-RU" sz="2400" i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К каждой </a:t>
            </a:r>
            <a:r>
              <a:rPr lang="ru-RU" sz="2400" i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мнемодорожке</a:t>
            </a:r>
            <a:r>
              <a:rPr lang="ru-RU" sz="2400" i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подберите 1 картинку- танцевальное движение.</a:t>
            </a:r>
          </a:p>
          <a:p>
            <a:pPr algn="ctr">
              <a:spcAft>
                <a:spcPts val="800"/>
              </a:spcAft>
            </a:pP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Желаю удачи</a:t>
            </a:r>
            <a:r>
              <a:rPr lang="ru-RU" sz="2400" i="1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! 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037820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0" t="4021" r="4586" b="3267"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0422" y="190500"/>
            <a:ext cx="11839074" cy="6771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Развивашки</a:t>
            </a:r>
            <a:r>
              <a:rPr lang="ru-RU" sz="3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3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познавашки</a:t>
            </a:r>
            <a:r>
              <a:rPr lang="ru-RU" sz="3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.«Мы не скажем, а покажем!»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136" y="867608"/>
            <a:ext cx="7999534" cy="588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393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2347</TotalTime>
  <Words>192</Words>
  <Application>Microsoft Office PowerPoint</Application>
  <PresentationFormat>Произвольный</PresentationFormat>
  <Paragraphs>50</Paragraphs>
  <Slides>16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Мастер-класс   Тема: «Мнемотехника как система наглядного моделирования и визуализации музыкального материала в образовательной деятельности».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152</cp:revision>
  <dcterms:created xsi:type="dcterms:W3CDTF">2019-10-23T21:45:50Z</dcterms:created>
  <dcterms:modified xsi:type="dcterms:W3CDTF">2022-12-16T08:21:27Z</dcterms:modified>
</cp:coreProperties>
</file>