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6" r:id="rId6"/>
    <p:sldId id="271" r:id="rId7"/>
    <p:sldId id="279" r:id="rId8"/>
    <p:sldId id="280" r:id="rId9"/>
    <p:sldId id="266" r:id="rId10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71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30.06.2016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sv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E4461C-97F1-4E3D-811A-A07C6893C951}"/>
              </a:ext>
            </a:extLst>
          </p:cNvPr>
          <p:cNvSpPr/>
          <p:nvPr/>
        </p:nvSpPr>
        <p:spPr>
          <a:xfrm>
            <a:off x="71438" y="2597696"/>
            <a:ext cx="8215338" cy="1731640"/>
          </a:xfrm>
          <a:prstGeom prst="rect">
            <a:avLst/>
          </a:prstGeom>
          <a:solidFill>
            <a:srgbClr val="56712D"/>
          </a:solidFill>
          <a:ln w="50800" cap="rnd">
            <a:solidFill>
              <a:schemeClr val="bg2"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«Использование цветных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нейромолоточков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нейроклавесов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проведении коррекционно-развивающих занятий с одаренными детьми»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980728"/>
            <a:ext cx="7173216" cy="3162652"/>
          </a:xfrm>
        </p:spPr>
        <p:txBody>
          <a:bodyPr rtlCol="0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4929198"/>
            <a:ext cx="2857520" cy="1571636"/>
          </a:xfrm>
        </p:spPr>
        <p:txBody>
          <a:bodyPr rtlCol="0">
            <a:normAutofit fontScale="40000" lnSpcReduction="20000"/>
          </a:bodyPr>
          <a:lstStyle/>
          <a:p>
            <a:pPr algn="just" rtl="0"/>
            <a:endParaRPr lang="ru-RU" b="1" dirty="0" smtClean="0">
              <a:solidFill>
                <a:schemeClr val="tx1"/>
              </a:solidFill>
            </a:endParaRPr>
          </a:p>
          <a:p>
            <a:pPr algn="just" rtl="0">
              <a:lnSpc>
                <a:spcPct val="170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  </a:t>
            </a:r>
          </a:p>
          <a:p>
            <a:pPr algn="just" rtl="0">
              <a:lnSpc>
                <a:spcPct val="170000"/>
              </a:lnSpc>
            </a:pPr>
            <a:endParaRPr lang="ru-RU" sz="2500" b="1" dirty="0" smtClean="0">
              <a:solidFill>
                <a:schemeClr val="tx1"/>
              </a:solidFill>
            </a:endParaRPr>
          </a:p>
          <a:p>
            <a:pPr algn="just" rtl="0">
              <a:lnSpc>
                <a:spcPct val="17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Педагог-психолог</a:t>
            </a:r>
          </a:p>
          <a:p>
            <a:pPr algn="just" rtl="0">
              <a:lnSpc>
                <a:spcPct val="17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9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Маталыга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rtl="0">
              <a:lnSpc>
                <a:spcPct val="170000"/>
              </a:lnSpc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Николаевна</a:t>
            </a:r>
            <a:endParaRPr lang="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7148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МАДОУ ЦРР-Д/С №2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dirty="0"/>
          </a:p>
        </p:txBody>
      </p:sp>
      <p:pic>
        <p:nvPicPr>
          <p:cNvPr id="3074" name="Picture 2" descr="C:\Users\User\Downloads\IMG_7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357166"/>
            <a:ext cx="1342314" cy="1345572"/>
          </a:xfrm>
          <a:prstGeom prst="rect">
            <a:avLst/>
          </a:prstGeom>
          <a:noFill/>
        </p:spPr>
      </p:pic>
      <p:pic>
        <p:nvPicPr>
          <p:cNvPr id="3075" name="Picture 3" descr="C:\Users\User\Downloads\IMG_7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1670"/>
            <a:ext cx="1428760" cy="164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428604"/>
            <a:ext cx="7459040" cy="2643206"/>
          </a:xfrm>
        </p:spPr>
        <p:txBody>
          <a:bodyPr rtlCol="0">
            <a:noAutofit/>
          </a:bodyPr>
          <a:lstStyle/>
          <a:p>
            <a:pPr algn="ctr"/>
            <a:endParaRPr lang="ru-RU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Немного теории</a:t>
            </a:r>
          </a:p>
          <a:p>
            <a:pPr algn="ctr"/>
            <a:endParaRPr lang="ru-RU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М.В.–это механизм, объединяющий работу левого и правого полушарий в целостную систему. 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500166" y="285728"/>
            <a:ext cx="9784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72010"/>
            <a:ext cx="902593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400" b="1" dirty="0" smtClean="0"/>
              <a:t>Самый чувствительный для этого процесса возраст от рождения до 7-8 лет. У девочек межполушарные связи развиваются на год, полтора быстрее, чем у мальчиков, что обеспечивает девочкам хорошие компенсаторные механизмы. Использование цветных </a:t>
            </a:r>
            <a:r>
              <a:rPr lang="ru-RU" sz="2400" b="1" dirty="0" err="1" smtClean="0"/>
              <a:t>нейроклавесов</a:t>
            </a:r>
            <a:r>
              <a:rPr lang="ru-RU" sz="2400" b="1" dirty="0" smtClean="0"/>
              <a:t> активизирует работу обоих полушарий мозга, что способствует улучшению образовательного маршрута.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4338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9" name="Рисунок 8" descr="Лиственное дерево">
            <a:extLst>
              <a:ext uri="{FF2B5EF4-FFF2-40B4-BE49-F238E27FC236}">
                <a16:creationId xmlns:a16="http://schemas.microsoft.com/office/drawing/2014/main" xmlns="" id="{DB61911F-F1EC-4B71-96FB-947FDAC3B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58082" y="5572140"/>
            <a:ext cx="1357290" cy="10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0612" y="214290"/>
            <a:ext cx="7202776" cy="714380"/>
          </a:xfrm>
        </p:spPr>
        <p:txBody>
          <a:bodyPr rtlCol="0"/>
          <a:lstStyle/>
          <a:p>
            <a:pPr algn="ctr"/>
            <a:r>
              <a:rPr lang="ru" b="1" dirty="0" smtClean="0"/>
              <a:t>Описание оборудования </a:t>
            </a:r>
            <a:endParaRPr lang="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2844" y="1071546"/>
            <a:ext cx="8715436" cy="5786454"/>
          </a:xfrm>
        </p:spPr>
        <p:txBody>
          <a:bodyPr rtlCol="0"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нейроклавесы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нейромолоточки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представляют собой две палочки с цветными концами (синий, зелёный, красный и жёлтый).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Эти цветовые маркеры являются основой для различных упражнений, направленных на развитие межполушарного взаимодействия, зрительно-моторной координации, пространственных представлений и внимания. Данное цветное оборудование применяют в условиях коррекционной педагогике для работы с детьми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dirty="0" smtClean="0"/>
              <a:t>но я их использую и внедряю в традиционные задания  для более успешного интеллектуального  развития.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endParaRPr lang="ru" dirty="0"/>
          </a:p>
          <a:p>
            <a:pPr rtl="0">
              <a:buNone/>
            </a:pPr>
            <a:endParaRPr lang="ru" dirty="0"/>
          </a:p>
        </p:txBody>
      </p:sp>
      <p:pic>
        <p:nvPicPr>
          <p:cNvPr id="1026" name="Picture 2" descr="C:\Users\User\Downloads\IMG_7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1476470" cy="1507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20" y="214290"/>
            <a:ext cx="7887668" cy="1571636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" sz="2800" b="1" u="sng" dirty="0" smtClean="0"/>
              <a:t>Применение оборудования на практике</a:t>
            </a:r>
            <a:br>
              <a:rPr lang="ru" sz="2800" b="1" u="sng" dirty="0" smtClean="0"/>
            </a:br>
            <a:r>
              <a:rPr lang="ru" sz="2800" b="1" dirty="0" smtClean="0"/>
              <a:t/>
            </a:r>
            <a:br>
              <a:rPr lang="ru" sz="2800" b="1" dirty="0" smtClean="0"/>
            </a:br>
            <a:r>
              <a:rPr lang="ru" sz="1800" b="1" dirty="0" smtClean="0"/>
              <a:t>интеграция цветных молоточков и нейроклавесов с различными развивающими играми,  нейроиграми и оборудованием для сенсорной интеграции (цветные коврики, цветная посуда, мозайки, цветные стаканчики, цветные кубики, сенсорные ладоки, сенсорные коврики и т.д. </a:t>
            </a:r>
            <a:r>
              <a:rPr lang="ru-RU" sz="1800" b="1" dirty="0" smtClean="0"/>
              <a:t>С</a:t>
            </a:r>
            <a:r>
              <a:rPr lang="ru" sz="1800" b="1" dirty="0" smtClean="0"/>
              <a:t>м демонстрация оборудования)</a:t>
            </a:r>
            <a:endParaRPr lang="ru" sz="1800" b="1" dirty="0"/>
          </a:p>
        </p:txBody>
      </p:sp>
      <p:pic>
        <p:nvPicPr>
          <p:cNvPr id="5" name="Рисунок 4" descr="Лиственное дерево">
            <a:extLst>
              <a:ext uri="{FF2B5EF4-FFF2-40B4-BE49-F238E27FC236}">
                <a16:creationId xmlns:a16="http://schemas.microsoft.com/office/drawing/2014/main" xmlns="" id="{DB61911F-F1EC-4B71-96FB-947FDAC3B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8200" y="357166"/>
            <a:ext cx="915800" cy="1000132"/>
          </a:xfrm>
          <a:prstGeom prst="rect">
            <a:avLst/>
          </a:prstGeom>
        </p:spPr>
      </p:pic>
      <p:pic>
        <p:nvPicPr>
          <p:cNvPr id="25602" name="Picture 2" descr="C:\Users\User\Downloads\IMG_7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1714512" cy="1928826"/>
          </a:xfrm>
          <a:prstGeom prst="rect">
            <a:avLst/>
          </a:prstGeom>
          <a:noFill/>
        </p:spPr>
      </p:pic>
      <p:pic>
        <p:nvPicPr>
          <p:cNvPr id="25603" name="Picture 3" descr="C:\Users\User\Downloads\IMG_7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500306"/>
            <a:ext cx="1928826" cy="1906596"/>
          </a:xfrm>
          <a:prstGeom prst="rect">
            <a:avLst/>
          </a:prstGeom>
          <a:noFill/>
        </p:spPr>
      </p:pic>
      <p:pic>
        <p:nvPicPr>
          <p:cNvPr id="25604" name="Picture 4" descr="C:\Users\User\Downloads\63872077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429132"/>
            <a:ext cx="3071834" cy="2286016"/>
          </a:xfrm>
          <a:prstGeom prst="rect">
            <a:avLst/>
          </a:prstGeom>
          <a:noFill/>
        </p:spPr>
      </p:pic>
      <p:pic>
        <p:nvPicPr>
          <p:cNvPr id="25606" name="Picture 6" descr="C:\Users\User\Downloads\IMG_7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-11572980"/>
            <a:ext cx="1003300" cy="1502712"/>
          </a:xfrm>
          <a:prstGeom prst="rect">
            <a:avLst/>
          </a:prstGeom>
          <a:noFill/>
        </p:spPr>
      </p:pic>
      <p:pic>
        <p:nvPicPr>
          <p:cNvPr id="25607" name="Picture 7" descr="C:\Users\User\Downloads\IMG_77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786322"/>
            <a:ext cx="2548585" cy="1785950"/>
          </a:xfrm>
          <a:prstGeom prst="rect">
            <a:avLst/>
          </a:prstGeom>
          <a:noFill/>
        </p:spPr>
      </p:pic>
      <p:pic>
        <p:nvPicPr>
          <p:cNvPr id="2050" name="Picture 2" descr="C:\Users\User\Downloads\IMG_7887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428868"/>
            <a:ext cx="1928826" cy="1895855"/>
          </a:xfrm>
          <a:prstGeom prst="rect">
            <a:avLst/>
          </a:prstGeom>
          <a:noFill/>
        </p:spPr>
      </p:pic>
      <p:pic>
        <p:nvPicPr>
          <p:cNvPr id="2051" name="Picture 3" descr="C:\Users\User\Downloads\IMG_78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428868"/>
            <a:ext cx="1987421" cy="1885596"/>
          </a:xfrm>
          <a:prstGeom prst="rect">
            <a:avLst/>
          </a:prstGeom>
          <a:noFill/>
        </p:spPr>
      </p:pic>
      <p:pic>
        <p:nvPicPr>
          <p:cNvPr id="2052" name="Picture 4" descr="C:\Users\User\Downloads\IMG_789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643446"/>
            <a:ext cx="207170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0612" y="214290"/>
            <a:ext cx="7202776" cy="714380"/>
          </a:xfrm>
        </p:spPr>
        <p:txBody>
          <a:bodyPr rtlCol="0">
            <a:normAutofit/>
          </a:bodyPr>
          <a:lstStyle/>
          <a:p>
            <a:pPr algn="ctr"/>
            <a:r>
              <a:rPr lang="ru" sz="3600" b="1" u="sng" dirty="0" smtClean="0"/>
              <a:t>Профессиональная копилка</a:t>
            </a:r>
            <a:endParaRPr lang="ru" sz="3600" b="1" u="sng" dirty="0"/>
          </a:p>
        </p:txBody>
      </p:sp>
      <p:pic>
        <p:nvPicPr>
          <p:cNvPr id="4098" name="Picture 2" descr="C:\Users\User\Downloads\IMG_7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8628" y="1250142"/>
            <a:ext cx="2286017" cy="2071702"/>
          </a:xfrm>
          <a:prstGeom prst="rect">
            <a:avLst/>
          </a:prstGeom>
          <a:noFill/>
        </p:spPr>
      </p:pic>
      <p:pic>
        <p:nvPicPr>
          <p:cNvPr id="4099" name="Picture 3" descr="C:\Users\User\Downloads\IMG_7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91849" y="1251565"/>
            <a:ext cx="2288864" cy="2214578"/>
          </a:xfrm>
          <a:prstGeom prst="rect">
            <a:avLst/>
          </a:prstGeom>
          <a:noFill/>
        </p:spPr>
      </p:pic>
      <p:pic>
        <p:nvPicPr>
          <p:cNvPr id="4100" name="Picture 4" descr="C:\Users\User\Downloads\e126799e-ad41-437d-96e0-232c61dafd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5"/>
            <a:ext cx="2071702" cy="2172038"/>
          </a:xfrm>
          <a:prstGeom prst="rect">
            <a:avLst/>
          </a:prstGeom>
          <a:noFill/>
        </p:spPr>
      </p:pic>
      <p:pic>
        <p:nvPicPr>
          <p:cNvPr id="4101" name="Picture 5" descr="C:\Users\User\Downloads\IMG_79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86190"/>
            <a:ext cx="2143140" cy="2657914"/>
          </a:xfrm>
          <a:prstGeom prst="rect">
            <a:avLst/>
          </a:prstGeom>
          <a:noFill/>
        </p:spPr>
      </p:pic>
      <p:pic>
        <p:nvPicPr>
          <p:cNvPr id="4104" name="Picture 8" descr="C:\Users\User\Downloads\IMG_79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786190"/>
            <a:ext cx="2214578" cy="2577190"/>
          </a:xfrm>
          <a:prstGeom prst="rect">
            <a:avLst/>
          </a:prstGeom>
          <a:noFill/>
        </p:spPr>
      </p:pic>
      <p:pic>
        <p:nvPicPr>
          <p:cNvPr id="4105" name="Picture 9" descr="C:\Users\User\Downloads\IMG_79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-16645078"/>
            <a:ext cx="1214446" cy="2699307"/>
          </a:xfrm>
          <a:prstGeom prst="rect">
            <a:avLst/>
          </a:prstGeom>
          <a:noFill/>
        </p:spPr>
      </p:pic>
      <p:pic>
        <p:nvPicPr>
          <p:cNvPr id="4107" name="Picture 11" descr="C:\Users\User\Downloads\IMG_7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786190"/>
            <a:ext cx="2143958" cy="254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6128" y="6812280"/>
            <a:ext cx="3201234" cy="45719"/>
          </a:xfrm>
        </p:spPr>
        <p:txBody>
          <a:bodyPr rtlCol="0"/>
          <a:lstStyle/>
          <a:p>
            <a:pPr rtl="0"/>
            <a:endParaRPr lang="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2214554"/>
            <a:ext cx="3201234" cy="2571768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/>
              <a:t>Спасибо за внимание!!!</a:t>
            </a:r>
            <a:endParaRPr lang="en-US" sz="4000" dirty="0"/>
          </a:p>
        </p:txBody>
      </p:sp>
      <p:pic>
        <p:nvPicPr>
          <p:cNvPr id="1026" name="Picture 2" descr="C:\Users\User\Downloads\IMG_5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7882" y="-16430764"/>
            <a:ext cx="38404800" cy="14787666"/>
          </a:xfrm>
          <a:prstGeom prst="rect">
            <a:avLst/>
          </a:prstGeom>
          <a:noFill/>
        </p:spPr>
      </p:pic>
      <p:pic>
        <p:nvPicPr>
          <p:cNvPr id="6146" name="Picture 2" descr="C:\Users\User\Downloads\IMG_7644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929091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5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текстурой дерева (широкоэкранный формат)</Template>
  <TotalTime>980</TotalTime>
  <Words>177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Текстура дерева 16 х 9</vt:lpstr>
      <vt:lpstr>  </vt:lpstr>
      <vt:lpstr>Самый чувствительный для этого процесса возраст от рождения до 7-8 лет. У девочек межполушарные связи развиваются на год, полтора быстрее, чем у мальчиков, что обеспечивает девочкам хорошие компенсаторные механизмы. Использование цветных нейроклавесов активизирует работу обоих полушарий мозга, что способствует улучшению образовательного маршрута. </vt:lpstr>
      <vt:lpstr>Описание оборудования </vt:lpstr>
      <vt:lpstr>Применение оборудования на практике  интеграция цветных молоточков и нейроклавесов с различными развивающими играми,  нейроиграми и оборудованием для сенсорной интеграции (цветные коврики, цветная посуда, мозайки, цветные стаканчики, цветные кубики, сенсорные ладоки, сенсорные коврики и т.д. См демонстрация оборудования)</vt:lpstr>
      <vt:lpstr>Профессиональная копилка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УчебныеПрезентации.рф</dc:creator>
  <cp:lastModifiedBy>User</cp:lastModifiedBy>
  <cp:revision>95</cp:revision>
  <dcterms:created xsi:type="dcterms:W3CDTF">2019-01-07T17:08:28Z</dcterms:created>
  <dcterms:modified xsi:type="dcterms:W3CDTF">2025-10-21T07:44:47Z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