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73" r:id="rId6"/>
    <p:sldId id="274" r:id="rId7"/>
    <p:sldId id="263" r:id="rId8"/>
    <p:sldId id="259" r:id="rId9"/>
    <p:sldId id="268" r:id="rId10"/>
    <p:sldId id="269" r:id="rId11"/>
    <p:sldId id="260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639" y="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CB00F-6192-4F36-9028-954A8BFCF42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6193D29-B25F-4EAD-9D76-FEFFA719C0C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бумагой, картоном </a:t>
          </a:r>
        </a:p>
      </dgm:t>
    </dgm:pt>
    <dgm:pt modelId="{97971516-A8D3-4573-91AC-AEC7B84B0771}" type="parTrans" cxnId="{B9849434-E829-47B3-9C1A-7864C5508FD1}">
      <dgm:prSet/>
      <dgm:spPr/>
      <dgm:t>
        <a:bodyPr/>
        <a:lstStyle/>
        <a:p>
          <a:endParaRPr lang="ru-RU"/>
        </a:p>
      </dgm:t>
    </dgm:pt>
    <dgm:pt modelId="{312A7B40-A4F1-4150-9238-9C6617192195}" type="sibTrans" cxnId="{B9849434-E829-47B3-9C1A-7864C5508FD1}">
      <dgm:prSet/>
      <dgm:spPr/>
      <dgm:t>
        <a:bodyPr/>
        <a:lstStyle/>
        <a:p>
          <a:endParaRPr lang="ru-RU"/>
        </a:p>
      </dgm:t>
    </dgm:pt>
    <dgm:pt modelId="{5BB6FA96-539A-4D67-AB4A-3122EF33694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тканью, нитками</a:t>
          </a:r>
        </a:p>
      </dgm:t>
    </dgm:pt>
    <dgm:pt modelId="{8517B5EC-1CA9-42E4-8986-49BCA0ADD1B6}" type="parTrans" cxnId="{F0AD39DF-F14C-476D-99CE-82EAA2C520F4}">
      <dgm:prSet/>
      <dgm:spPr/>
      <dgm:t>
        <a:bodyPr/>
        <a:lstStyle/>
        <a:p>
          <a:endParaRPr lang="ru-RU"/>
        </a:p>
      </dgm:t>
    </dgm:pt>
    <dgm:pt modelId="{B08B7920-7B6E-4E36-BD7F-47EC30C29B45}" type="sibTrans" cxnId="{F0AD39DF-F14C-476D-99CE-82EAA2C520F4}">
      <dgm:prSet/>
      <dgm:spPr/>
      <dgm:t>
        <a:bodyPr/>
        <a:lstStyle/>
        <a:p>
          <a:endParaRPr lang="ru-RU"/>
        </a:p>
      </dgm:t>
    </dgm:pt>
    <dgm:pt modelId="{3AFC82F1-A589-42F4-A5DE-2641D530D92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природным материалом</a:t>
          </a:r>
        </a:p>
      </dgm:t>
    </dgm:pt>
    <dgm:pt modelId="{78B72670-050E-4C64-9F9D-AB7A97BE40C3}" type="parTrans" cxnId="{DB61E0D0-C563-4EE5-8E40-120F49F6DC1C}">
      <dgm:prSet/>
      <dgm:spPr/>
      <dgm:t>
        <a:bodyPr/>
        <a:lstStyle/>
        <a:p>
          <a:endParaRPr lang="ru-RU"/>
        </a:p>
      </dgm:t>
    </dgm:pt>
    <dgm:pt modelId="{DFB82E5C-0E9E-435B-A764-00E7C77F0040}" type="sibTrans" cxnId="{DB61E0D0-C563-4EE5-8E40-120F49F6DC1C}">
      <dgm:prSet/>
      <dgm:spPr/>
      <dgm:t>
        <a:bodyPr/>
        <a:lstStyle/>
        <a:p>
          <a:endParaRPr lang="ru-RU"/>
        </a:p>
      </dgm:t>
    </dgm:pt>
    <dgm:pt modelId="{CAAF98A4-D384-43B1-B097-C57069562059}" type="pres">
      <dgm:prSet presAssocID="{42FCB00F-6192-4F36-9028-954A8BFCF425}" presName="linear" presStyleCnt="0">
        <dgm:presLayoutVars>
          <dgm:dir/>
          <dgm:animLvl val="lvl"/>
          <dgm:resizeHandles val="exact"/>
        </dgm:presLayoutVars>
      </dgm:prSet>
      <dgm:spPr/>
    </dgm:pt>
    <dgm:pt modelId="{7755BD0C-40A9-4979-B5FD-010B5C8CD5CA}" type="pres">
      <dgm:prSet presAssocID="{46193D29-B25F-4EAD-9D76-FEFFA719C0C2}" presName="parentLin" presStyleCnt="0"/>
      <dgm:spPr/>
    </dgm:pt>
    <dgm:pt modelId="{C7618054-7EFA-48ED-A7EC-373BABE4EAF9}" type="pres">
      <dgm:prSet presAssocID="{46193D29-B25F-4EAD-9D76-FEFFA719C0C2}" presName="parentLeftMargin" presStyleLbl="node1" presStyleIdx="0" presStyleCnt="3"/>
      <dgm:spPr/>
    </dgm:pt>
    <dgm:pt modelId="{C2E655FC-0670-4FB2-B065-76ADD4373156}" type="pres">
      <dgm:prSet presAssocID="{46193D29-B25F-4EAD-9D76-FEFFA719C0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74DBE9-DF41-463B-AFD2-94EE05BE5A88}" type="pres">
      <dgm:prSet presAssocID="{46193D29-B25F-4EAD-9D76-FEFFA719C0C2}" presName="negativeSpace" presStyleCnt="0"/>
      <dgm:spPr/>
    </dgm:pt>
    <dgm:pt modelId="{85294DDA-E0E2-4CA2-8968-BC649026537F}" type="pres">
      <dgm:prSet presAssocID="{46193D29-B25F-4EAD-9D76-FEFFA719C0C2}" presName="childText" presStyleLbl="conFgAcc1" presStyleIdx="0" presStyleCnt="3">
        <dgm:presLayoutVars>
          <dgm:bulletEnabled val="1"/>
        </dgm:presLayoutVars>
      </dgm:prSet>
      <dgm:spPr/>
    </dgm:pt>
    <dgm:pt modelId="{B47ECA3B-7AC1-4F2D-8463-93FD66435E11}" type="pres">
      <dgm:prSet presAssocID="{312A7B40-A4F1-4150-9238-9C6617192195}" presName="spaceBetweenRectangles" presStyleCnt="0"/>
      <dgm:spPr/>
    </dgm:pt>
    <dgm:pt modelId="{0D3FDC9A-A796-4ADC-9702-716C5F8B15BB}" type="pres">
      <dgm:prSet presAssocID="{5BB6FA96-539A-4D67-AB4A-3122EF33694F}" presName="parentLin" presStyleCnt="0"/>
      <dgm:spPr/>
    </dgm:pt>
    <dgm:pt modelId="{5BB9885E-FD16-4D9B-8256-04EF19BF69E8}" type="pres">
      <dgm:prSet presAssocID="{5BB6FA96-539A-4D67-AB4A-3122EF33694F}" presName="parentLeftMargin" presStyleLbl="node1" presStyleIdx="0" presStyleCnt="3"/>
      <dgm:spPr/>
    </dgm:pt>
    <dgm:pt modelId="{0610F3F0-A937-4965-AD44-54E557B4AEB7}" type="pres">
      <dgm:prSet presAssocID="{5BB6FA96-539A-4D67-AB4A-3122EF336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A85A2E-E78A-4822-A396-6F2A61DEBA57}" type="pres">
      <dgm:prSet presAssocID="{5BB6FA96-539A-4D67-AB4A-3122EF33694F}" presName="negativeSpace" presStyleCnt="0"/>
      <dgm:spPr/>
    </dgm:pt>
    <dgm:pt modelId="{ACE07911-FDA3-4638-A21B-A5BFF49B89C7}" type="pres">
      <dgm:prSet presAssocID="{5BB6FA96-539A-4D67-AB4A-3122EF33694F}" presName="childText" presStyleLbl="conFgAcc1" presStyleIdx="1" presStyleCnt="3">
        <dgm:presLayoutVars>
          <dgm:bulletEnabled val="1"/>
        </dgm:presLayoutVars>
      </dgm:prSet>
      <dgm:spPr/>
    </dgm:pt>
    <dgm:pt modelId="{EB3BE149-6B17-4578-A0DB-C31581539A81}" type="pres">
      <dgm:prSet presAssocID="{B08B7920-7B6E-4E36-BD7F-47EC30C29B45}" presName="spaceBetweenRectangles" presStyleCnt="0"/>
      <dgm:spPr/>
    </dgm:pt>
    <dgm:pt modelId="{3E5E99CC-0C22-4F68-A4B6-DB27B8FEDCD2}" type="pres">
      <dgm:prSet presAssocID="{3AFC82F1-A589-42F4-A5DE-2641D530D92C}" presName="parentLin" presStyleCnt="0"/>
      <dgm:spPr/>
    </dgm:pt>
    <dgm:pt modelId="{B92F2F0C-1D68-4DA8-B51D-2BEE5E1F6F26}" type="pres">
      <dgm:prSet presAssocID="{3AFC82F1-A589-42F4-A5DE-2641D530D92C}" presName="parentLeftMargin" presStyleLbl="node1" presStyleIdx="1" presStyleCnt="3"/>
      <dgm:spPr/>
    </dgm:pt>
    <dgm:pt modelId="{E5F8D78B-050B-471D-BF22-632BB687B089}" type="pres">
      <dgm:prSet presAssocID="{3AFC82F1-A589-42F4-A5DE-2641D530D9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761D96-EE38-46F2-99A2-E1838BF76791}" type="pres">
      <dgm:prSet presAssocID="{3AFC82F1-A589-42F4-A5DE-2641D530D92C}" presName="negativeSpace" presStyleCnt="0"/>
      <dgm:spPr/>
    </dgm:pt>
    <dgm:pt modelId="{F40170A2-7628-4D21-8636-8E15246CBBAC}" type="pres">
      <dgm:prSet presAssocID="{3AFC82F1-A589-42F4-A5DE-2641D530D9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178709-DC4B-4E25-A985-68F56D7DB1CE}" type="presOf" srcId="{3AFC82F1-A589-42F4-A5DE-2641D530D92C}" destId="{B92F2F0C-1D68-4DA8-B51D-2BEE5E1F6F26}" srcOrd="0" destOrd="0" presId="urn:microsoft.com/office/officeart/2005/8/layout/list1"/>
    <dgm:cxn modelId="{BFAE0C14-75D9-4186-BBF8-9E8F9BF3BBCC}" type="presOf" srcId="{5BB6FA96-539A-4D67-AB4A-3122EF33694F}" destId="{0610F3F0-A937-4965-AD44-54E557B4AEB7}" srcOrd="1" destOrd="0" presId="urn:microsoft.com/office/officeart/2005/8/layout/list1"/>
    <dgm:cxn modelId="{0C5CCC20-6046-46FB-8985-791EBA1D2A58}" type="presOf" srcId="{42FCB00F-6192-4F36-9028-954A8BFCF425}" destId="{CAAF98A4-D384-43B1-B097-C57069562059}" srcOrd="0" destOrd="0" presId="urn:microsoft.com/office/officeart/2005/8/layout/list1"/>
    <dgm:cxn modelId="{B9849434-E829-47B3-9C1A-7864C5508FD1}" srcId="{42FCB00F-6192-4F36-9028-954A8BFCF425}" destId="{46193D29-B25F-4EAD-9D76-FEFFA719C0C2}" srcOrd="0" destOrd="0" parTransId="{97971516-A8D3-4573-91AC-AEC7B84B0771}" sibTransId="{312A7B40-A4F1-4150-9238-9C6617192195}"/>
    <dgm:cxn modelId="{7BFE7536-C2A4-4FC1-8D0D-121B1295721D}" type="presOf" srcId="{46193D29-B25F-4EAD-9D76-FEFFA719C0C2}" destId="{C7618054-7EFA-48ED-A7EC-373BABE4EAF9}" srcOrd="0" destOrd="0" presId="urn:microsoft.com/office/officeart/2005/8/layout/list1"/>
    <dgm:cxn modelId="{462F285B-105B-490F-8F17-2D7DF54B7E8E}" type="presOf" srcId="{3AFC82F1-A589-42F4-A5DE-2641D530D92C}" destId="{E5F8D78B-050B-471D-BF22-632BB687B089}" srcOrd="1" destOrd="0" presId="urn:microsoft.com/office/officeart/2005/8/layout/list1"/>
    <dgm:cxn modelId="{D0635FA3-22DF-4456-B83E-EC26618BC980}" type="presOf" srcId="{46193D29-B25F-4EAD-9D76-FEFFA719C0C2}" destId="{C2E655FC-0670-4FB2-B065-76ADD4373156}" srcOrd="1" destOrd="0" presId="urn:microsoft.com/office/officeart/2005/8/layout/list1"/>
    <dgm:cxn modelId="{DB61E0D0-C563-4EE5-8E40-120F49F6DC1C}" srcId="{42FCB00F-6192-4F36-9028-954A8BFCF425}" destId="{3AFC82F1-A589-42F4-A5DE-2641D530D92C}" srcOrd="2" destOrd="0" parTransId="{78B72670-050E-4C64-9F9D-AB7A97BE40C3}" sibTransId="{DFB82E5C-0E9E-435B-A764-00E7C77F0040}"/>
    <dgm:cxn modelId="{F0AD39DF-F14C-476D-99CE-82EAA2C520F4}" srcId="{42FCB00F-6192-4F36-9028-954A8BFCF425}" destId="{5BB6FA96-539A-4D67-AB4A-3122EF33694F}" srcOrd="1" destOrd="0" parTransId="{8517B5EC-1CA9-42E4-8986-49BCA0ADD1B6}" sibTransId="{B08B7920-7B6E-4E36-BD7F-47EC30C29B45}"/>
    <dgm:cxn modelId="{50CE80FB-5F64-41CA-88D3-8950FF7BB621}" type="presOf" srcId="{5BB6FA96-539A-4D67-AB4A-3122EF33694F}" destId="{5BB9885E-FD16-4D9B-8256-04EF19BF69E8}" srcOrd="0" destOrd="0" presId="urn:microsoft.com/office/officeart/2005/8/layout/list1"/>
    <dgm:cxn modelId="{75AAEFF8-2A5F-448F-A627-CC892B1DDA39}" type="presParOf" srcId="{CAAF98A4-D384-43B1-B097-C57069562059}" destId="{7755BD0C-40A9-4979-B5FD-010B5C8CD5CA}" srcOrd="0" destOrd="0" presId="urn:microsoft.com/office/officeart/2005/8/layout/list1"/>
    <dgm:cxn modelId="{E940D2B8-E0C9-439C-A41B-B9E2EFB62B29}" type="presParOf" srcId="{7755BD0C-40A9-4979-B5FD-010B5C8CD5CA}" destId="{C7618054-7EFA-48ED-A7EC-373BABE4EAF9}" srcOrd="0" destOrd="0" presId="urn:microsoft.com/office/officeart/2005/8/layout/list1"/>
    <dgm:cxn modelId="{922A95F3-20CA-4D3E-BEF7-98B2AE6D796A}" type="presParOf" srcId="{7755BD0C-40A9-4979-B5FD-010B5C8CD5CA}" destId="{C2E655FC-0670-4FB2-B065-76ADD4373156}" srcOrd="1" destOrd="0" presId="urn:microsoft.com/office/officeart/2005/8/layout/list1"/>
    <dgm:cxn modelId="{E096758D-839A-4631-A00B-5BA42CA23496}" type="presParOf" srcId="{CAAF98A4-D384-43B1-B097-C57069562059}" destId="{A274DBE9-DF41-463B-AFD2-94EE05BE5A88}" srcOrd="1" destOrd="0" presId="urn:microsoft.com/office/officeart/2005/8/layout/list1"/>
    <dgm:cxn modelId="{57F894A7-3459-40D4-8F90-4405C82DA8B1}" type="presParOf" srcId="{CAAF98A4-D384-43B1-B097-C57069562059}" destId="{85294DDA-E0E2-4CA2-8968-BC649026537F}" srcOrd="2" destOrd="0" presId="urn:microsoft.com/office/officeart/2005/8/layout/list1"/>
    <dgm:cxn modelId="{403BB1FD-018A-4F80-8802-47A3AABE2702}" type="presParOf" srcId="{CAAF98A4-D384-43B1-B097-C57069562059}" destId="{B47ECA3B-7AC1-4F2D-8463-93FD66435E11}" srcOrd="3" destOrd="0" presId="urn:microsoft.com/office/officeart/2005/8/layout/list1"/>
    <dgm:cxn modelId="{0B26C505-85FD-4637-A0C2-56F05FF47B20}" type="presParOf" srcId="{CAAF98A4-D384-43B1-B097-C57069562059}" destId="{0D3FDC9A-A796-4ADC-9702-716C5F8B15BB}" srcOrd="4" destOrd="0" presId="urn:microsoft.com/office/officeart/2005/8/layout/list1"/>
    <dgm:cxn modelId="{775705E3-E33A-4E2F-A994-FE42D1330C35}" type="presParOf" srcId="{0D3FDC9A-A796-4ADC-9702-716C5F8B15BB}" destId="{5BB9885E-FD16-4D9B-8256-04EF19BF69E8}" srcOrd="0" destOrd="0" presId="urn:microsoft.com/office/officeart/2005/8/layout/list1"/>
    <dgm:cxn modelId="{E028ED5C-2E4E-4090-A3B9-2E06291BE654}" type="presParOf" srcId="{0D3FDC9A-A796-4ADC-9702-716C5F8B15BB}" destId="{0610F3F0-A937-4965-AD44-54E557B4AEB7}" srcOrd="1" destOrd="0" presId="urn:microsoft.com/office/officeart/2005/8/layout/list1"/>
    <dgm:cxn modelId="{2B4D9133-6EAF-482F-97FB-A18D3852188E}" type="presParOf" srcId="{CAAF98A4-D384-43B1-B097-C57069562059}" destId="{28A85A2E-E78A-4822-A396-6F2A61DEBA57}" srcOrd="5" destOrd="0" presId="urn:microsoft.com/office/officeart/2005/8/layout/list1"/>
    <dgm:cxn modelId="{1A6F5505-6BD4-4860-96AD-A949A4B6D9FF}" type="presParOf" srcId="{CAAF98A4-D384-43B1-B097-C57069562059}" destId="{ACE07911-FDA3-4638-A21B-A5BFF49B89C7}" srcOrd="6" destOrd="0" presId="urn:microsoft.com/office/officeart/2005/8/layout/list1"/>
    <dgm:cxn modelId="{BFD72124-AE72-4CF9-9437-922D5D610AC6}" type="presParOf" srcId="{CAAF98A4-D384-43B1-B097-C57069562059}" destId="{EB3BE149-6B17-4578-A0DB-C31581539A81}" srcOrd="7" destOrd="0" presId="urn:microsoft.com/office/officeart/2005/8/layout/list1"/>
    <dgm:cxn modelId="{6FE1D6D1-3518-4738-9054-6D40DDEF5C8A}" type="presParOf" srcId="{CAAF98A4-D384-43B1-B097-C57069562059}" destId="{3E5E99CC-0C22-4F68-A4B6-DB27B8FEDCD2}" srcOrd="8" destOrd="0" presId="urn:microsoft.com/office/officeart/2005/8/layout/list1"/>
    <dgm:cxn modelId="{2A93220F-5D4D-42B8-AC19-7EA679B5BEC2}" type="presParOf" srcId="{3E5E99CC-0C22-4F68-A4B6-DB27B8FEDCD2}" destId="{B92F2F0C-1D68-4DA8-B51D-2BEE5E1F6F26}" srcOrd="0" destOrd="0" presId="urn:microsoft.com/office/officeart/2005/8/layout/list1"/>
    <dgm:cxn modelId="{2BAC54F8-557A-44FD-8DDB-9540729C301F}" type="presParOf" srcId="{3E5E99CC-0C22-4F68-A4B6-DB27B8FEDCD2}" destId="{E5F8D78B-050B-471D-BF22-632BB687B089}" srcOrd="1" destOrd="0" presId="urn:microsoft.com/office/officeart/2005/8/layout/list1"/>
    <dgm:cxn modelId="{6EB2EC40-97E0-4FBE-AE40-C885B017491E}" type="presParOf" srcId="{CAAF98A4-D384-43B1-B097-C57069562059}" destId="{09761D96-EE38-46F2-99A2-E1838BF76791}" srcOrd="9" destOrd="0" presId="urn:microsoft.com/office/officeart/2005/8/layout/list1"/>
    <dgm:cxn modelId="{A65097B9-D734-48ED-BE38-CB7564986A46}" type="presParOf" srcId="{CAAF98A4-D384-43B1-B097-C57069562059}" destId="{F40170A2-7628-4D21-8636-8E15246CBB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94DDA-E0E2-4CA2-8968-BC649026537F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655FC-0670-4FB2-B065-76ADD4373156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бумагой, картоном </a:t>
          </a:r>
        </a:p>
      </dsp:txBody>
      <dsp:txXfrm>
        <a:off x="349472" y="51131"/>
        <a:ext cx="4177856" cy="825776"/>
      </dsp:txXfrm>
    </dsp:sp>
    <dsp:sp modelId="{ACE07911-FDA3-4638-A21B-A5BFF49B89C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0F3F0-A937-4965-AD44-54E557B4AEB7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тканью, нитками</a:t>
          </a:r>
        </a:p>
      </dsp:txBody>
      <dsp:txXfrm>
        <a:off x="349472" y="1457291"/>
        <a:ext cx="4177856" cy="825776"/>
      </dsp:txXfrm>
    </dsp:sp>
    <dsp:sp modelId="{F40170A2-7628-4D21-8636-8E15246CBBAC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8D78B-050B-471D-BF22-632BB687B089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природным материалом</a:t>
          </a:r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ou1skazka/360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ou1skazka/48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ou1skazka/320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ou1skazka/454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0019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59A"/>
              </a:clrFrom>
              <a:clrTo>
                <a:srgbClr val="FFE59A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115616" y="3284984"/>
            <a:ext cx="3744416" cy="27956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№ 1 «Сказка» пгт. Джубга Туапсинского муниципального округа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49812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воспитатель: Нехай М.Ш.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06084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ручного труда в развитии детей старшего дошкольного возраста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1026" name="Picture 2" descr="G:\!!!. ФОТО Марина Ш. июнь\IMG-20250705-WA0009.jpg"/>
          <p:cNvPicPr>
            <a:picLocks noChangeAspect="1" noChangeArrowheads="1"/>
          </p:cNvPicPr>
          <p:nvPr/>
        </p:nvPicPr>
        <p:blipFill>
          <a:blip r:embed="rId3" cstate="print"/>
          <a:srcRect t="20601" b="46850"/>
          <a:stretch>
            <a:fillRect/>
          </a:stretch>
        </p:blipFill>
        <p:spPr bwMode="auto">
          <a:xfrm>
            <a:off x="611560" y="476672"/>
            <a:ext cx="4181168" cy="3024336"/>
          </a:xfrm>
          <a:prstGeom prst="rect">
            <a:avLst/>
          </a:prstGeom>
          <a:noFill/>
        </p:spPr>
      </p:pic>
      <p:pic>
        <p:nvPicPr>
          <p:cNvPr id="1027" name="Picture 3" descr="G:\!!!. ФОТО Марина Ш. июнь\IMG-20250705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3600400" cy="2700300"/>
          </a:xfrm>
          <a:prstGeom prst="rect">
            <a:avLst/>
          </a:prstGeom>
          <a:noFill/>
        </p:spPr>
      </p:pic>
      <p:pic>
        <p:nvPicPr>
          <p:cNvPr id="1028" name="Picture 4" descr="G:\!!!. ФОТО Марина Ш. июнь\IMG-20250705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684" y="692696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5136258"/>
            <a:ext cx="6192688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День повара ребята подготовительных групп изготовили открытку и пожелали добра, улыбок и много счастья.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1287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участвуют в оформлении игровой площадки поделками из бумаги и картона, мастерят яркие необычные цветы!</a:t>
            </a:r>
          </a:p>
        </p:txBody>
      </p:sp>
      <p:pic>
        <p:nvPicPr>
          <p:cNvPr id="4" name="Picture 4" descr="G:\!!!. ФОТО Марина Ш. июнь\IMG-20250704-WA0038.jpg"/>
          <p:cNvPicPr>
            <a:picLocks noChangeAspect="1" noChangeArrowheads="1"/>
          </p:cNvPicPr>
          <p:nvPr/>
        </p:nvPicPr>
        <p:blipFill>
          <a:blip r:embed="rId3" cstate="print"/>
          <a:srcRect l="8263" r="6688"/>
          <a:stretch>
            <a:fillRect/>
          </a:stretch>
        </p:blipFill>
        <p:spPr bwMode="auto">
          <a:xfrm>
            <a:off x="559648" y="1470006"/>
            <a:ext cx="3548717" cy="2179673"/>
          </a:xfrm>
          <a:prstGeom prst="rect">
            <a:avLst/>
          </a:prstGeom>
          <a:noFill/>
        </p:spPr>
      </p:pic>
      <p:pic>
        <p:nvPicPr>
          <p:cNvPr id="5" name="Picture 6" descr="G:\!!!. ФОТО Марина Ш. июнь\IMG-20250704-WA0037.jpg"/>
          <p:cNvPicPr>
            <a:picLocks noChangeAspect="1" noChangeArrowheads="1"/>
          </p:cNvPicPr>
          <p:nvPr/>
        </p:nvPicPr>
        <p:blipFill>
          <a:blip r:embed="rId4" cstate="print"/>
          <a:srcRect l="12201" r="1963"/>
          <a:stretch>
            <a:fillRect/>
          </a:stretch>
        </p:blipFill>
        <p:spPr bwMode="auto">
          <a:xfrm>
            <a:off x="5035636" y="1470007"/>
            <a:ext cx="3608215" cy="2044693"/>
          </a:xfrm>
          <a:prstGeom prst="rect">
            <a:avLst/>
          </a:prstGeom>
          <a:noFill/>
        </p:spPr>
      </p:pic>
      <p:pic>
        <p:nvPicPr>
          <p:cNvPr id="6" name="Picture 5" descr="G:\!!!. ФОТО Марина Ш. июнь\IMG-20250704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48" y="4189628"/>
            <a:ext cx="4163967" cy="2179672"/>
          </a:xfrm>
          <a:prstGeom prst="rect">
            <a:avLst/>
          </a:prstGeom>
          <a:noFill/>
        </p:spPr>
      </p:pic>
      <p:pic>
        <p:nvPicPr>
          <p:cNvPr id="7" name="Picture 3" descr="G:\!!!. ФОТО Марина Ш. июнь\IMG-20250704-WA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4199" y="3645680"/>
            <a:ext cx="2300209" cy="3137540"/>
          </a:xfrm>
          <a:prstGeom prst="rect">
            <a:avLst/>
          </a:prstGeom>
          <a:noFill/>
        </p:spPr>
      </p:pic>
      <p:pic>
        <p:nvPicPr>
          <p:cNvPr id="8" name="Picture 2" descr="G:\!!!. ФОТО Марина Ш. июнь\IMG-20250704-WA0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369892"/>
            <a:ext cx="2962289" cy="133303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46896D-F8CE-088A-2A7F-BAC0446F5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FEAC9-D4E1-5883-E6F2-3345F677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3911"/>
            <a:ext cx="9144000" cy="14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584" y="476672"/>
            <a:ext cx="75608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Ручной труд  входит в содержание  элементарной трудовой деятельности детей старшего дошкольного возраста,  направленный на изготовление детьми предметов для игры, украшения быта, труда и отдыха из различных материалов.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Ручной труд объединяет в себе сущностные характеристики художественной и трудовой деятельности.  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2460614" cy="2359509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2852936"/>
            <a:ext cx="20162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художественно- творческие способности детей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1" y="2780928"/>
            <a:ext cx="208823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формировать практические навыки работы с материалами и инструментами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456" y="4990157"/>
            <a:ext cx="23762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мелкую моторику пальцев рук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2394" y="5022843"/>
            <a:ext cx="28083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социально - коммуникативные навыки</a:t>
            </a:r>
          </a:p>
        </p:txBody>
      </p:sp>
      <p:cxnSp>
        <p:nvCxnSpPr>
          <p:cNvPr id="13" name="Прямая со стрелкой 12"/>
          <p:cNvCxnSpPr>
            <a:endCxn id="8" idx="3"/>
          </p:cNvCxnSpPr>
          <p:nvPr/>
        </p:nvCxnSpPr>
        <p:spPr>
          <a:xfrm flipH="1">
            <a:off x="2699792" y="2708920"/>
            <a:ext cx="648072" cy="6210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155130" y="1966761"/>
            <a:ext cx="20882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ручного труда</a:t>
            </a:r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5159676" y="2713856"/>
            <a:ext cx="768798" cy="61119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364088" y="3068960"/>
            <a:ext cx="971600" cy="188728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 flipH="1">
            <a:off x="2369586" y="3068960"/>
            <a:ext cx="906270" cy="177355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1434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62068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ручного труда дошкольников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72008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Ребята с увлечением мастерят из бумаги и картона. В день бумажных кукол ребята из подготовительных групп решили стать дизайнерами. Сами нарисовали кукол и придумали для них костюмы. Модели есть, наряды тоже, почему бы не устроить дефиле?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Показ мод прошёл на ура!</a:t>
            </a:r>
          </a:p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https://t.me/dou1skazka/3606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pic>
        <p:nvPicPr>
          <p:cNvPr id="17410" name="Picture 2" descr="G:\!!!. ФОТО Марина Ш. июнь\IMG-20250704-WA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92896"/>
            <a:ext cx="3312368" cy="1800200"/>
          </a:xfrm>
          <a:prstGeom prst="rect">
            <a:avLst/>
          </a:prstGeom>
          <a:noFill/>
        </p:spPr>
      </p:pic>
      <p:pic>
        <p:nvPicPr>
          <p:cNvPr id="17411" name="Picture 3" descr="G:\!!!. ФОТО Марина Ш. июнь\IMG-20250704-WA0024.jpg"/>
          <p:cNvPicPr>
            <a:picLocks noChangeAspect="1" noChangeArrowheads="1"/>
          </p:cNvPicPr>
          <p:nvPr/>
        </p:nvPicPr>
        <p:blipFill>
          <a:blip r:embed="rId5" cstate="print"/>
          <a:srcRect l="13775" r="12988"/>
          <a:stretch>
            <a:fillRect/>
          </a:stretch>
        </p:blipFill>
        <p:spPr bwMode="auto">
          <a:xfrm>
            <a:off x="5004048" y="2420888"/>
            <a:ext cx="3177531" cy="1952427"/>
          </a:xfrm>
          <a:prstGeom prst="rect">
            <a:avLst/>
          </a:prstGeom>
          <a:noFill/>
        </p:spPr>
      </p:pic>
      <p:pic>
        <p:nvPicPr>
          <p:cNvPr id="17412" name="Picture 4" descr="G:\!!!. ФОТО Марина Ш. июнь\IMG-20250704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509120"/>
            <a:ext cx="370790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200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тканью и нитками— это всегда увлекательно. Из ниток получились разноцветные фигурки! </a:t>
            </a:r>
          </a:p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https://t.me/dou1skazka/4833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pic>
        <p:nvPicPr>
          <p:cNvPr id="19458" name="Picture 2" descr="G:\!!!. ФОТО Марина Ш. июнь\IMG-20250704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484" y="4725144"/>
            <a:ext cx="3364880" cy="1806520"/>
          </a:xfrm>
          <a:prstGeom prst="rect">
            <a:avLst/>
          </a:prstGeom>
          <a:noFill/>
        </p:spPr>
      </p:pic>
      <p:pic>
        <p:nvPicPr>
          <p:cNvPr id="19459" name="Picture 3" descr="G:\!!!. ФОТО Марина Ш. июнь\IMG-20250704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12976"/>
            <a:ext cx="3257613" cy="2141601"/>
          </a:xfrm>
          <a:prstGeom prst="rect">
            <a:avLst/>
          </a:prstGeom>
          <a:noFill/>
        </p:spPr>
      </p:pic>
      <p:pic>
        <p:nvPicPr>
          <p:cNvPr id="19460" name="Picture 4" descr="G:\!!!. ФОТО Марина Ш. июнь\IMG-20250704-WA0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060848"/>
            <a:ext cx="3283244" cy="221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692697"/>
            <a:ext cx="799288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Создавать шедевры из природного материала - это просто!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этого не так много надо: фантазия и природный материал. Ребята подготовительной группы сделали ёжиков с использованием хвойных иголок.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Вот такие необычные ёжики получились!</a:t>
            </a:r>
          </a:p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 https://t.me/dou1skazka/3206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pic>
        <p:nvPicPr>
          <p:cNvPr id="18434" name="Picture 2" descr="G:\!!!. ФОТО Марина Ш. июнь\IMG-20250704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924944"/>
            <a:ext cx="4731559" cy="2448272"/>
          </a:xfrm>
          <a:prstGeom prst="rect">
            <a:avLst/>
          </a:prstGeom>
          <a:noFill/>
        </p:spPr>
      </p:pic>
      <p:pic>
        <p:nvPicPr>
          <p:cNvPr id="18435" name="Picture 3" descr="G:\!!!. ФОТО Марина Ш. июнь\IMG-20250704-WA0033.jpg"/>
          <p:cNvPicPr>
            <a:picLocks noChangeAspect="1" noChangeArrowheads="1"/>
          </p:cNvPicPr>
          <p:nvPr/>
        </p:nvPicPr>
        <p:blipFill>
          <a:blip r:embed="rId5" cstate="print"/>
          <a:srcRect l="2751" r="9051"/>
          <a:stretch>
            <a:fillRect/>
          </a:stretch>
        </p:blipFill>
        <p:spPr bwMode="auto">
          <a:xfrm>
            <a:off x="4572000" y="4365104"/>
            <a:ext cx="3891314" cy="220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В  своей педагогической деятельности я реализую социальную направленность ручного труда.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Созданные детьми продукты художественного ручного труда используются в качестве сувениров и подарков для детей младшего возраста, для поздравления сотрудников, для выставок поделок к знаменательным датам. </a:t>
            </a:r>
            <a:endParaRPr lang="ru-RU" dirty="0"/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В Международный день дарения книги воспитанники группы проявили заботу о самых маленьких. Они с любовью изготовили книжки-малышки своими руками и подарили их малышам, чтобы привить им любовь к чтению с самого раннего возраста.</a:t>
            </a:r>
            <a:r>
              <a:rPr lang="ru-RU" sz="1600" dirty="0"/>
              <a:t> </a:t>
            </a:r>
          </a:p>
          <a:p>
            <a:pPr algn="just"/>
            <a:r>
              <a:rPr lang="ru-RU" sz="1600" u="sng" dirty="0">
                <a:hlinkClick r:id="rId3"/>
              </a:rPr>
              <a:t>https://t.me/dou1skazka/4548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G:\!!!. ФОТО Марина Ш. июнь\IMG-20250704-WA0016.jpg"/>
          <p:cNvPicPr>
            <a:picLocks noChangeAspect="1" noChangeArrowheads="1"/>
          </p:cNvPicPr>
          <p:nvPr/>
        </p:nvPicPr>
        <p:blipFill>
          <a:blip r:embed="rId4" cstate="print"/>
          <a:srcRect r="12201"/>
          <a:stretch>
            <a:fillRect/>
          </a:stretch>
        </p:blipFill>
        <p:spPr bwMode="auto">
          <a:xfrm>
            <a:off x="1187624" y="3645024"/>
            <a:ext cx="3779275" cy="2232248"/>
          </a:xfrm>
          <a:prstGeom prst="rect">
            <a:avLst/>
          </a:prstGeom>
          <a:noFill/>
        </p:spPr>
      </p:pic>
      <p:pic>
        <p:nvPicPr>
          <p:cNvPr id="9" name="Picture 2" descr="G:\!!!. ФОТО Марина Ш. июнь\IMG-20250704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852936"/>
            <a:ext cx="1944216" cy="345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9616" t="8679" r="15385"/>
          <a:stretch>
            <a:fillRect/>
          </a:stretch>
        </p:blipFill>
        <p:spPr bwMode="auto">
          <a:xfrm>
            <a:off x="827584" y="1196750"/>
            <a:ext cx="3424934" cy="24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51" y="1196751"/>
            <a:ext cx="3744416" cy="248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235873"/>
            <a:ext cx="4104456" cy="24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62068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Книжку сделаю сам, подарю малышам!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1"/>
          <a:stretch>
            <a:fillRect/>
          </a:stretch>
        </p:blipFill>
        <p:spPr bwMode="auto">
          <a:xfrm>
            <a:off x="3611116" y="2928833"/>
            <a:ext cx="1921768" cy="1502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BI\Downloads\00c0f41e67d99898c5ffd4f3169e74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3554" name="Picture 2" descr="G:\!!!. ФОТО Марина Ш. июнь\IMG-20250704-WA0021.jpg"/>
          <p:cNvPicPr>
            <a:picLocks noChangeAspect="1" noChangeArrowheads="1"/>
          </p:cNvPicPr>
          <p:nvPr/>
        </p:nvPicPr>
        <p:blipFill>
          <a:blip r:embed="rId3" cstate="print"/>
          <a:srcRect l="11413" r="21650"/>
          <a:stretch>
            <a:fillRect/>
          </a:stretch>
        </p:blipFill>
        <p:spPr bwMode="auto">
          <a:xfrm>
            <a:off x="1043608" y="1556792"/>
            <a:ext cx="3240360" cy="2178423"/>
          </a:xfrm>
          <a:prstGeom prst="rect">
            <a:avLst/>
          </a:prstGeom>
          <a:noFill/>
        </p:spPr>
      </p:pic>
      <p:pic>
        <p:nvPicPr>
          <p:cNvPr id="23555" name="Picture 3" descr="G:\!!!. ФОТО Марина Ш. июнь\IMG-20250704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3634357" cy="2448882"/>
          </a:xfrm>
          <a:prstGeom prst="rect">
            <a:avLst/>
          </a:prstGeom>
          <a:noFill/>
        </p:spPr>
      </p:pic>
      <p:pic>
        <p:nvPicPr>
          <p:cNvPr id="23556" name="Picture 4" descr="G:\!!!. ФОТО Марина Ш. июнь\IMG-20250704-WA0018.jpg"/>
          <p:cNvPicPr>
            <a:picLocks noChangeAspect="1" noChangeArrowheads="1"/>
          </p:cNvPicPr>
          <p:nvPr/>
        </p:nvPicPr>
        <p:blipFill>
          <a:blip r:embed="rId5" cstate="print"/>
          <a:srcRect l="6688" r="9051"/>
          <a:stretch>
            <a:fillRect/>
          </a:stretch>
        </p:blipFill>
        <p:spPr bwMode="auto">
          <a:xfrm>
            <a:off x="1115616" y="3861048"/>
            <a:ext cx="3066609" cy="2420888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31640" y="549039"/>
            <a:ext cx="705678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совместно с воспитателем изготовили ленточки для участия в патриотической акции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Блокадная ласточка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 Дню полного освобождения Ленинграда от блокады и распространили среди жителей поселка.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408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FBI</dc:creator>
  <cp:lastModifiedBy>Светлана В</cp:lastModifiedBy>
  <cp:revision>36</cp:revision>
  <dcterms:created xsi:type="dcterms:W3CDTF">2025-07-05T13:27:48Z</dcterms:created>
  <dcterms:modified xsi:type="dcterms:W3CDTF">2025-07-10T08:17:17Z</dcterms:modified>
</cp:coreProperties>
</file>