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73" r:id="rId7"/>
    <p:sldId id="262" r:id="rId8"/>
    <p:sldId id="286" r:id="rId9"/>
    <p:sldId id="278" r:id="rId10"/>
    <p:sldId id="263" r:id="rId11"/>
    <p:sldId id="264" r:id="rId12"/>
    <p:sldId id="279" r:id="rId13"/>
    <p:sldId id="265" r:id="rId14"/>
    <p:sldId id="280" r:id="rId15"/>
    <p:sldId id="266" r:id="rId16"/>
    <p:sldId id="288" r:id="rId17"/>
    <p:sldId id="267" r:id="rId18"/>
    <p:sldId id="281" r:id="rId19"/>
    <p:sldId id="268" r:id="rId20"/>
    <p:sldId id="269" r:id="rId21"/>
    <p:sldId id="275" r:id="rId22"/>
    <p:sldId id="270" r:id="rId23"/>
    <p:sldId id="274" r:id="rId24"/>
    <p:sldId id="276" r:id="rId25"/>
    <p:sldId id="282" r:id="rId26"/>
    <p:sldId id="283" r:id="rId27"/>
    <p:sldId id="287" r:id="rId28"/>
    <p:sldId id="284" r:id="rId29"/>
    <p:sldId id="285" r:id="rId30"/>
    <p:sldId id="272" r:id="rId3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DECD3-DDA9-445C-A689-C4C5948F3F99}" type="datetimeFigureOut">
              <a:rPr lang="ru-RU" smtClean="0"/>
              <a:t>03.05.2024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39A25-86D7-4381-AB68-7D155C8710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4907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DECD3-DDA9-445C-A689-C4C5948F3F99}" type="datetimeFigureOut">
              <a:rPr lang="ru-RU" smtClean="0"/>
              <a:t>03.05.2024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39A25-86D7-4381-AB68-7D155C8710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520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DECD3-DDA9-445C-A689-C4C5948F3F99}" type="datetimeFigureOut">
              <a:rPr lang="ru-RU" smtClean="0"/>
              <a:t>03.05.2024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39A25-86D7-4381-AB68-7D155C8710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7423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DECD3-DDA9-445C-A689-C4C5948F3F99}" type="datetimeFigureOut">
              <a:rPr lang="ru-RU" smtClean="0"/>
              <a:t>03.05.2024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39A25-86D7-4381-AB68-7D155C8710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6156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DECD3-DDA9-445C-A689-C4C5948F3F99}" type="datetimeFigureOut">
              <a:rPr lang="ru-RU" smtClean="0"/>
              <a:t>03.05.2024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39A25-86D7-4381-AB68-7D155C8710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1386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DECD3-DDA9-445C-A689-C4C5948F3F99}" type="datetimeFigureOut">
              <a:rPr lang="ru-RU" smtClean="0"/>
              <a:t>03.05.2024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39A25-86D7-4381-AB68-7D155C8710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366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DECD3-DDA9-445C-A689-C4C5948F3F99}" type="datetimeFigureOut">
              <a:rPr lang="ru-RU" smtClean="0"/>
              <a:t>03.05.2024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39A25-86D7-4381-AB68-7D155C8710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0954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DECD3-DDA9-445C-A689-C4C5948F3F99}" type="datetimeFigureOut">
              <a:rPr lang="ru-RU" smtClean="0"/>
              <a:t>03.05.2024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39A25-86D7-4381-AB68-7D155C8710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9758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DECD3-DDA9-445C-A689-C4C5948F3F99}" type="datetimeFigureOut">
              <a:rPr lang="ru-RU" smtClean="0"/>
              <a:t>03.05.2024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39A25-86D7-4381-AB68-7D155C8710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8410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DECD3-DDA9-445C-A689-C4C5948F3F99}" type="datetimeFigureOut">
              <a:rPr lang="ru-RU" smtClean="0"/>
              <a:t>03.05.2024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39A25-86D7-4381-AB68-7D155C8710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1268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DECD3-DDA9-445C-A689-C4C5948F3F99}" type="datetimeFigureOut">
              <a:rPr lang="ru-RU" smtClean="0"/>
              <a:t>03.05.2024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39A25-86D7-4381-AB68-7D155C8710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5317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2DECD3-DDA9-445C-A689-C4C5948F3F99}" type="datetimeFigureOut">
              <a:rPr lang="ru-RU" smtClean="0"/>
              <a:t>03.05.2024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F39A25-86D7-4381-AB68-7D155C8710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4289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0481"/>
            <a:ext cx="12191999" cy="693896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19290" y="1275643"/>
            <a:ext cx="5802488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ru-RU" sz="4000" b="1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4000" b="1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haroni" panose="02010803020104030203" pitchFamily="2" charset="-79"/>
              </a:rPr>
              <a:t>Нравственно-патриотическое воспитание дошкольников посредством игры»</a:t>
            </a:r>
            <a:endParaRPr lang="ru-RU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Aharoni" panose="02010803020104030203" pitchFamily="2" charset="-79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963378" y="5257800"/>
            <a:ext cx="30592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Подготовила</a:t>
            </a:r>
            <a:r>
              <a:rPr lang="ru-RU" sz="2800" b="1" dirty="0" smtClean="0"/>
              <a:t>: Калугина М.Н.</a:t>
            </a:r>
            <a:endParaRPr lang="ru-RU" sz="28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8890" y="1122363"/>
            <a:ext cx="5136444" cy="401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67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42667"/>
          </a:xfrm>
        </p:spPr>
      </p:pic>
      <p:sp>
        <p:nvSpPr>
          <p:cNvPr id="5" name="TextBox 4"/>
          <p:cNvSpPr txBox="1"/>
          <p:nvPr/>
        </p:nvSpPr>
        <p:spPr>
          <a:xfrm>
            <a:off x="654756" y="756356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>
                <a:solidFill>
                  <a:srgbClr val="FF0000"/>
                </a:solidFill>
              </a:rPr>
              <a:t>СЛОВЕСНЫЕ ИГРЫ</a:t>
            </a:r>
            <a:endParaRPr lang="ru-RU" sz="360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402687"/>
            <a:ext cx="4967112" cy="351926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733" y="2159043"/>
            <a:ext cx="4763912" cy="3824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3571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587022" y="812800"/>
            <a:ext cx="518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>
                <a:solidFill>
                  <a:srgbClr val="FF0000"/>
                </a:solidFill>
              </a:rPr>
              <a:t>НАРОДНЫЕ ИГРЫ</a:t>
            </a:r>
            <a:endParaRPr lang="ru-RU" sz="320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9778" y="812800"/>
            <a:ext cx="4278489" cy="562186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89" y="1524000"/>
            <a:ext cx="5453944" cy="474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8941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7653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983" y="745066"/>
            <a:ext cx="5143500" cy="524933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247421"/>
            <a:ext cx="5339644" cy="4244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3440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10400"/>
          </a:xfrm>
        </p:spPr>
      </p:pic>
      <p:sp>
        <p:nvSpPr>
          <p:cNvPr id="5" name="TextBox 4"/>
          <p:cNvSpPr txBox="1"/>
          <p:nvPr/>
        </p:nvSpPr>
        <p:spPr>
          <a:xfrm>
            <a:off x="745067" y="824089"/>
            <a:ext cx="49445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>
                <a:solidFill>
                  <a:srgbClr val="FF0000"/>
                </a:solidFill>
              </a:rPr>
              <a:t>ХОРОВОДНЫЕ ИГРЫ</a:t>
            </a:r>
            <a:endParaRPr lang="ru-RU" sz="360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89" y="1470420"/>
            <a:ext cx="3567289" cy="378295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933" y="2149514"/>
            <a:ext cx="5664906" cy="3698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1679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289" y="1027906"/>
            <a:ext cx="4628444" cy="405209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7433" y="954881"/>
            <a:ext cx="6637867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3804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87822"/>
          </a:xfrm>
        </p:spPr>
      </p:pic>
      <p:sp>
        <p:nvSpPr>
          <p:cNvPr id="5" name="TextBox 4"/>
          <p:cNvSpPr txBox="1"/>
          <p:nvPr/>
        </p:nvSpPr>
        <p:spPr>
          <a:xfrm>
            <a:off x="519289" y="790222"/>
            <a:ext cx="53735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>
                <a:solidFill>
                  <a:srgbClr val="FF0000"/>
                </a:solidFill>
              </a:rPr>
              <a:t>ТЕАТРАЛИЗОВАННЫЕ ИГРЫ</a:t>
            </a:r>
            <a:endParaRPr lang="ru-RU" sz="320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488" y="1603023"/>
            <a:ext cx="5873512" cy="374791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1967" y="3104444"/>
            <a:ext cx="5599289" cy="3167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9748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319" y="365125"/>
            <a:ext cx="3860948" cy="610728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3837" y="365125"/>
            <a:ext cx="3860948" cy="5990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3936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87822"/>
          </a:xfrm>
        </p:spPr>
      </p:pic>
      <p:sp>
        <p:nvSpPr>
          <p:cNvPr id="5" name="TextBox 4"/>
          <p:cNvSpPr txBox="1"/>
          <p:nvPr/>
        </p:nvSpPr>
        <p:spPr>
          <a:xfrm>
            <a:off x="745067" y="790222"/>
            <a:ext cx="48655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>
                <a:solidFill>
                  <a:srgbClr val="FF0000"/>
                </a:solidFill>
              </a:rPr>
              <a:t>ИГРЫ-ДРАМАТИЗАЦИИ</a:t>
            </a:r>
            <a:endParaRPr lang="ru-RU" sz="360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41333" y="1690688"/>
            <a:ext cx="68749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.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9466" y="1436553"/>
            <a:ext cx="5548489" cy="4758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1304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822" y="1219200"/>
            <a:ext cx="4051653" cy="508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6249" y="1128889"/>
            <a:ext cx="6037439" cy="4526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0121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519289" y="778933"/>
            <a:ext cx="508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>
                <a:solidFill>
                  <a:srgbClr val="FF0000"/>
                </a:solidFill>
              </a:rPr>
              <a:t>ПАЛЬЧИКОВЫЕ ИГРЫ</a:t>
            </a:r>
            <a:endParaRPr lang="ru-RU" sz="320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880" y="1363708"/>
            <a:ext cx="3118964" cy="425815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8733" y="1363708"/>
            <a:ext cx="3166467" cy="5049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1118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53956"/>
          </a:xfrm>
        </p:spPr>
      </p:pic>
      <p:sp>
        <p:nvSpPr>
          <p:cNvPr id="5" name="TextBox 4"/>
          <p:cNvSpPr txBox="1"/>
          <p:nvPr/>
        </p:nvSpPr>
        <p:spPr>
          <a:xfrm>
            <a:off x="4131734" y="843240"/>
            <a:ext cx="49332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>
                <a:solidFill>
                  <a:srgbClr val="FF0000"/>
                </a:solidFill>
              </a:rPr>
              <a:t>АКТУАЛЬНОСТЬ</a:t>
            </a:r>
            <a:endParaRPr lang="ru-RU" sz="320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31733" y="1690688"/>
            <a:ext cx="6908799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Нравственно-патриотическое воспитание – одна из актуальных и сложнейших проблем, которая должна решаться сегодня всеми, кто имеет отношение к детям.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Патриотическое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ребенка – это основа формирования будущего гражданина, поэтому очень важно искать новые формы работы с детьми в этом направлении. Для того, чтобы знания, полученные на занятиях, в беседах были прочными, необходимо их постоянно закреплять в повседневной жизни.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55" y="1027906"/>
            <a:ext cx="3742267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669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53956"/>
          </a:xfrm>
        </p:spPr>
      </p:pic>
      <p:sp>
        <p:nvSpPr>
          <p:cNvPr id="5" name="TextBox 4"/>
          <p:cNvSpPr txBox="1"/>
          <p:nvPr/>
        </p:nvSpPr>
        <p:spPr>
          <a:xfrm>
            <a:off x="838200" y="824089"/>
            <a:ext cx="56077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>
                <a:solidFill>
                  <a:srgbClr val="FF0000"/>
                </a:solidFill>
              </a:rPr>
              <a:t>СЮЖЕТНО-РОЛЕВЫЕ ИГРЫ</a:t>
            </a:r>
            <a:endParaRPr lang="ru-RU" sz="320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5023" y="1772794"/>
            <a:ext cx="4718756" cy="328462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070576"/>
            <a:ext cx="4390673" cy="3014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1133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805" y="747888"/>
            <a:ext cx="3723217" cy="536222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2801" y="1188154"/>
            <a:ext cx="4896556" cy="4921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1861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553156" y="801511"/>
            <a:ext cx="64346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>
                <a:solidFill>
                  <a:srgbClr val="FF0000"/>
                </a:solidFill>
              </a:rPr>
              <a:t>ВОЕННО-СПОРТИВНЫЕ ИГРЫ</a:t>
            </a:r>
            <a:endParaRPr lang="ru-RU" sz="320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37" y="1690688"/>
            <a:ext cx="5718174" cy="331029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9156" y="1709737"/>
            <a:ext cx="4704643" cy="4216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3580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74133"/>
            <a:ext cx="5554133" cy="445911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334" y="1555044"/>
            <a:ext cx="5249333" cy="4526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3152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34" y="270934"/>
            <a:ext cx="5937956" cy="499198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2089" y="2055812"/>
            <a:ext cx="5610578" cy="4590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275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23" y="767646"/>
            <a:ext cx="4322586" cy="449350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1409" y="767646"/>
            <a:ext cx="5898091" cy="5041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40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940" y="754591"/>
            <a:ext cx="5143500" cy="37909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776412"/>
            <a:ext cx="5124450" cy="452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417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939" y="1027906"/>
            <a:ext cx="5143500" cy="38481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1700" y="259644"/>
            <a:ext cx="5143500" cy="6314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6130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991" y="1027906"/>
            <a:ext cx="4202698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1710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2" y="855133"/>
            <a:ext cx="5407376" cy="514773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6452" y="1027906"/>
            <a:ext cx="6289673" cy="4419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5163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51267" cy="6858000"/>
          </a:xfrm>
        </p:spPr>
      </p:pic>
      <p:sp>
        <p:nvSpPr>
          <p:cNvPr id="5" name="TextBox 4"/>
          <p:cNvSpPr txBox="1"/>
          <p:nvPr/>
        </p:nvSpPr>
        <p:spPr>
          <a:xfrm>
            <a:off x="1806222" y="632178"/>
            <a:ext cx="771031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ИГРЫ, НАПРАВЛЕННЫЕ НА ВОСПИТАНИЕ ПАТРИОТИЧЕСКИХ </a:t>
            </a:r>
            <a:r>
              <a:rPr lang="ru-RU" sz="3200" b="1" dirty="0" smtClean="0">
                <a:solidFill>
                  <a:srgbClr val="FF0000"/>
                </a:solidFill>
              </a:rPr>
              <a:t>      ЧУВСТВ </a:t>
            </a:r>
            <a:r>
              <a:rPr lang="ru-RU" sz="3200" b="1" dirty="0">
                <a:solidFill>
                  <a:srgbClr val="FF0000"/>
                </a:solidFill>
              </a:rPr>
              <a:t>И КАЧЕСТВ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2533" y="2029978"/>
            <a:ext cx="24581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/>
              <a:t>Игры-приветствия</a:t>
            </a:r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3138311" y="2235200"/>
            <a:ext cx="223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/>
              <a:t>Дидактические игры</a:t>
            </a:r>
            <a:endParaRPr lang="ru-RU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5661377" y="2268082"/>
            <a:ext cx="27149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/>
              <a:t>Словесные игры</a:t>
            </a:r>
            <a:endParaRPr lang="ru-RU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9053689" y="2262930"/>
            <a:ext cx="23706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/>
              <a:t>Народные игры</a:t>
            </a:r>
            <a:endParaRPr lang="ru-RU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510823" y="3567289"/>
            <a:ext cx="26274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/>
              <a:t>Настольно-печатные игры</a:t>
            </a:r>
            <a:endParaRPr lang="ru-RU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2830689" y="3429000"/>
            <a:ext cx="21928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/>
              <a:t>Хороводные игры</a:t>
            </a:r>
            <a:endParaRPr lang="ru-RU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5125156" y="3494256"/>
            <a:ext cx="37253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/>
              <a:t>Театрализованные игры</a:t>
            </a:r>
            <a:endParaRPr lang="ru-RU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510823" y="5012267"/>
            <a:ext cx="28532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/>
              <a:t>Сюжетно-ролевые игры</a:t>
            </a:r>
            <a:endParaRPr lang="ru-RU" sz="3200" dirty="0"/>
          </a:p>
        </p:txBody>
      </p:sp>
      <p:sp>
        <p:nvSpPr>
          <p:cNvPr id="14" name="TextBox 13"/>
          <p:cNvSpPr txBox="1"/>
          <p:nvPr/>
        </p:nvSpPr>
        <p:spPr>
          <a:xfrm>
            <a:off x="4143022" y="4890953"/>
            <a:ext cx="26980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/>
              <a:t>Игры-драматизации</a:t>
            </a:r>
            <a:endParaRPr lang="ru-RU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7574844" y="4651022"/>
            <a:ext cx="34092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/>
              <a:t>Строительные игры</a:t>
            </a:r>
            <a:endParaRPr lang="ru-RU" sz="3200" dirty="0"/>
          </a:p>
        </p:txBody>
      </p:sp>
      <p:sp>
        <p:nvSpPr>
          <p:cNvPr id="18" name="TextBox 17"/>
          <p:cNvSpPr txBox="1"/>
          <p:nvPr/>
        </p:nvSpPr>
        <p:spPr>
          <a:xfrm>
            <a:off x="3725332" y="5884712"/>
            <a:ext cx="38720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Военно-спортивные игры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996612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6829776" y="1871147"/>
            <a:ext cx="4854224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FF0000"/>
                </a:solidFill>
              </a:rPr>
              <a:t>Спасибо за     внимание</a:t>
            </a:r>
            <a:r>
              <a:rPr lang="ru-RU" sz="5400" dirty="0" smtClean="0">
                <a:solidFill>
                  <a:srgbClr val="FF0000"/>
                </a:solidFill>
              </a:rPr>
              <a:t>!</a:t>
            </a:r>
            <a:endParaRPr lang="ru-RU" sz="5400" dirty="0">
              <a:solidFill>
                <a:srgbClr val="FF0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33" y="214490"/>
            <a:ext cx="6491111" cy="6457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3219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151467" y="620889"/>
            <a:ext cx="45155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ИГРЫ-ПРИВЕТСТВИЯ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222" y="1205664"/>
            <a:ext cx="5929489" cy="492195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382" y="225778"/>
            <a:ext cx="3167349" cy="55975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0038" y="3429000"/>
            <a:ext cx="4549423" cy="3267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719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838200" y="766296"/>
            <a:ext cx="4986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ДИДАКТИЧЕСКИЕ ИГРЫ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979" y="1027906"/>
            <a:ext cx="4536722" cy="460525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12" y="2055813"/>
            <a:ext cx="5238044" cy="3577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9412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34" y="503854"/>
            <a:ext cx="5415844" cy="536636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4044" y="1253682"/>
            <a:ext cx="4738511" cy="5028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7057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643467" y="812800"/>
            <a:ext cx="68862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НАСТОЛЬНО-ПЕЧАТНЫЕ ИГРЫ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713266"/>
            <a:ext cx="4591756" cy="369411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2078" y="1633699"/>
            <a:ext cx="5257800" cy="3842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4884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1362" y="550333"/>
            <a:ext cx="5143500" cy="575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6818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629" y="729721"/>
            <a:ext cx="5534025" cy="424868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951" y="517790"/>
            <a:ext cx="3155752" cy="5949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04730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</TotalTime>
  <Words>135</Words>
  <Application>Microsoft Office PowerPoint</Application>
  <PresentationFormat>Широкоэкранный</PresentationFormat>
  <Paragraphs>32</Paragraphs>
  <Slides>30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6" baseType="lpstr">
      <vt:lpstr>Aharoni</vt:lpstr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Марина Калугина</dc:creator>
  <cp:lastModifiedBy>Марина Калугина</cp:lastModifiedBy>
  <cp:revision>26</cp:revision>
  <dcterms:created xsi:type="dcterms:W3CDTF">2024-04-20T05:36:27Z</dcterms:created>
  <dcterms:modified xsi:type="dcterms:W3CDTF">2024-05-03T19:00:00Z</dcterms:modified>
</cp:coreProperties>
</file>