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  <p:sldId id="265" r:id="rId9"/>
    <p:sldId id="262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853A5-ACED-4B7F-9BC1-07DC5703011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93E6E9C-E8C3-4BDE-ACBC-ED755B0B97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2.Основная часть</a:t>
          </a:r>
        </a:p>
      </dgm:t>
    </dgm:pt>
    <dgm:pt modelId="{CEF95A42-5E1D-4675-B639-A4770DCC6449}" type="parTrans" cxnId="{A1BD2433-CADA-4DEE-AFDC-8AFF737321DA}">
      <dgm:prSet/>
      <dgm:spPr/>
    </dgm:pt>
    <dgm:pt modelId="{AC11E578-E8C1-4D96-8554-80B2152C49CC}" type="sibTrans" cxnId="{A1BD2433-CADA-4DEE-AFDC-8AFF737321DA}">
      <dgm:prSet/>
      <dgm:spPr/>
    </dgm:pt>
    <dgm:pt modelId="{8A4278FF-4D0A-4F05-BF28-F1FB4F7AF1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3.Заключительная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часть</a:t>
          </a:r>
        </a:p>
      </dgm:t>
    </dgm:pt>
    <dgm:pt modelId="{C47F3F5E-36A3-49BE-93EC-761C171EC65F}" type="parTrans" cxnId="{40335126-1658-4E46-9157-78EE2A469925}">
      <dgm:prSet/>
      <dgm:spPr/>
    </dgm:pt>
    <dgm:pt modelId="{6DB3A0C5-4B9A-44D5-BBC8-298AE9788657}" type="sibTrans" cxnId="{40335126-1658-4E46-9157-78EE2A469925}">
      <dgm:prSet/>
      <dgm:spPr/>
    </dgm:pt>
    <dgm:pt modelId="{A000CAF8-57CC-4100-8DC4-AAA61F08F5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1.Вводная часть</a:t>
          </a:r>
        </a:p>
      </dgm:t>
    </dgm:pt>
    <dgm:pt modelId="{C8540C5F-C36B-424D-A71A-C0C1C1953BE3}" type="parTrans" cxnId="{1C5F3EE6-F613-454D-B512-6C9108804E86}">
      <dgm:prSet/>
      <dgm:spPr/>
    </dgm:pt>
    <dgm:pt modelId="{0E455FC9-A3DB-4A14-A9D4-BF61A9685B3C}" type="sibTrans" cxnId="{1C5F3EE6-F613-454D-B512-6C9108804E86}">
      <dgm:prSet/>
      <dgm:spPr/>
    </dgm:pt>
    <dgm:pt modelId="{EAFC0D1B-2366-49EC-9405-76F07ACBABBC}" type="pres">
      <dgm:prSet presAssocID="{631853A5-ACED-4B7F-9BC1-07DC57030119}" presName="cycle" presStyleCnt="0">
        <dgm:presLayoutVars>
          <dgm:dir/>
          <dgm:resizeHandles val="exact"/>
        </dgm:presLayoutVars>
      </dgm:prSet>
      <dgm:spPr/>
    </dgm:pt>
    <dgm:pt modelId="{EAE33120-4571-4512-BF89-E542677DA5EE}" type="pres">
      <dgm:prSet presAssocID="{293E6E9C-E8C3-4BDE-ACBC-ED755B0B977F}" presName="dummy" presStyleCnt="0"/>
      <dgm:spPr/>
    </dgm:pt>
    <dgm:pt modelId="{2D78E7FC-E706-4DFE-8409-BA1EC1B80F53}" type="pres">
      <dgm:prSet presAssocID="{293E6E9C-E8C3-4BDE-ACBC-ED755B0B977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39665-9FFA-431A-AD8D-EFCF4A40391D}" type="pres">
      <dgm:prSet presAssocID="{AC11E578-E8C1-4D96-8554-80B2152C49CC}" presName="sibTrans" presStyleLbl="node1" presStyleIdx="0" presStyleCnt="3"/>
      <dgm:spPr/>
    </dgm:pt>
    <dgm:pt modelId="{21983B5E-98AB-4730-B2B2-39CCFAF008C7}" type="pres">
      <dgm:prSet presAssocID="{8A4278FF-4D0A-4F05-BF28-F1FB4F7AF1E3}" presName="dummy" presStyleCnt="0"/>
      <dgm:spPr/>
    </dgm:pt>
    <dgm:pt modelId="{23D4B6C7-DE9A-424C-AB14-025511D8B2FF}" type="pres">
      <dgm:prSet presAssocID="{8A4278FF-4D0A-4F05-BF28-F1FB4F7AF1E3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E0D57-BEBD-498A-B3EC-4B809B96B956}" type="pres">
      <dgm:prSet presAssocID="{6DB3A0C5-4B9A-44D5-BBC8-298AE9788657}" presName="sibTrans" presStyleLbl="node1" presStyleIdx="1" presStyleCnt="3"/>
      <dgm:spPr/>
    </dgm:pt>
    <dgm:pt modelId="{7CFE13A5-6D3B-4F42-B7A6-D83823476801}" type="pres">
      <dgm:prSet presAssocID="{A000CAF8-57CC-4100-8DC4-AAA61F08F58A}" presName="dummy" presStyleCnt="0"/>
      <dgm:spPr/>
    </dgm:pt>
    <dgm:pt modelId="{4542DFA6-A845-40F6-A079-CCD07A0D3252}" type="pres">
      <dgm:prSet presAssocID="{A000CAF8-57CC-4100-8DC4-AAA61F08F58A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A808C-6C71-4017-A388-FEE43B4775EE}" type="pres">
      <dgm:prSet presAssocID="{0E455FC9-A3DB-4A14-A9D4-BF61A9685B3C}" presName="sibTrans" presStyleLbl="node1" presStyleIdx="2" presStyleCnt="3"/>
      <dgm:spPr/>
    </dgm:pt>
  </dgm:ptLst>
  <dgm:cxnLst>
    <dgm:cxn modelId="{F9FC91BE-22C8-4015-82A0-C7228929F5E7}" type="presOf" srcId="{6DB3A0C5-4B9A-44D5-BBC8-298AE9788657}" destId="{336E0D57-BEBD-498A-B3EC-4B809B96B956}" srcOrd="0" destOrd="0" presId="urn:microsoft.com/office/officeart/2005/8/layout/cycle1"/>
    <dgm:cxn modelId="{A1BD2433-CADA-4DEE-AFDC-8AFF737321DA}" srcId="{631853A5-ACED-4B7F-9BC1-07DC57030119}" destId="{293E6E9C-E8C3-4BDE-ACBC-ED755B0B977F}" srcOrd="0" destOrd="0" parTransId="{CEF95A42-5E1D-4675-B639-A4770DCC6449}" sibTransId="{AC11E578-E8C1-4D96-8554-80B2152C49CC}"/>
    <dgm:cxn modelId="{F910ED03-7424-4D37-B926-8396F3683DEC}" type="presOf" srcId="{AC11E578-E8C1-4D96-8554-80B2152C49CC}" destId="{9DE39665-9FFA-431A-AD8D-EFCF4A40391D}" srcOrd="0" destOrd="0" presId="urn:microsoft.com/office/officeart/2005/8/layout/cycle1"/>
    <dgm:cxn modelId="{88E2C677-EBD8-4D15-ADAC-319DAE82BA4E}" type="presOf" srcId="{0E455FC9-A3DB-4A14-A9D4-BF61A9685B3C}" destId="{4C8A808C-6C71-4017-A388-FEE43B4775EE}" srcOrd="0" destOrd="0" presId="urn:microsoft.com/office/officeart/2005/8/layout/cycle1"/>
    <dgm:cxn modelId="{F8542BF0-314F-4BC2-8614-538A7E7649C1}" type="presOf" srcId="{A000CAF8-57CC-4100-8DC4-AAA61F08F58A}" destId="{4542DFA6-A845-40F6-A079-CCD07A0D3252}" srcOrd="0" destOrd="0" presId="urn:microsoft.com/office/officeart/2005/8/layout/cycle1"/>
    <dgm:cxn modelId="{40335126-1658-4E46-9157-78EE2A469925}" srcId="{631853A5-ACED-4B7F-9BC1-07DC57030119}" destId="{8A4278FF-4D0A-4F05-BF28-F1FB4F7AF1E3}" srcOrd="1" destOrd="0" parTransId="{C47F3F5E-36A3-49BE-93EC-761C171EC65F}" sibTransId="{6DB3A0C5-4B9A-44D5-BBC8-298AE9788657}"/>
    <dgm:cxn modelId="{1C5F3EE6-F613-454D-B512-6C9108804E86}" srcId="{631853A5-ACED-4B7F-9BC1-07DC57030119}" destId="{A000CAF8-57CC-4100-8DC4-AAA61F08F58A}" srcOrd="2" destOrd="0" parTransId="{C8540C5F-C36B-424D-A71A-C0C1C1953BE3}" sibTransId="{0E455FC9-A3DB-4A14-A9D4-BF61A9685B3C}"/>
    <dgm:cxn modelId="{C402AD07-B48D-4C0F-B0C5-B422D954EC0B}" type="presOf" srcId="{8A4278FF-4D0A-4F05-BF28-F1FB4F7AF1E3}" destId="{23D4B6C7-DE9A-424C-AB14-025511D8B2FF}" srcOrd="0" destOrd="0" presId="urn:microsoft.com/office/officeart/2005/8/layout/cycle1"/>
    <dgm:cxn modelId="{7709DA6B-2B22-4411-99EB-71BB4B0DA482}" type="presOf" srcId="{293E6E9C-E8C3-4BDE-ACBC-ED755B0B977F}" destId="{2D78E7FC-E706-4DFE-8409-BA1EC1B80F53}" srcOrd="0" destOrd="0" presId="urn:microsoft.com/office/officeart/2005/8/layout/cycle1"/>
    <dgm:cxn modelId="{C8472347-E6BC-455E-90A7-FF88F7099773}" type="presOf" srcId="{631853A5-ACED-4B7F-9BC1-07DC57030119}" destId="{EAFC0D1B-2366-49EC-9405-76F07ACBABBC}" srcOrd="0" destOrd="0" presId="urn:microsoft.com/office/officeart/2005/8/layout/cycle1"/>
    <dgm:cxn modelId="{7B58332E-ED51-4C62-83A9-0A71CB2C3176}" type="presParOf" srcId="{EAFC0D1B-2366-49EC-9405-76F07ACBABBC}" destId="{EAE33120-4571-4512-BF89-E542677DA5EE}" srcOrd="0" destOrd="0" presId="urn:microsoft.com/office/officeart/2005/8/layout/cycle1"/>
    <dgm:cxn modelId="{A29546E5-EAB3-4C06-991E-A8AD7E65E392}" type="presParOf" srcId="{EAFC0D1B-2366-49EC-9405-76F07ACBABBC}" destId="{2D78E7FC-E706-4DFE-8409-BA1EC1B80F53}" srcOrd="1" destOrd="0" presId="urn:microsoft.com/office/officeart/2005/8/layout/cycle1"/>
    <dgm:cxn modelId="{F4AD855F-5F92-4D50-8399-E75762EB8A93}" type="presParOf" srcId="{EAFC0D1B-2366-49EC-9405-76F07ACBABBC}" destId="{9DE39665-9FFA-431A-AD8D-EFCF4A40391D}" srcOrd="2" destOrd="0" presId="urn:microsoft.com/office/officeart/2005/8/layout/cycle1"/>
    <dgm:cxn modelId="{B6CB7372-D101-4483-BAA3-684AE3E97D1C}" type="presParOf" srcId="{EAFC0D1B-2366-49EC-9405-76F07ACBABBC}" destId="{21983B5E-98AB-4730-B2B2-39CCFAF008C7}" srcOrd="3" destOrd="0" presId="urn:microsoft.com/office/officeart/2005/8/layout/cycle1"/>
    <dgm:cxn modelId="{ED9EF03B-C306-4774-B737-941E7B799284}" type="presParOf" srcId="{EAFC0D1B-2366-49EC-9405-76F07ACBABBC}" destId="{23D4B6C7-DE9A-424C-AB14-025511D8B2FF}" srcOrd="4" destOrd="0" presId="urn:microsoft.com/office/officeart/2005/8/layout/cycle1"/>
    <dgm:cxn modelId="{C0AE6FD7-98F8-45D1-8568-A91CEDE611B7}" type="presParOf" srcId="{EAFC0D1B-2366-49EC-9405-76F07ACBABBC}" destId="{336E0D57-BEBD-498A-B3EC-4B809B96B956}" srcOrd="5" destOrd="0" presId="urn:microsoft.com/office/officeart/2005/8/layout/cycle1"/>
    <dgm:cxn modelId="{78ECB694-0D28-4F74-9A97-2DA4F940ECAA}" type="presParOf" srcId="{EAFC0D1B-2366-49EC-9405-76F07ACBABBC}" destId="{7CFE13A5-6D3B-4F42-B7A6-D83823476801}" srcOrd="6" destOrd="0" presId="urn:microsoft.com/office/officeart/2005/8/layout/cycle1"/>
    <dgm:cxn modelId="{811EFB54-AECE-4B49-A90E-BC51B110C10A}" type="presParOf" srcId="{EAFC0D1B-2366-49EC-9405-76F07ACBABBC}" destId="{4542DFA6-A845-40F6-A079-CCD07A0D3252}" srcOrd="7" destOrd="0" presId="urn:microsoft.com/office/officeart/2005/8/layout/cycle1"/>
    <dgm:cxn modelId="{12F09B6C-E67D-4142-B024-56BAC23A9672}" type="presParOf" srcId="{EAFC0D1B-2366-49EC-9405-76F07ACBABBC}" destId="{4C8A808C-6C71-4017-A388-FEE43B4775E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8E7FC-E706-4DFE-8409-BA1EC1B80F53}">
      <dsp:nvSpPr>
        <dsp:cNvPr id="0" name=""/>
        <dsp:cNvSpPr/>
      </dsp:nvSpPr>
      <dsp:spPr>
        <a:xfrm>
          <a:off x="4695957" y="329625"/>
          <a:ext cx="1682590" cy="168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2.Основная часть</a:t>
          </a:r>
        </a:p>
      </dsp:txBody>
      <dsp:txXfrm>
        <a:off x="4695957" y="329625"/>
        <a:ext cx="1682590" cy="1682590"/>
      </dsp:txXfrm>
    </dsp:sp>
    <dsp:sp modelId="{9DE39665-9FFA-431A-AD8D-EFCF4A40391D}">
      <dsp:nvSpPr>
        <dsp:cNvPr id="0" name=""/>
        <dsp:cNvSpPr/>
      </dsp:nvSpPr>
      <dsp:spPr>
        <a:xfrm>
          <a:off x="2132237" y="-1656"/>
          <a:ext cx="3979411" cy="3979411"/>
        </a:xfrm>
        <a:prstGeom prst="circularArrow">
          <a:avLst>
            <a:gd name="adj1" fmla="val 8245"/>
            <a:gd name="adj2" fmla="val 575828"/>
            <a:gd name="adj3" fmla="val 2965179"/>
            <a:gd name="adj4" fmla="val 50836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4B6C7-DE9A-424C-AB14-025511D8B2FF}">
      <dsp:nvSpPr>
        <dsp:cNvPr id="0" name=""/>
        <dsp:cNvSpPr/>
      </dsp:nvSpPr>
      <dsp:spPr>
        <a:xfrm>
          <a:off x="3280648" y="2781012"/>
          <a:ext cx="1682590" cy="168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3.Заключительная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часть</a:t>
          </a:r>
        </a:p>
      </dsp:txBody>
      <dsp:txXfrm>
        <a:off x="3280648" y="2781012"/>
        <a:ext cx="1682590" cy="1682590"/>
      </dsp:txXfrm>
    </dsp:sp>
    <dsp:sp modelId="{336E0D57-BEBD-498A-B3EC-4B809B96B956}">
      <dsp:nvSpPr>
        <dsp:cNvPr id="0" name=""/>
        <dsp:cNvSpPr/>
      </dsp:nvSpPr>
      <dsp:spPr>
        <a:xfrm>
          <a:off x="2132237" y="-1656"/>
          <a:ext cx="3979411" cy="3979411"/>
        </a:xfrm>
        <a:prstGeom prst="circularArrow">
          <a:avLst>
            <a:gd name="adj1" fmla="val 8245"/>
            <a:gd name="adj2" fmla="val 575828"/>
            <a:gd name="adj3" fmla="val 10173336"/>
            <a:gd name="adj4" fmla="val 7258993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2DFA6-A845-40F6-A079-CCD07A0D3252}">
      <dsp:nvSpPr>
        <dsp:cNvPr id="0" name=""/>
        <dsp:cNvSpPr/>
      </dsp:nvSpPr>
      <dsp:spPr>
        <a:xfrm>
          <a:off x="1865339" y="329625"/>
          <a:ext cx="1682590" cy="168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1.Вводная часть</a:t>
          </a:r>
        </a:p>
      </dsp:txBody>
      <dsp:txXfrm>
        <a:off x="1865339" y="329625"/>
        <a:ext cx="1682590" cy="1682590"/>
      </dsp:txXfrm>
    </dsp:sp>
    <dsp:sp modelId="{4C8A808C-6C71-4017-A388-FEE43B4775EE}">
      <dsp:nvSpPr>
        <dsp:cNvPr id="0" name=""/>
        <dsp:cNvSpPr/>
      </dsp:nvSpPr>
      <dsp:spPr>
        <a:xfrm>
          <a:off x="2132237" y="-1656"/>
          <a:ext cx="3979411" cy="3979411"/>
        </a:xfrm>
        <a:prstGeom prst="circularArrow">
          <a:avLst>
            <a:gd name="adj1" fmla="val 8245"/>
            <a:gd name="adj2" fmla="val 575828"/>
            <a:gd name="adj3" fmla="val 16857957"/>
            <a:gd name="adj4" fmla="val 14966215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40176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Шабельское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ОБРАЗОВАНИЯ ФИЗКУЛЬТУРНО-ОЗДОРОВИТЕЛЬНОЙ НАПРАВЛЕННОСТИ В СИСТЕМЕ ДОШКОЛЬНОГО ОБРАЗОВАТЕЛЬНОГО УЧРЕЖДЕНИЯ»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47799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696200" cy="4267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основные умения, навыки в области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ритмической, художественной  гимнастики;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слышать и слушать музыку и передавать ее содержание в движении;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индивидуальные способности ребенка для дальнейшего личностного роста;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навыки коммуникации.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6" y="3657600"/>
            <a:ext cx="4040188" cy="2693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8" y="381000"/>
            <a:ext cx="4041775" cy="281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4" y="381000"/>
            <a:ext cx="4230687" cy="281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170363" cy="267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69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68312" y="1905000"/>
          <a:ext cx="8243887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49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1910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9400"/>
            <a:ext cx="4267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1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итогов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\0. фото и видео садик\2022 год\здоровье день 2022\IMG_2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" y="1339273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1\Desktop\пасха 2022\IMG_25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50818"/>
            <a:ext cx="4038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22" y="4038600"/>
            <a:ext cx="463219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17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родителями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Индивидуальные </a:t>
            </a:r>
            <a:r>
              <a:rPr lang="ru-RU" dirty="0"/>
              <a:t>консультации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ru-RU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/>
              <a:t>Информационные стенды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ru-RU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/>
              <a:t>Дни </a:t>
            </a:r>
            <a:r>
              <a:rPr lang="ru-RU" dirty="0" smtClean="0"/>
              <a:t>открытых </a:t>
            </a:r>
            <a:r>
              <a:rPr lang="ru-RU" dirty="0"/>
              <a:t>дверей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ru-RU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Анкетирование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ru-RU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/>
              <a:t>И</a:t>
            </a:r>
            <a:r>
              <a:rPr lang="ru-RU" dirty="0" smtClean="0"/>
              <a:t>нтерактивные </a:t>
            </a:r>
            <a:r>
              <a:rPr lang="ru-RU" dirty="0"/>
              <a:t>встречи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6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900964"/>
              </p:ext>
            </p:extLst>
          </p:nvPr>
        </p:nvGraphicFramePr>
        <p:xfrm>
          <a:off x="-1828800" y="1600200"/>
          <a:ext cx="11049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иаграмма" r:id="rId4" imgW="3314598" imgH="1257402" progId="MSGraph.Chart.8">
                  <p:embed/>
                </p:oleObj>
              </mc:Choice>
              <mc:Fallback>
                <p:oleObj name="Диаграмма" r:id="rId4" imgW="3314598" imgH="1257402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28800" y="1600200"/>
                        <a:ext cx="110490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дополнительного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209799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>
            <a:noAutofit/>
          </a:bodyPr>
          <a:lstStyle/>
          <a:p>
            <a:r>
              <a:rPr lang="ru-RU" altLang="ru-RU" sz="3600" b="1" i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Пусть физкультура и спорт для детей будут в радость!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087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95400" y="457200"/>
            <a:ext cx="6324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детей направлено на формирование и развитие творческих способностей, удовлетворение их индивидуальных потребностей в интеллектуальном, нравственном и физическом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совершенствовании.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5300" y="3089564"/>
            <a:ext cx="80772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принципы: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выбор ребенка видов и сфер деятельности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личностные интересы и способности детей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свободного самоопределения и самореализации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обучения, воспитания, творческого развития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образовательного процесса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основного образования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22011"/>
              </p:ext>
            </p:extLst>
          </p:nvPr>
        </p:nvGraphicFramePr>
        <p:xfrm>
          <a:off x="457200" y="1447800"/>
          <a:ext cx="8229600" cy="5080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370"/>
                <a:gridCol w="4115230"/>
              </a:tblGrid>
              <a:tr h="549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образование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2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– сосуд, который нужно наполнить.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факел зажигает детей.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Ориентированность на социум.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Ориентировано на личность.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2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Строгая обязательность образования.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Свобода на всех этапах обучения.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2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ФГОС ДО.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Мобильность образовательных программ.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кружка регулируется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нормативно-правовыми документами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ДОУ;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кружке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кружка (цель и задачи, предполагаемый конечный результат);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кружка на год;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качества (результативностью) работы кружка (диагностические карты).</a:t>
            </a:r>
          </a:p>
        </p:txBody>
      </p:sp>
    </p:spTree>
    <p:extLst>
      <p:ext uri="{BB962C8B-B14F-4D97-AF65-F5344CB8AC3E}">
        <p14:creationId xmlns:p14="http://schemas.microsoft.com/office/powerpoint/2010/main" val="14513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13716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</a:p>
          <a:p>
            <a:pPr algn="ctr"/>
            <a:r>
              <a:rPr lang="ru-RU" sz="8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физкультурно-оздоровительной направленности</a:t>
            </a:r>
          </a:p>
          <a:p>
            <a:pPr algn="ctr"/>
            <a:r>
              <a:rPr lang="ru-RU" sz="8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«Непоседы» </a:t>
            </a:r>
            <a:endParaRPr lang="ru-RU" sz="8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343401" cy="2209800"/>
          </a:xfrm>
        </p:spPr>
        <p:txBody>
          <a:bodyPr>
            <a:normAutofit fontScale="25000" lnSpcReduction="20000"/>
          </a:bodyPr>
          <a:lstStyle/>
          <a:p>
            <a:pPr lvl="0" algn="ctr"/>
            <a:endParaRPr lang="ru-RU" sz="3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</a:p>
          <a:p>
            <a:pPr lvl="0" algn="ctr"/>
            <a:r>
              <a:rPr lang="ru-RU" sz="8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физкультурно-оздоровительной </a:t>
            </a:r>
            <a:r>
              <a:rPr lang="ru-RU" sz="8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endParaRPr lang="ru-RU" sz="88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«Будущие олимпийцы» </a:t>
            </a:r>
            <a:endParaRPr lang="ru-RU" sz="8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048000" cy="325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276599" cy="325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«Будущие олимпийцы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является обогащение двигательного опыта детей за счёт усвоения разнообразных действий с мячом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819400"/>
            <a:ext cx="23622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детей упражнениями и игрой с мячом.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ловить и бросать мяч, сочетать эти действия между собой, а также с другими действиями с мячом и без мяча.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физические качества ребёнка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3048000"/>
            <a:ext cx="2438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индивидуальные способности ребенка для дальнейшего личностного роста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играть коллективно  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2833254"/>
            <a:ext cx="2362200" cy="3643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коммуникационные навыки со сверстниками при решении различных задач на занятиях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самооценку своих физических возможностей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4191000" y="2350351"/>
            <a:ext cx="457200" cy="735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8576156">
            <a:off x="5570832" y="2084875"/>
            <a:ext cx="484632" cy="1657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2387002">
            <a:off x="2859057" y="2249883"/>
            <a:ext cx="494860" cy="1332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67000" y="1905000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потребности детского организма в движениях;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физической, психологической и интеллектуальной работоспособности детей 6-7 лет 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 уровня  двигательной культуры  на основе  свободного владения  игровыми  действиями с мячом;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-выполнять стойку баскетболиста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передвигаться шагом, бегом, с изменением направления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-передавать мяч друг другу в разных направлениях и разными способами;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забрасывать мяч в баскетбольное кольцо.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035829" cy="2693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4035829" cy="2693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80508"/>
            <a:ext cx="4041775" cy="303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6" y="3415144"/>
            <a:ext cx="4035425" cy="303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93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«Непоседы»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524001"/>
            <a:ext cx="77724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/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физическому развитию ребенка средствами ритмической и  художественной гимнастики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2590800"/>
            <a:ext cx="8382000" cy="3581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развивать творческие двигательные способности детей.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умение преодолевать физические и психологические трудности.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чувствовать движения и получать радость и удовлетворение от него.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потребность в целенаправленных движениях и физических упражнениях.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формированию грациозности, изящества, воспитанию хороших манер поведения, развитие пластики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16963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445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Диаграмма</vt:lpstr>
      <vt:lpstr>Муниципальное бюджетное дошкольное  образовательное учреждение   детский сад № 13  муниципального образования Щербиновский район  село Шабельское</vt:lpstr>
      <vt:lpstr>Презентация PowerPoint</vt:lpstr>
      <vt:lpstr>Отличие основного образования  от дополнительного </vt:lpstr>
      <vt:lpstr>Деятельность кружка регулируется  нормативно-правовыми документами </vt:lpstr>
      <vt:lpstr>Дополнительное образование</vt:lpstr>
      <vt:lpstr>«Будущие олимпийцы»</vt:lpstr>
      <vt:lpstr>Ожидаемые результаты</vt:lpstr>
      <vt:lpstr>Презентация PowerPoint</vt:lpstr>
      <vt:lpstr>«Непоседы»</vt:lpstr>
      <vt:lpstr>Ожидаемые результаты</vt:lpstr>
      <vt:lpstr>Презентация PowerPoint</vt:lpstr>
      <vt:lpstr>Структура занятий</vt:lpstr>
      <vt:lpstr>Беседы </vt:lpstr>
      <vt:lpstr>Формы проведения итогов программ</vt:lpstr>
      <vt:lpstr>Формы взаимодействия с родителями </vt:lpstr>
      <vt:lpstr> Оценка деятельности дополнительного образования родителями воспитанников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1</cp:lastModifiedBy>
  <cp:revision>21</cp:revision>
  <dcterms:created xsi:type="dcterms:W3CDTF">2015-08-14T15:50:26Z</dcterms:created>
  <dcterms:modified xsi:type="dcterms:W3CDTF">2022-05-10T16:08:38Z</dcterms:modified>
</cp:coreProperties>
</file>