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77" r:id="rId14"/>
    <p:sldId id="266" r:id="rId15"/>
    <p:sldId id="271" r:id="rId16"/>
    <p:sldId id="267" r:id="rId17"/>
    <p:sldId id="269" r:id="rId18"/>
    <p:sldId id="268" r:id="rId19"/>
    <p:sldId id="270" r:id="rId20"/>
    <p:sldId id="278" r:id="rId21"/>
    <p:sldId id="272" r:id="rId22"/>
    <p:sldId id="279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FFFFCC"/>
    <a:srgbClr val="FFFF99"/>
    <a:srgbClr val="FFFF66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35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7C7D-A0BC-4F54-811B-4848D3DD756D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F85D8D70-6F7C-4BAA-891E-425E2B5798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526E-C4A7-421C-B495-119AB6FA3D75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064B7DAE-BACA-47CF-9F1E-A63CE4C984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1251-20CF-4B77-AF22-6C5D3F99CD2A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755019FF-A786-41A3-8DDE-329E57F8EFC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1F44-3D3A-4D04-BF04-9A2C38BEAEFA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A7C3F5FB-9FFB-411E-BFF0-835DE685726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itchFamily="34" charset="0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r>
              <a:rPr lang="en-US" sz="8000" smtClean="0">
                <a:solidFill>
                  <a:schemeClr val="accent1"/>
                </a:solidFill>
                <a:latin typeface="Arial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1831-A2AC-424D-B65F-7C6CC5709E21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770F9744-E33E-47A4-BAEC-7C7D1E3912D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26AE-A1AE-4ECF-B2D9-9E8D1E46C929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22A0CF09-3CD9-4A64-8ADE-774CCB1BABE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0A1C-F7E0-4557-805F-8ECB2EC67961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21595-CEC8-491E-B6BF-490160E250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240D-9576-4CEB-93D5-412819D68E72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0FA9E-94F8-418A-A83D-00DA455763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92D17-C56C-438C-AE68-F1234C6410CF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A3BC4-CFDA-4B78-8109-52E2A41F137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A333-84F6-47B0-AB40-B6664A0103C3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FE4E25FE-3EE7-4737-8129-F744DB8586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D64F-5A09-4398-8057-A695D861E894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566DC-2EF8-406C-B0DF-C60C1C58F4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131C9-7C38-4E9B-A65C-CF8D90054CE1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189EB-2D0D-428B-B86F-AF02E13CE8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2FF1-0D99-42AD-B92B-5F26C094700C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D2F08-5717-40F2-A5E1-B3B83D7845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46CA-1611-4F55-BC6E-35467C42C136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73912-66C7-4566-A248-CEB0F5997C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7C03-14F0-44E4-A6C4-8E7950F31B10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CEF74-24D5-414F-9668-FFE4EC6D92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0F7C-83F0-4530-9C3E-4007E59CA4E5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fld id="{2C209409-5FB4-480E-83CE-4D9B3E6083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213913-0E7B-4C4D-8F09-76342030776E}" type="datetimeFigureOut">
              <a:rPr lang="ru-RU"/>
              <a:pPr>
                <a:defRPr/>
              </a:pPr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FEFFFF"/>
                </a:solidFill>
              </a:defRPr>
            </a:lvl1pPr>
          </a:lstStyle>
          <a:p>
            <a:fld id="{A782395B-B553-42AC-9FE9-FA580D0C390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1700" y="1597269"/>
            <a:ext cx="8915400" cy="2178864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Детская проектная деятельность как средство развития инициативы, самостоятельности, творчества дошкольников (на примере подготовки к конкурсу «Я - исследователь»)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4600" y="4943475"/>
            <a:ext cx="30089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Теплинская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11 «Родничок» г.Тихорецка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77788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675" y="77788"/>
            <a:ext cx="5022850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16088" y="3300413"/>
            <a:ext cx="4660900" cy="3494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19538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3063" y="1612900"/>
            <a:ext cx="389096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Объект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5175" y="0"/>
            <a:ext cx="38068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Лесная сказ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992" y="228601"/>
            <a:ext cx="5569184" cy="3132666"/>
          </a:xfrm>
          <a:prstGeom prst="rect">
            <a:avLst/>
          </a:prstGeom>
          <a:noFill/>
        </p:spPr>
      </p:pic>
      <p:pic>
        <p:nvPicPr>
          <p:cNvPr id="1027" name="Picture 3" descr="E:\картинки\табличка на терренкур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8638" y="3555998"/>
            <a:ext cx="5539084" cy="3115735"/>
          </a:xfrm>
          <a:prstGeom prst="rect">
            <a:avLst/>
          </a:prstGeom>
          <a:noFill/>
        </p:spPr>
      </p:pic>
      <p:pic>
        <p:nvPicPr>
          <p:cNvPr id="1028" name="Picture 4" descr="E:\картинки\табличка на терренкур №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765" y="194732"/>
            <a:ext cx="5584236" cy="3141133"/>
          </a:xfrm>
          <a:prstGeom prst="rect">
            <a:avLst/>
          </a:prstGeom>
          <a:noFill/>
        </p:spPr>
      </p:pic>
      <p:pic>
        <p:nvPicPr>
          <p:cNvPr id="1029" name="Picture 5" descr="E:\картинки\табличка на терренкур №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835" y="3527426"/>
            <a:ext cx="5710297" cy="3212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399" y="491066"/>
            <a:ext cx="1012613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познавательно – исследовательской деятельности детей дошкольного возраста возможностями образовательного терренкура способствует: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созданию максимально благоприятных условий для раннего интеллектуального, эмоционального и культурного развития детей, 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формированию системы элементарных научных экологических знаний, доступных пониманию ребёнка - дошкольника, 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формированию предпосылок исследовательской деятельности дошкольников, 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формированию и развитию исследовательского поведения дошкольников как средства развития способностей и навыков к учебной деятельности.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8067" y="5613401"/>
            <a:ext cx="9575800" cy="9313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48933" y="5681133"/>
            <a:ext cx="9237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способствует выявлению одаренных детей и построению индивидуальных образовательных траекторий их развития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5667" y="794280"/>
            <a:ext cx="9228666" cy="1804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прохождение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маршрута совместно с воспитателем и детьми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прохождение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маршрута только со своим ребенком в вечернее время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опытов и экспериментов с ребенком в одном из центров образовательного терренкура.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0363" y="198438"/>
            <a:ext cx="103393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- активные участники маршрутов терренкура вместе с детьми</a:t>
            </a:r>
          </a:p>
        </p:txBody>
      </p:sp>
      <p:pic>
        <p:nvPicPr>
          <p:cNvPr id="2867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2363" y="2773363"/>
            <a:ext cx="5446712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35275"/>
            <a:ext cx="5362575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2286000" y="811213"/>
            <a:ext cx="6637338" cy="453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 eaLnBrk="1" hangingPunct="1">
              <a:lnSpc>
                <a:spcPct val="107000"/>
              </a:lnSpc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этап</a:t>
            </a:r>
            <a:endParaRPr lang="ru-RU" altLang="ru-RU" sz="2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07000"/>
              </a:lnSpc>
            </a:pPr>
            <a:r>
              <a:rPr lang="ru-RU" altLang="ru-RU" sz="2800" b="1" dirty="0">
                <a:solidFill>
                  <a:srgbClr val="3943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– способствовать </a:t>
            </a:r>
            <a:r>
              <a:rPr lang="ru-RU" altLang="ru-RU" sz="2800" b="1" u="sng" dirty="0">
                <a:solidFill>
                  <a:srgbClr val="3943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проведению</a:t>
            </a:r>
            <a:r>
              <a:rPr lang="ru-RU" altLang="ru-RU" sz="2800" b="1" dirty="0">
                <a:solidFill>
                  <a:srgbClr val="3943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исследовательской деятельности вместе с детьми</a:t>
            </a:r>
          </a:p>
          <a:p>
            <a:pPr indent="449263" algn="just" eaLnBrk="1" hangingPunct="1">
              <a:lnSpc>
                <a:spcPct val="107000"/>
              </a:lnSpc>
            </a:pPr>
            <a:endParaRPr lang="ru-RU" alt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just" eaLnBrk="1" hangingPunct="1">
              <a:lnSpc>
                <a:spcPct val="107000"/>
              </a:lnSpc>
            </a:pPr>
            <a:r>
              <a:rPr lang="ru-RU" altLang="ru-RU" sz="2800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реализации:</a:t>
            </a:r>
          </a:p>
          <a:p>
            <a:pPr indent="449263" algn="just" eaLnBrk="1" hangingPunct="1">
              <a:lnSpc>
                <a:spcPct val="107000"/>
              </a:lnSpc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организация опытов и экспериментов дома, </a:t>
            </a:r>
          </a:p>
          <a:p>
            <a:pPr indent="449263" algn="just" eaLnBrk="1" hangingPunct="1">
              <a:lnSpc>
                <a:spcPct val="107000"/>
              </a:lnSpc>
            </a:pP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участие ребенка в исследовательских конкурсах, </a:t>
            </a:r>
            <a:r>
              <a:rPr lang="ru-RU" alt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фестивалях и </a:t>
            </a:r>
            <a:r>
              <a:rPr lang="ru-RU" alt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01200" y="811213"/>
            <a:ext cx="2244725" cy="10826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01200" y="2571750"/>
            <a:ext cx="2244725" cy="34782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равноправ-ные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участники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исследова-тельских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39413" y="1984375"/>
            <a:ext cx="571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691813" y="1984375"/>
            <a:ext cx="5715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Users\User\Downloads\IMG_3622н.jpg"/>
          <p:cNvPicPr>
            <a:picLocks noChangeAspect="1" noChangeArrowheads="1"/>
          </p:cNvPicPr>
          <p:nvPr/>
        </p:nvPicPr>
        <p:blipFill>
          <a:blip r:embed="rId2" cstate="print"/>
          <a:srcRect l="13382" r="1715"/>
          <a:stretch>
            <a:fillRect/>
          </a:stretch>
        </p:blipFill>
        <p:spPr bwMode="auto">
          <a:xfrm>
            <a:off x="130175" y="1433513"/>
            <a:ext cx="4548188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1"/>
          <p:cNvPicPr>
            <a:picLocks noChangeAspect="1"/>
          </p:cNvPicPr>
          <p:nvPr/>
        </p:nvPicPr>
        <p:blipFill>
          <a:blip r:embed="rId3" cstate="print"/>
          <a:srcRect l="12848" r="11876"/>
          <a:stretch>
            <a:fillRect/>
          </a:stretch>
        </p:blipFill>
        <p:spPr bwMode="auto">
          <a:xfrm>
            <a:off x="8320088" y="0"/>
            <a:ext cx="3871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6175" y="0"/>
            <a:ext cx="308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User\Desktop\Фото Я- исследователь\IMG_20190410_10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338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499475" y="1836738"/>
            <a:ext cx="313531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регионального этапа конкурса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- исследователь» в 2019 году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Романов Дмитрий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400" cy="2262188"/>
          </a:xfrm>
        </p:spPr>
        <p:txBody>
          <a:bodyPr/>
          <a:lstStyle/>
          <a:p>
            <a:pPr eaLnBrk="1" hangingPunct="1"/>
            <a:r>
              <a:rPr lang="ru-RU" altLang="ru-RU" smtClean="0"/>
              <a:t>Аула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/>
          </a:p>
        </p:txBody>
      </p:sp>
      <p:pic>
        <p:nvPicPr>
          <p:cNvPr id="32772" name="Picture 5" descr="C:\Users\User\Downloads\IMG_3632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63500"/>
            <a:ext cx="4321175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3"/>
          <p:cNvPicPr>
            <a:picLocks noChangeAspect="1"/>
          </p:cNvPicPr>
          <p:nvPr/>
        </p:nvPicPr>
        <p:blipFill>
          <a:blip r:embed="rId3" cstate="print"/>
          <a:srcRect t="26364" b="9189"/>
          <a:stretch>
            <a:fillRect/>
          </a:stretch>
        </p:blipFill>
        <p:spPr bwMode="auto">
          <a:xfrm>
            <a:off x="8564563" y="63500"/>
            <a:ext cx="35448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1363" y="1644650"/>
            <a:ext cx="55689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3" y="3732213"/>
            <a:ext cx="416877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Рисунок 3"/>
          <p:cNvPicPr>
            <a:picLocks noChangeAspect="1"/>
          </p:cNvPicPr>
          <p:nvPr/>
        </p:nvPicPr>
        <p:blipFill>
          <a:blip r:embed="rId6" cstate="print"/>
          <a:srcRect l="11473" t="19008" r="8324"/>
          <a:stretch>
            <a:fillRect/>
          </a:stretch>
        </p:blipFill>
        <p:spPr bwMode="auto">
          <a:xfrm>
            <a:off x="8064500" y="3778250"/>
            <a:ext cx="41275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89438" y="5965825"/>
            <a:ext cx="38798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«Я - исследователь»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детском саду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4450" y="5986463"/>
            <a:ext cx="78533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Дипломант 1 степени регионального этапа конкурса «Я - исследователь» </a:t>
            </a:r>
          </a:p>
          <a:p>
            <a:pPr algn="ctr">
              <a:defRPr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2022 году с исследовательским проектом «Почему извергается вулкан?»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4150" y="5589588"/>
            <a:ext cx="45386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Аула Тимур</a:t>
            </a:r>
          </a:p>
        </p:txBody>
      </p:sp>
      <p:pic>
        <p:nvPicPr>
          <p:cNvPr id="33796" name="Picture 5" descr="C:\Users\User\Downloads\IMG-20220921-WA002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84138"/>
            <a:ext cx="734218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9425" y="84138"/>
            <a:ext cx="350996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C:\Users\User\Downloads\IMG-20220305-WA0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7813" y="2944813"/>
            <a:ext cx="2738437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6500" y="4524375"/>
            <a:ext cx="4176713" cy="868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546975" y="2984500"/>
            <a:ext cx="4176713" cy="868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46975" y="1489075"/>
            <a:ext cx="4176713" cy="868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65363" y="1260475"/>
            <a:ext cx="2693987" cy="1268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65363" y="2768600"/>
            <a:ext cx="2693987" cy="13001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65363" y="4314825"/>
            <a:ext cx="2693987" cy="1301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2541588" y="1489075"/>
            <a:ext cx="2520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043238" y="3095625"/>
            <a:ext cx="1916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460625" y="4697413"/>
            <a:ext cx="23034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959350" y="1651000"/>
            <a:ext cx="2492375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959350" y="3167063"/>
            <a:ext cx="2492375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959350" y="4706938"/>
            <a:ext cx="2492375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546975" y="1462088"/>
            <a:ext cx="43211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малыша, эрудированность, воспитанность,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предпосылок к учебной деятельности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39063" y="3067050"/>
            <a:ext cx="39941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общение, игра, творчество и познание окружающего мира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46988" y="4603750"/>
            <a:ext cx="40290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полноценного развития детей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2850" y="38100"/>
            <a:ext cx="106553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участников образовательных отношений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7409392" y="5426605"/>
            <a:ext cx="760413" cy="5413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62107" y="6179079"/>
            <a:ext cx="3744913" cy="5540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76" name="TextBox 26"/>
          <p:cNvSpPr txBox="1">
            <a:spLocks noChangeArrowheads="1"/>
          </p:cNvSpPr>
          <p:nvPr/>
        </p:nvSpPr>
        <p:spPr bwMode="auto">
          <a:xfrm>
            <a:off x="5947305" y="6257926"/>
            <a:ext cx="339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401" y="268510"/>
            <a:ext cx="9929812" cy="17634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 участия воспитанников ДОО в муниципальном и региональном этапах конкурса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- исследователь»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7800" y="2997200"/>
          <a:ext cx="11904659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743"/>
                <a:gridCol w="915743"/>
                <a:gridCol w="915743"/>
                <a:gridCol w="915743"/>
                <a:gridCol w="915743"/>
                <a:gridCol w="915743"/>
                <a:gridCol w="915743"/>
                <a:gridCol w="915743"/>
                <a:gridCol w="915743"/>
                <a:gridCol w="915743"/>
                <a:gridCol w="915743"/>
                <a:gridCol w="915743"/>
                <a:gridCol w="915743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Регион.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ДОО</a:t>
                      </a:r>
                      <a:endParaRPr lang="ru-RU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9/3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1/ —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44/9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6/1 лауреат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42/6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6/1 лауреат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28/7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6/1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лауреат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27/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9/3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лауреаты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16/5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5/3 лауреаты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9134"/>
            <a:ext cx="4813299" cy="3208866"/>
          </a:xfrm>
          <a:prstGeom prst="rect">
            <a:avLst/>
          </a:prstGeom>
          <a:noFill/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9569"/>
          <a:stretch>
            <a:fillRect/>
          </a:stretch>
        </p:blipFill>
        <p:spPr bwMode="auto">
          <a:xfrm>
            <a:off x="3835400" y="1778001"/>
            <a:ext cx="5090700" cy="3166534"/>
          </a:xfrm>
          <a:prstGeom prst="rect">
            <a:avLst/>
          </a:prstGeom>
          <a:noFill/>
        </p:spPr>
      </p:pic>
      <p:sp>
        <p:nvSpPr>
          <p:cNvPr id="410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5860" y="0"/>
            <a:ext cx="4116140" cy="2745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163" y="2403475"/>
            <a:ext cx="8915400" cy="124618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ru-RU" sz="6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400" cy="2262188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6788"/>
            <a:ext cx="8915400" cy="1127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/>
          </a:p>
        </p:txBody>
      </p:sp>
      <p:pic>
        <p:nvPicPr>
          <p:cNvPr id="20484" name="Picture 2" descr="https://stihi.ru/pics/2016/03/31/1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080" y="365655"/>
            <a:ext cx="8915400" cy="616479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проектная исследовательская деятельность: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8134" y="1748909"/>
            <a:ext cx="93895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·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как познавательной потребности, так и творческой деятельности; </a:t>
            </a:r>
          </a:p>
          <a:p>
            <a:pPr>
              <a:buFont typeface="Symbol" pitchFamily="18" charset="2"/>
              <a:buChar char="·"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Char char="·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 самостоятельному поиску, открытию и усвоению нового; </a:t>
            </a:r>
          </a:p>
          <a:p>
            <a:pPr>
              <a:buFont typeface="Symbol" pitchFamily="18" charset="2"/>
              <a:buChar char="·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Char char="·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облегчает овладение методом научного познания в процессе поисковой деятельности; </a:t>
            </a:r>
          </a:p>
          <a:p>
            <a:pPr>
              <a:buFont typeface="Symbol" pitchFamily="18" charset="2"/>
              <a:buChar char="·"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способствует творческому развитию личности, являясь одним из направлений развития детской одарённости.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346" y="467254"/>
            <a:ext cx="8915400" cy="61647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u="sng" dirty="0" smtClean="0">
                <a:solidFill>
                  <a:srgbClr val="394329"/>
                </a:solidFill>
                <a:latin typeface="Times New Roman" pitchFamily="18" charset="0"/>
                <a:cs typeface="Calibri" pitchFamily="34" charset="0"/>
              </a:rPr>
              <a:t>Участники образовательных отношений</a:t>
            </a:r>
            <a:endParaRPr lang="ru-RU" altLang="ru-RU" sz="3200" b="1" u="sng" dirty="0">
              <a:solidFill>
                <a:srgbClr val="394329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96934" y="3437466"/>
            <a:ext cx="2074333" cy="187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25735" y="1524000"/>
            <a:ext cx="2074333" cy="187960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68134" y="1591733"/>
            <a:ext cx="2074333" cy="1879600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верх 7"/>
          <p:cNvSpPr/>
          <p:nvPr/>
        </p:nvSpPr>
        <p:spPr>
          <a:xfrm>
            <a:off x="7247467" y="3496732"/>
            <a:ext cx="855133" cy="87206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верх 9"/>
          <p:cNvSpPr/>
          <p:nvPr/>
        </p:nvSpPr>
        <p:spPr>
          <a:xfrm rot="5400000">
            <a:off x="3937000" y="3589865"/>
            <a:ext cx="855133" cy="87206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554133" y="2370667"/>
            <a:ext cx="1185334" cy="482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71333" y="2260600"/>
            <a:ext cx="171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5933" y="2260600"/>
            <a:ext cx="149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20267" y="4148667"/>
            <a:ext cx="128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749299" y="240771"/>
            <a:ext cx="108754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работы </a:t>
            </a:r>
          </a:p>
          <a:p>
            <a:pPr algn="ctr" eaLnBrk="1" hangingPunct="1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взаимодействию детского сада и семьи</a:t>
            </a:r>
            <a:endParaRPr lang="ru-RU" altLang="ru-RU" sz="36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2279650" y="1846263"/>
            <a:ext cx="6537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 dirty="0">
                <a:latin typeface="Times New Roman" pitchFamily="18" charset="0"/>
                <a:cs typeface="Calibri" pitchFamily="34" charset="0"/>
              </a:rPr>
              <a:t>1 этап</a:t>
            </a:r>
            <a:r>
              <a:rPr lang="ru-RU" altLang="ru-RU" sz="2800" dirty="0">
                <a:latin typeface="Times New Roman" pitchFamily="18" charset="0"/>
                <a:cs typeface="Calibri" pitchFamily="34" charset="0"/>
              </a:rPr>
              <a:t> – пропагандирующий –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«Зачем?» 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2370138" y="3117850"/>
            <a:ext cx="7208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latin typeface="Times New Roman" pitchFamily="18" charset="0"/>
                <a:cs typeface="Calibri" pitchFamily="34" charset="0"/>
              </a:rPr>
              <a:t>2 этап</a:t>
            </a:r>
            <a:r>
              <a:rPr lang="ru-RU" altLang="ru-RU" sz="2800">
                <a:latin typeface="Times New Roman" pitchFamily="18" charset="0"/>
                <a:cs typeface="Calibri" pitchFamily="34" charset="0"/>
              </a:rPr>
              <a:t> – практикоориентированный – </a:t>
            </a: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«Как?»</a:t>
            </a:r>
          </a:p>
        </p:txBody>
      </p:sp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2279650" y="4521200"/>
            <a:ext cx="7021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latin typeface="Times New Roman" pitchFamily="18" charset="0"/>
                <a:cs typeface="Calibri" pitchFamily="34" charset="0"/>
              </a:rPr>
              <a:t>3 этап</a:t>
            </a:r>
            <a:r>
              <a:rPr lang="ru-RU" altLang="ru-RU" sz="2800">
                <a:latin typeface="Times New Roman" pitchFamily="18" charset="0"/>
                <a:cs typeface="Calibri" pitchFamily="34" charset="0"/>
              </a:rPr>
              <a:t> – самостоятельный – </a:t>
            </a:r>
            <a:r>
              <a:rPr lang="ru-RU" altLang="ru-RU" sz="2800" b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«Что дальше?»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7067" y="642938"/>
            <a:ext cx="9778999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spc="-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 </a:t>
            </a:r>
            <a:r>
              <a:rPr lang="ru-RU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35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800" b="1" spc="-3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пропаганда проведения исследовательской деятельности среди родительской общественности</a:t>
            </a: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spc="-3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реализации</a:t>
            </a:r>
            <a:r>
              <a:rPr lang="ru-RU" sz="2800" u="sng" spc="-3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spc="-3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3259667"/>
            <a:ext cx="4064000" cy="347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65867" y="3369733"/>
            <a:ext cx="3903133" cy="30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spc="-35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беседы, </a:t>
            </a: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spc="-35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spc="-35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анкетирование, </a:t>
            </a: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spc="-35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spc="-35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 практических занятий на родительских занятиях,</a:t>
            </a: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spc="-35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35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распространение буклетов и др.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6400" y="3378200"/>
            <a:ext cx="4064000" cy="3479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74933" y="3454400"/>
            <a:ext cx="383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spc="-35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эвристические беседы,</a:t>
            </a:r>
          </a:p>
          <a:p>
            <a:pPr>
              <a:buFontTx/>
              <a:buChar char="-"/>
            </a:pPr>
            <a:endParaRPr lang="ru-RU" sz="2000" b="1" spc="-35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000" b="1" spc="-35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круги общения, </a:t>
            </a:r>
          </a:p>
          <a:p>
            <a:pPr>
              <a:buFontTx/>
              <a:buChar char="-"/>
            </a:pPr>
            <a:endParaRPr lang="ru-RU" sz="2000" b="1" spc="-35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spc="-35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опыты и простейшие эксперименты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8363" y="304800"/>
            <a:ext cx="8181975" cy="63817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3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</a:t>
            </a:r>
            <a:endParaRPr lang="ru-RU" sz="2800" spc="-35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3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– создание мотивации к </a:t>
            </a:r>
            <a:r>
              <a:rPr lang="ru-RU" sz="2800" b="1" u="sng" spc="-3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участию</a:t>
            </a:r>
            <a:r>
              <a:rPr lang="ru-RU" sz="2800" b="1" spc="-35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 исследовательской деятельности вместе с детьми</a:t>
            </a: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pc="-3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spc="-3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реализации:</a:t>
            </a: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3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выставки,</a:t>
            </a:r>
            <a:endParaRPr lang="ru-RU" sz="2800" spc="-35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3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природоохранные акции,</a:t>
            </a:r>
            <a:endParaRPr lang="ru-RU" sz="2800" spc="-35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3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</a:t>
            </a:r>
            <a:r>
              <a:rPr lang="ru-RU" sz="2800" spc="-3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и иллюстративного </a:t>
            </a:r>
            <a:r>
              <a:rPr lang="ru-RU" sz="2800" spc="-3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материала,</a:t>
            </a:r>
            <a:endParaRPr lang="ru-RU" sz="2800" spc="-35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3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800" spc="-3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развивающей среды в центрах </a:t>
            </a:r>
            <a:r>
              <a:rPr lang="ru-RU" sz="2800" spc="-35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экспериментирования,</a:t>
            </a:r>
            <a:endParaRPr lang="ru-RU" sz="2800" spc="-35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3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</a:t>
            </a:r>
            <a:r>
              <a:rPr lang="ru-RU" sz="2800" spc="-3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занятияй</a:t>
            </a:r>
            <a:r>
              <a:rPr lang="ru-RU" sz="2800" spc="-35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spc="-35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родителями и родителями,</a:t>
            </a:r>
          </a:p>
          <a:p>
            <a:pPr indent="450215" algn="just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35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образовательная деятельность взрослых и детей (в том числе работа в центрах образовательного терренкура).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7004050" y="146050"/>
            <a:ext cx="47323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>
                <a:solidFill>
                  <a:srgbClr val="495526"/>
                </a:solidFill>
                <a:latin typeface="Times New Roman" pitchFamily="18" charset="0"/>
                <a:cs typeface="Calibri" pitchFamily="34" charset="0"/>
              </a:rPr>
              <a:t>О</a:t>
            </a:r>
            <a:r>
              <a:rPr lang="ru-RU" altLang="ru-RU" sz="2800" b="1">
                <a:solidFill>
                  <a:srgbClr val="495526"/>
                </a:solidFill>
                <a:latin typeface="Times New Roman" pitchFamily="18" charset="0"/>
                <a:cs typeface="Times New Roman" pitchFamily="18" charset="0"/>
              </a:rPr>
              <a:t>бразовательный терренкур – </a:t>
            </a:r>
          </a:p>
          <a:p>
            <a:pPr algn="ctr" eaLnBrk="1" hangingPunct="1"/>
            <a:r>
              <a:rPr lang="ru-RU" altLang="ru-RU" b="1">
                <a:solidFill>
                  <a:srgbClr val="495526"/>
                </a:solidFill>
                <a:latin typeface="Times New Roman" pitchFamily="18" charset="0"/>
                <a:cs typeface="Times New Roman" pitchFamily="18" charset="0"/>
              </a:rPr>
              <a:t>это специально организованные маршруты для детей по территории ДОО с посещением центров познавательно-исследовательской деятельности</a:t>
            </a:r>
            <a:endParaRPr lang="ru-RU" altLang="ru-RU" b="1">
              <a:solidFill>
                <a:srgbClr val="495526"/>
              </a:solidFill>
            </a:endParaRPr>
          </a:p>
        </p:txBody>
      </p:sp>
      <p:pic>
        <p:nvPicPr>
          <p:cNvPr id="25603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03188"/>
            <a:ext cx="5859462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2360613"/>
            <a:ext cx="5856288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389</TotalTime>
  <Words>588</Words>
  <Application>Microsoft Office PowerPoint</Application>
  <PresentationFormat>Произвольный</PresentationFormat>
  <Paragraphs>146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Легкий дым</vt:lpstr>
      <vt:lpstr>Детская проектная деятельность как средство развития инициативы, самостоятельности, творчества дошкольников (на примере подготовки к конкурсу «Я - исследователь»)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Аула</vt:lpstr>
      <vt:lpstr>Слайд 19</vt:lpstr>
      <vt:lpstr>Результативность участия воспитанников ДОО в муниципальном и региональном этапах конкурса  «Я - исследователь»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ASUS</cp:lastModifiedBy>
  <cp:revision>32</cp:revision>
  <dcterms:created xsi:type="dcterms:W3CDTF">2022-10-17T11:29:47Z</dcterms:created>
  <dcterms:modified xsi:type="dcterms:W3CDTF">2024-11-17T18:16:35Z</dcterms:modified>
</cp:coreProperties>
</file>