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0" r:id="rId3"/>
    <p:sldId id="257" r:id="rId4"/>
    <p:sldId id="281" r:id="rId5"/>
    <p:sldId id="263" r:id="rId6"/>
    <p:sldId id="277" r:id="rId7"/>
    <p:sldId id="279" r:id="rId8"/>
    <p:sldId id="260" r:id="rId9"/>
    <p:sldId id="268" r:id="rId10"/>
    <p:sldId id="269" r:id="rId11"/>
    <p:sldId id="266" r:id="rId12"/>
    <p:sldId id="270" r:id="rId13"/>
    <p:sldId id="271" r:id="rId14"/>
    <p:sldId id="272" r:id="rId15"/>
    <p:sldId id="273" r:id="rId16"/>
    <p:sldId id="274" r:id="rId17"/>
    <p:sldId id="275" r:id="rId18"/>
    <p:sldId id="282" r:id="rId19"/>
    <p:sldId id="283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4A2A"/>
    <a:srgbClr val="BC2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6404" autoAdjust="0"/>
  </p:normalViewPr>
  <p:slideViewPr>
    <p:cSldViewPr snapToGrid="0">
      <p:cViewPr varScale="1">
        <p:scale>
          <a:sx n="64" d="100"/>
          <a:sy n="64" d="100"/>
        </p:scale>
        <p:origin x="20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1829" y="943429"/>
            <a:ext cx="8577942" cy="41656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</a:t>
            </a:r>
            <a:br>
              <a:rPr lang="ru-RU" sz="4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«Организация </a:t>
            </a:r>
            <a:r>
              <a:rPr lang="ru-RU" sz="44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развивающей предметно-пространственной </a:t>
            </a:r>
            <a:r>
              <a:rPr lang="ru-RU" sz="4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среды по трудовому  воспитанию в соответствии с ФГОС ДО</a:t>
            </a:r>
            <a:r>
              <a:rPr lang="ru-RU" sz="44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4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88155" y="5527343"/>
            <a:ext cx="4135272" cy="81886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Воспитатель:</a:t>
            </a:r>
          </a:p>
          <a:p>
            <a:pPr algn="ctr">
              <a:spcBef>
                <a:spcPts val="0"/>
              </a:spcBef>
            </a:pP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Байдагулова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У.Ю.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94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8175" y="-333373"/>
            <a:ext cx="8391525" cy="1952623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</a:t>
            </a:r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проекта</a:t>
            </a:r>
            <a:r>
              <a:rPr 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5400" y="1400176"/>
            <a:ext cx="842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6225" y="438151"/>
            <a:ext cx="1124902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245"/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02995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Подготовительно </a:t>
            </a:r>
            <a:r>
              <a:rPr lang="ru-RU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ориентировочный 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        1. Подготовительный – сбор информации, работа 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   методической литературой, </a:t>
            </a:r>
          </a:p>
          <a:p>
            <a:pPr marL="588645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Постановка целей, задач, прогнозирование результатов. </a:t>
            </a:r>
          </a:p>
          <a:p>
            <a:pPr marL="588645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 Составление плана реализации проекта. </a:t>
            </a:r>
          </a:p>
          <a:p>
            <a:pPr marL="588645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 Изучение проблемы по данному вопросу через методическую литературу.</a:t>
            </a:r>
          </a:p>
          <a:p>
            <a:pPr marL="588645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5. Подготовка консультаций, рекомендаций для родителей. </a:t>
            </a:r>
          </a:p>
          <a:p>
            <a:pPr marL="588645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6. Изготовление картотеки игр, подбор художественной литературы по данной теме, дидактических и сюжетно – ролевых игр в соответствии с возрастом детей. </a:t>
            </a:r>
          </a:p>
          <a:p>
            <a:pPr marL="588645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7.  Подбор наглядно-дидактического материала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874395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– реализация. </a:t>
            </a:r>
          </a:p>
          <a:p>
            <a:pPr marL="874395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Заключительный – подведение результатов,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 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электронной </a:t>
            </a: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книги. </a:t>
            </a:r>
          </a:p>
          <a:p>
            <a:pPr marL="588645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2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2475" y="-266700"/>
            <a:ext cx="8658225" cy="1400175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Детское оборудование должно соответствовать росту и возрасту </a:t>
            </a:r>
            <a:r>
              <a:rPr 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br>
              <a:rPr 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Орудия</a:t>
            </a:r>
            <a:r>
              <a:rPr lang="ru-RU" sz="1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детей </a:t>
            </a:r>
            <a:r>
              <a:rPr lang="ru-RU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должны быть абсолютно </a:t>
            </a:r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безопасны.</a:t>
            </a:r>
            <a:b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" y="838200"/>
            <a:ext cx="10039350" cy="4309533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Прежде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приступить к работе, воспитатель заранее готовит и проверяет детский инвентарь,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который хранится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доступном для детей месте.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детей следует воспитывать бережное отношение к инвентарю.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инвентаря должно сочетаться с культурой труда: приучать ребенка к тому, что рабочее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всегда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содержится в порядке, а все подсобные орудия для наведения порядка находятся под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руками. Так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для хозяйственно-бытового труда необходимы фартучки, щетки, тазики,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подносы; для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в уголке природы - лейки.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для труда детей на участке необходимо для того, чтобы правильно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 деятельность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во все сезоны.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Предметы для труда (лопаты, совки, ведра, лейки, тачки, носилки и др.) должны быть удобны для детей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изготовлены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легкого, но достаточно прочного и безопасного для здоровья детей материала.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оборудование должно быть в достаточном количестве, хорошего качества и иметь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привлекательный вид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яркий цвет леек, приятная форма коробок для хранения природного материала (семян,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шишек, желудей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нарядные фартучки и др. - все это радует детей, способствует формированию культуры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труда, вызывает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эстетическое удовольствие.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Целесообразно объединять оборудование по видам труда: в природном уголке - лейки, пульверизаторы;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месте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отведенном для ручного труда - ножницы, иглы, разные виды тканей для ремонта и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оклеивания пособий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принадлежности для хозяйственно-бытового труда - щеточки и совки, а для дежурных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столовой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фартуки, косынки, колпаки или пилотки.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8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Продукт </a:t>
            </a:r>
            <a:r>
              <a:rPr lang="ru-RU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br>
              <a:rPr lang="ru-RU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1433688"/>
            <a:ext cx="4533900" cy="5100461"/>
          </a:xfrm>
        </p:spPr>
      </p:pic>
      <p:sp>
        <p:nvSpPr>
          <p:cNvPr id="5" name="TextBox 4"/>
          <p:cNvSpPr txBox="1"/>
          <p:nvPr/>
        </p:nvSpPr>
        <p:spPr>
          <a:xfrm>
            <a:off x="3457575" y="2524124"/>
            <a:ext cx="2628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Дидактическая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онлайн-книга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b="1" dirty="0" smtClean="0">
                <a:solidFill>
                  <a:srgbClr val="FFFF00"/>
                </a:solidFill>
              </a:rPr>
              <a:t>Пословицы   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   и загадки    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    о </a:t>
            </a:r>
            <a:r>
              <a:rPr lang="ru-RU" sz="2400" b="1" dirty="0">
                <a:solidFill>
                  <a:srgbClr val="FFFF00"/>
                </a:solidFill>
              </a:rPr>
              <a:t>труде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8239125" y="5962650"/>
            <a:ext cx="1295400" cy="571500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60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76200" y="161925"/>
            <a:ext cx="10334625" cy="6473422"/>
            <a:chOff x="143098" y="135678"/>
            <a:chExt cx="9438828" cy="640441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8" y="135678"/>
              <a:ext cx="9438828" cy="6404419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695450" y="348736"/>
              <a:ext cx="64484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Пословицы о </a:t>
              </a:r>
              <a:r>
                <a:rPr lang="ru-RU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</a:rPr>
                <a:t>труде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28773" y="852805"/>
              <a:ext cx="2562227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ru-RU" sz="800" dirty="0">
                  <a:latin typeface="Times New Roman" panose="02020603050405020304" pitchFamily="18" charset="0"/>
                </a:rPr>
                <a:t>   </a:t>
              </a:r>
              <a:r>
                <a:rPr lang="ru-RU" dirty="0">
                  <a:latin typeface="Times New Roman" panose="02020603050405020304" pitchFamily="18" charset="0"/>
                </a:rPr>
                <a:t>Без труда не выловишь и рыбку из пруда</a:t>
              </a:r>
              <a:endParaRPr lang="ru-RU" dirty="0">
                <a:effectLst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000251" y="1647827"/>
              <a:ext cx="2505073" cy="66643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</a:rPr>
                <a:t>Без хорошего труда нет плода.</a:t>
              </a:r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352550" y="2467503"/>
              <a:ext cx="2838450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</a:rPr>
                <a:t>Была б лишь охота - наладится каждая работа.</a:t>
              </a:r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000251" y="3267075"/>
              <a:ext cx="2505073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</a:rPr>
                <a:t>Маленькое дело лучше большого безделья.</a:t>
              </a: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123951" y="4143376"/>
              <a:ext cx="3067049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</a:rPr>
                <a:t>Не ленись за плужком - будешь с пирожком</a:t>
              </a:r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562375" y="531615"/>
              <a:ext cx="2343375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</a:rPr>
                <a:t>За все браться - ничего не сделать.</a:t>
              </a:r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695950" y="1576179"/>
              <a:ext cx="2590800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</a:rPr>
                <a:t>Всякое уменье трудом дается.</a:t>
              </a:r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610223" y="2457033"/>
              <a:ext cx="2295526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</a:rPr>
                <a:t>Труд кормит, а лень портит.</a:t>
              </a:r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791201" y="3337888"/>
              <a:ext cx="2495550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ru-RU" sz="800" dirty="0">
                  <a:latin typeface="Times New Roman" panose="02020603050405020304" pitchFamily="18" charset="0"/>
                </a:rPr>
                <a:t>    </a:t>
              </a:r>
              <a:r>
                <a:rPr lang="ru-RU" dirty="0">
                  <a:latin typeface="Times New Roman" panose="02020603050405020304" pitchFamily="18" charset="0"/>
                </a:rPr>
                <a:t>От труда здоровеют, а от лени болеют.</a:t>
              </a:r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610223" y="4298096"/>
              <a:ext cx="2543175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</a:rPr>
                <a:t>       Делу </a:t>
              </a:r>
              <a:r>
                <a:rPr lang="ru-RU" dirty="0">
                  <a:latin typeface="Times New Roman" panose="02020603050405020304" pitchFamily="18" charset="0"/>
                </a:rPr>
                <a:t>- время, </a:t>
              </a:r>
              <a:endParaRPr lang="ru-RU" dirty="0" smtClean="0">
                <a:latin typeface="Times New Roman" panose="02020603050405020304" pitchFamily="18" charset="0"/>
              </a:endParaRPr>
            </a:p>
            <a:p>
              <a:r>
                <a:rPr lang="ru-RU" dirty="0" smtClean="0">
                  <a:latin typeface="Times New Roman" panose="02020603050405020304" pitchFamily="18" charset="0"/>
                </a:rPr>
                <a:t>          потехе </a:t>
              </a:r>
              <a:r>
                <a:rPr lang="ru-RU" dirty="0">
                  <a:latin typeface="Times New Roman" panose="02020603050405020304" pitchFamily="18" charset="0"/>
                </a:rPr>
                <a:t>- час.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38136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129747"/>
            <a:ext cx="10506075" cy="6728253"/>
          </a:xfrm>
        </p:spPr>
      </p:pic>
      <p:grpSp>
        <p:nvGrpSpPr>
          <p:cNvPr id="34" name="Группа 33"/>
          <p:cNvGrpSpPr/>
          <p:nvPr/>
        </p:nvGrpSpPr>
        <p:grpSpPr>
          <a:xfrm>
            <a:off x="1571625" y="457200"/>
            <a:ext cx="7610474" cy="5214764"/>
            <a:chOff x="1262061" y="199196"/>
            <a:chExt cx="8383815" cy="518834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600325" y="199196"/>
              <a:ext cx="18764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Загадки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857376" y="657787"/>
              <a:ext cx="2838449" cy="147732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Хочешь первым всегда быть,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Сытым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и здоровым жить? Мой совет: ты не ленись,  А работай и 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…(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Трудись)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857376" y="2135115"/>
              <a:ext cx="2676526" cy="9233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Молодцом тебя зовут  </a:t>
              </a:r>
              <a:endPara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Если 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очень любишь </a:t>
              </a:r>
              <a:endPara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…(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Труд</a:t>
              </a:r>
              <a:r>
                <a:rPr lang="ru-RU" dirty="0"/>
                <a:t>)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 rot="10800000" flipV="1">
              <a:off x="1457325" y="3076619"/>
              <a:ext cx="3238500" cy="120032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 сижу на берегу Живописного пруда. Без чего я не смогу Вынуть рыбку из пруда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             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(Без труда) 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762625" y="341347"/>
              <a:ext cx="3295649" cy="146984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Рядом с дворником шагаю, Разгребаю снег кругом И ребятам помогаю Делать гору, строить дом. 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(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Лопата)  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81751" y="2056640"/>
              <a:ext cx="2676523" cy="91865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Кланяется, кланяется. Придет домой — растянется. (Топор)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762625" y="3220741"/>
              <a:ext cx="3883251" cy="64305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Одна подружка Пролезла другой в ушко. (Иголка с ниткой)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762627" y="4187215"/>
              <a:ext cx="3757336" cy="11942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 нам во двор забрался крот, Роет землю у ворот. Тонна в рот земли войдет, Если крот откроет рот. (Экскаватор) 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262061" y="4187214"/>
              <a:ext cx="3543300" cy="120032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Кто в дни болезней всех полезней </a:t>
              </a:r>
              <a:endPara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лечит нас от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всех</a:t>
              </a:r>
            </a:p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болезней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 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доктор)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429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436422" y="327880"/>
            <a:ext cx="9324844" cy="6301519"/>
            <a:chOff x="760272" y="299305"/>
            <a:chExt cx="9324844" cy="630151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72" y="299305"/>
              <a:ext cx="9324844" cy="6301519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2409825" y="695325"/>
              <a:ext cx="56483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Художественные произведения о </a:t>
              </a:r>
              <a:r>
                <a:rPr lang="ru-RU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труде </a:t>
              </a:r>
              <a:endParaRPr lang="ru-RU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895" y="1134133"/>
              <a:ext cx="2495550" cy="276159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025" y="3437478"/>
              <a:ext cx="2638425" cy="205934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30" y="4008323"/>
              <a:ext cx="1670781" cy="1253086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933" y="3895725"/>
              <a:ext cx="1572882" cy="157288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357" y="1132208"/>
              <a:ext cx="3002572" cy="2251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701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4" y="247650"/>
            <a:ext cx="9556327" cy="645795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435114" y="542925"/>
            <a:ext cx="6936591" cy="4983860"/>
            <a:chOff x="1435114" y="542925"/>
            <a:chExt cx="6936591" cy="498386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057401" y="542925"/>
              <a:ext cx="28765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Игротека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114" y="2883575"/>
              <a:ext cx="3163391" cy="241609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909" y="1096922"/>
              <a:ext cx="2780877" cy="156424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024" y="2873570"/>
              <a:ext cx="2456681" cy="265321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299" y="912257"/>
              <a:ext cx="2767406" cy="1956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9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85049" y="139017"/>
            <a:ext cx="9674731" cy="6537965"/>
            <a:chOff x="231783" y="236671"/>
            <a:chExt cx="9674731" cy="653796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83" y="236671"/>
              <a:ext cx="9674731" cy="6537965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793290" y="417250"/>
              <a:ext cx="29672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Фотографии с мероприятий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3466" y="3505654"/>
              <a:ext cx="1577060" cy="210274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033" y="740415"/>
              <a:ext cx="1504950" cy="200659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1182" y="3530370"/>
              <a:ext cx="1599119" cy="2053314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9905" y="409842"/>
              <a:ext cx="1455732" cy="194097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1659" y="4581813"/>
              <a:ext cx="1182724" cy="107863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5392" y="3143210"/>
              <a:ext cx="1504950" cy="140305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13707" y="1188952"/>
              <a:ext cx="2139518" cy="185484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48870" y="3177895"/>
              <a:ext cx="1584950" cy="2113268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5212013" y="2747015"/>
              <a:ext cx="3887600" cy="307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«Цветы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поливаем - листья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протираем»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970844" y="919791"/>
              <a:ext cx="75016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Дежурство детей в группе.</a:t>
              </a:r>
              <a:b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793289" y="2960139"/>
              <a:ext cx="32758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Самообслуживание и культурно-гигиенические навыки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977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10719" y="113124"/>
            <a:ext cx="9674731" cy="6537965"/>
            <a:chOff x="284086" y="157512"/>
            <a:chExt cx="9674731" cy="653796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86" y="157512"/>
              <a:ext cx="9674731" cy="6537965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811045" y="465292"/>
              <a:ext cx="28586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Фотографии с мероприятий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6395" y="1090481"/>
              <a:ext cx="1346122" cy="223588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2935" y="3673444"/>
              <a:ext cx="1437619" cy="191682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116" y="967466"/>
              <a:ext cx="2621872" cy="196640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829" y="3568110"/>
              <a:ext cx="3399115" cy="191200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4304" y="3665533"/>
              <a:ext cx="1418516" cy="189135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42935" y="1190611"/>
              <a:ext cx="1526719" cy="203562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698740" y="610217"/>
              <a:ext cx="24946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/>
                <a:t>Труд на природе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424256" y="2991775"/>
              <a:ext cx="39755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Расчистка дорожек от снега приучает </a:t>
              </a:r>
              <a:endParaRPr lang="ru-RU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детей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к порядку и заботе о ближних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706395" y="3326366"/>
              <a:ext cx="27235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Общественно-полезный труд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8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8989" y="363985"/>
            <a:ext cx="917951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Заключение</a:t>
            </a:r>
          </a:p>
          <a:p>
            <a:r>
              <a:rPr lang="ru-RU" sz="28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 Правильная организация трудовой деятельности дошкольника — основа его полноценного развития. Ребёнок чувствует свою ценность, возможность принести пользу окружающим. В процессе труда происходит усвоение полезных знаний о предметах и материалах, их назначении и использовании. Что касается воспитанников средней группы, то их более привлекает сам трудовой процесс, нежели его результат. И задача педагога — создать атмосферу сотрудничества, максимально заинтересовать детей этой деятельностью, сделать так, чтобы она приносила им большое удовольствие.</a:t>
            </a:r>
          </a:p>
        </p:txBody>
      </p:sp>
    </p:spTree>
    <p:extLst>
      <p:ext uri="{BB962C8B-B14F-4D97-AF65-F5344CB8AC3E}">
        <p14:creationId xmlns:p14="http://schemas.microsoft.com/office/powerpoint/2010/main" val="210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Трудовое воспитание в ДОУ- важное средство всестороннего развития личности дошкольника </a:t>
            </a:r>
            <a:r>
              <a:rPr lang="ru-RU" sz="3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ознакомления </a:t>
            </a:r>
            <a:r>
              <a:rPr lang="ru-RU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трудом взрослых, приобщения детей к доступной трудовой деятельности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2494" y="3387777"/>
            <a:ext cx="3545805" cy="28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825" y="1238250"/>
            <a:ext cx="5819775" cy="2457449"/>
          </a:xfrm>
        </p:spPr>
        <p:txBody>
          <a:bodyPr/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8432800" y="1320799"/>
            <a:ext cx="1320799" cy="1320801"/>
          </a:xfrm>
          <a:prstGeom prst="flowChartConnector">
            <a:avLst/>
          </a:prstGeom>
          <a:solidFill>
            <a:srgbClr val="BC2C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8836932" y="3695699"/>
            <a:ext cx="1250497" cy="126818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4760686" y="4659086"/>
            <a:ext cx="1268639" cy="1217839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7424057" y="3164114"/>
            <a:ext cx="1008743" cy="104502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6810827" y="4963887"/>
            <a:ext cx="867230" cy="1001484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9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2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2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трудового </a:t>
            </a:r>
            <a:r>
              <a:rPr lang="ru-RU" sz="2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 дошкольника: </a:t>
            </a:r>
            <a:r>
              <a:rPr lang="ru-RU" sz="27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ормирование </a:t>
            </a:r>
            <a:r>
              <a:rPr lang="ru-RU" sz="27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положительного отношения ребенка к труду, желание трудиться и доводить начатое дело до конца.</a:t>
            </a:r>
            <a:br>
              <a:rPr lang="ru-RU" sz="27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7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9994"/>
            <a:ext cx="8766917" cy="39396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трудового воспитания в ДОУ в соответствии с ФГОС</a:t>
            </a:r>
            <a:b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1.Формирование позитивных установок к различным видам труда и творчества.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Воспитание ценностного отношения к собственному труду, к труду других людей и его результатам: воспитание личности ребенка в аспекте труда и творчества.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3.Развитие творческой инициативы, способности самостоятельно себя реализовать в различных вида труда и творчества 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40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18971" y="2980038"/>
            <a:ext cx="3875316" cy="995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07586" y="3058122"/>
            <a:ext cx="382266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Условия организации </a:t>
            </a:r>
            <a:endParaRPr lang="ru-RU" sz="2400" b="1" u="sng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труда </a:t>
            </a:r>
            <a:r>
              <a:rPr lang="ru-RU" sz="24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детей.</a:t>
            </a:r>
            <a:endParaRPr lang="ru-RU" sz="2400" b="1" u="sng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30249" y="1910774"/>
            <a:ext cx="2518791" cy="8146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Демонстрация заинтересованности педагога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1383" y="4051286"/>
            <a:ext cx="2627228" cy="10232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18972" y="4820575"/>
            <a:ext cx="3506115" cy="12662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группе трудовой атмосферы, постоянной занятости, стремление к полезным делам</a:t>
            </a:r>
          </a:p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dirty="0"/>
              <a:t> 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15705" y="4708907"/>
            <a:ext cx="2803865" cy="9676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Поощрения в процессе и по результатам труда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8069" y="1524997"/>
            <a:ext cx="3133817" cy="9788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19025" y="3240349"/>
            <a:ext cx="3052440" cy="9779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7030A0"/>
                </a:solidFill>
              </a:rPr>
              <a:t>Учет нагрузки, состояния здоровья, интересов, способностей ребенка</a:t>
            </a:r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231382" y="3877366"/>
            <a:ext cx="2722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мотивации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трудовой деятельности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648067" y="1544716"/>
            <a:ext cx="3151575" cy="101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эмоционально-положительной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обстановки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процессе труда</a:t>
            </a:r>
            <a:endParaRPr lang="ru-RU" sz="16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3400148" y="2503833"/>
            <a:ext cx="186431" cy="4762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5" idx="0"/>
          </p:cNvCxnSpPr>
          <p:nvPr/>
        </p:nvCxnSpPr>
        <p:spPr>
          <a:xfrm flipH="1" flipV="1">
            <a:off x="4376691" y="1251944"/>
            <a:ext cx="579938" cy="172809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5291091" y="452760"/>
            <a:ext cx="2752079" cy="13099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Систематическое включение каждого ребенка в труд на правах партнера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5746741" y="1762711"/>
            <a:ext cx="600793" cy="121732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6894287" y="2725446"/>
            <a:ext cx="589589" cy="37504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1239130" y="3746377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5" idx="3"/>
          </p:cNvCxnSpPr>
          <p:nvPr/>
        </p:nvCxnSpPr>
        <p:spPr>
          <a:xfrm>
            <a:off x="6894287" y="3477726"/>
            <a:ext cx="324738" cy="5558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347534" y="3975413"/>
            <a:ext cx="1136342" cy="68536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2" idx="0"/>
          </p:cNvCxnSpPr>
          <p:nvPr/>
        </p:nvCxnSpPr>
        <p:spPr>
          <a:xfrm flipH="1">
            <a:off x="4772030" y="3988792"/>
            <a:ext cx="30789" cy="83178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Скругленный прямоугольник 44"/>
          <p:cNvSpPr/>
          <p:nvPr/>
        </p:nvSpPr>
        <p:spPr>
          <a:xfrm>
            <a:off x="2290438" y="447234"/>
            <a:ext cx="2666191" cy="790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оборудования для труда</a:t>
            </a: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2858611" y="3975413"/>
            <a:ext cx="160360" cy="24288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55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655104" y="447134"/>
            <a:ext cx="4344475" cy="11705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Виды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в ДОУ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78797" y="2277931"/>
            <a:ext cx="3082116" cy="1650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Хозяйственно-бытовой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 (содружество взрослого и ребенка, совместная деятельность)</a:t>
            </a:r>
            <a:endParaRPr lang="ru-RU" sz="1600" b="1" dirty="0"/>
          </a:p>
        </p:txBody>
      </p:sp>
      <p:sp>
        <p:nvSpPr>
          <p:cNvPr id="10" name="Стрелка углом 9"/>
          <p:cNvSpPr/>
          <p:nvPr/>
        </p:nvSpPr>
        <p:spPr>
          <a:xfrm rot="5400000">
            <a:off x="6827905" y="1316217"/>
            <a:ext cx="1162411" cy="86312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879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07652" y="4796188"/>
            <a:ext cx="3775313" cy="12772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природе</a:t>
            </a:r>
            <a:endParaRPr lang="ru-RU" b="1" dirty="0"/>
          </a:p>
        </p:txBody>
      </p:sp>
      <p:sp>
        <p:nvSpPr>
          <p:cNvPr id="25" name="Стрелка вниз 24"/>
          <p:cNvSpPr/>
          <p:nvPr/>
        </p:nvSpPr>
        <p:spPr>
          <a:xfrm>
            <a:off x="7329714" y="3928860"/>
            <a:ext cx="508001" cy="86732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16842" y="4868758"/>
            <a:ext cx="3452883" cy="12010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Ручной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труд.</a:t>
            </a:r>
            <a:b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555038" y="2312773"/>
            <a:ext cx="3023693" cy="1616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амообслуживанию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(навыки культуры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быта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/>
          </a:p>
        </p:txBody>
      </p:sp>
      <p:sp>
        <p:nvSpPr>
          <p:cNvPr id="32" name="Стрелка вправо 31"/>
          <p:cNvSpPr/>
          <p:nvPr/>
        </p:nvSpPr>
        <p:spPr>
          <a:xfrm rot="10800000">
            <a:off x="4449618" y="5082304"/>
            <a:ext cx="962612" cy="54693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0800000">
            <a:off x="2655105" y="3928860"/>
            <a:ext cx="478564" cy="907111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10800000">
            <a:off x="3066884" y="1567200"/>
            <a:ext cx="505181" cy="710731"/>
          </a:xfrm>
          <a:prstGeom prst="downArrow">
            <a:avLst>
              <a:gd name="adj1" fmla="val 50000"/>
              <a:gd name="adj2" fmla="val 6890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0229" y="-522514"/>
            <a:ext cx="9027885" cy="2772228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организации труда </a:t>
            </a:r>
            <a:r>
              <a:rPr lang="ru-RU" sz="4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br>
              <a:rPr lang="ru-RU" sz="4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детском саду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46285"/>
            <a:ext cx="8577943" cy="246742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0229" y="2452914"/>
            <a:ext cx="8490857" cy="7692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2060"/>
                </a:solidFill>
              </a:rPr>
              <a:t>Поручения – это обращённая к ребёнку просьба взрослого, выполнить какое либо трудовое действие.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17371" y="3701142"/>
            <a:ext cx="7184572" cy="11175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2060"/>
                </a:solidFill>
              </a:rPr>
              <a:t>Дежурство – предполагает труд одного или нескольких детей в интересах всей группы.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0229" y="5138058"/>
            <a:ext cx="8490857" cy="1320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2060"/>
                </a:solidFill>
              </a:rPr>
              <a:t>Коллективный труд – это организация труда, при которой дети на ряду с трудовыми заданиями решают и нравственные задачи.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13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87711" y="347239"/>
            <a:ext cx="7383947" cy="5951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32310" y="366822"/>
            <a:ext cx="7331915" cy="618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82175" y="193891"/>
            <a:ext cx="7004297" cy="6257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09792" y="92593"/>
            <a:ext cx="7055702" cy="6504194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-6509792" y="92593"/>
            <a:ext cx="6810081" cy="6582769"/>
            <a:chOff x="-6528670" y="80255"/>
            <a:chExt cx="6810081" cy="658276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6528670" y="80255"/>
              <a:ext cx="6528670" cy="65827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4" name="Группа 33"/>
            <p:cNvGrpSpPr/>
            <p:nvPr/>
          </p:nvGrpSpPr>
          <p:grpSpPr>
            <a:xfrm>
              <a:off x="-6509793" y="347239"/>
              <a:ext cx="6791204" cy="5457618"/>
              <a:chOff x="-6509793" y="347239"/>
              <a:chExt cx="6791204" cy="5457618"/>
            </a:xfrm>
          </p:grpSpPr>
          <p:sp>
            <p:nvSpPr>
              <p:cNvPr id="10" name="Скругленный прямоугольник 9"/>
              <p:cNvSpPr/>
              <p:nvPr/>
            </p:nvSpPr>
            <p:spPr>
              <a:xfrm>
                <a:off x="-346386" y="2234010"/>
                <a:ext cx="627797" cy="1624083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-6182174" y="347239"/>
                <a:ext cx="5568026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Arial" panose="020B0604020202020204" pitchFamily="34" charset="0"/>
                  </a:rPr>
                  <a:t>Примерная сетка совместной образовательной </a:t>
                </a:r>
                <a:r>
                  <a:rPr lang="ru-RU" dirty="0" smtClean="0">
                    <a:latin typeface="Arial" panose="020B0604020202020204" pitchFamily="34" charset="0"/>
                  </a:rPr>
                  <a:t>деятельности </a:t>
                </a:r>
                <a:r>
                  <a:rPr lang="ru-RU" dirty="0">
                    <a:latin typeface="Arial" panose="020B0604020202020204" pitchFamily="34" charset="0"/>
                  </a:rPr>
                  <a:t>культурных практик в режимных </a:t>
                </a:r>
                <a:r>
                  <a:rPr lang="ru-RU" dirty="0" smtClean="0">
                    <a:latin typeface="Arial" panose="020B0604020202020204" pitchFamily="34" charset="0"/>
                  </a:rPr>
                  <a:t>моментах</a:t>
                </a:r>
                <a:endParaRPr lang="ru-RU" dirty="0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-6509793" y="1380886"/>
                <a:ext cx="6128722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Arial" panose="020B0604020202020204" pitchFamily="34" charset="0"/>
                  </a:rPr>
                  <a:t>Самообслуживание и элементарный бытовой </a:t>
                </a:r>
                <a:r>
                  <a:rPr lang="ru-RU" dirty="0" smtClean="0">
                    <a:latin typeface="Arial" panose="020B0604020202020204" pitchFamily="34" charset="0"/>
                  </a:rPr>
                  <a:t>труд</a:t>
                </a:r>
                <a:endParaRPr lang="ru-RU" dirty="0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-6378805" y="1901144"/>
                <a:ext cx="1411025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dirty="0"/>
                  <a:t>2-я младшая группа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-6378806" y="2764282"/>
                <a:ext cx="1405101" cy="33855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Ежедневно</a:t>
                </a:r>
                <a:endParaRPr lang="ru-RU" sz="1600" dirty="0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-4908883" y="1875492"/>
                <a:ext cx="1239808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Средняя </a:t>
                </a:r>
                <a:r>
                  <a:rPr lang="ru-RU" sz="1600" dirty="0" smtClean="0">
                    <a:latin typeface="Arial" panose="020B0604020202020204" pitchFamily="34" charset="0"/>
                  </a:rPr>
                  <a:t>группа</a:t>
                </a:r>
                <a:endParaRPr lang="ru-RU" sz="1600" dirty="0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 rot="10800000" flipV="1">
                <a:off x="-4921014" y="2731930"/>
                <a:ext cx="1267302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Ежедневно</a:t>
                </a:r>
                <a:r>
                  <a:rPr lang="ru-RU" dirty="0">
                    <a:latin typeface="Arial" panose="020B0604020202020204" pitchFamily="34" charset="0"/>
                  </a:rPr>
                  <a:t> </a:t>
                </a:r>
                <a:endParaRPr lang="ru-RU" dirty="0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 rot="10800000" flipV="1">
                <a:off x="-3570275" y="1919095"/>
                <a:ext cx="1378425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Старшая группа</a:t>
                </a:r>
                <a:endParaRPr lang="ru-RU" sz="1600" dirty="0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 rot="10800000" flipV="1">
                <a:off x="-3567659" y="2743096"/>
                <a:ext cx="1399666" cy="33855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Ежедневно</a:t>
                </a:r>
                <a:endParaRPr lang="ru-RU" sz="1600" dirty="0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-2132953" y="1875490"/>
                <a:ext cx="1837933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dirty="0" smtClean="0">
                    <a:latin typeface="Arial" panose="020B0604020202020204" pitchFamily="34" charset="0"/>
                  </a:rPr>
                  <a:t>Подготовительная группа</a:t>
                </a:r>
                <a:endParaRPr lang="ru-RU" dirty="0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 rot="10800000" flipV="1">
                <a:off x="-2081942" y="2746400"/>
                <a:ext cx="1700869" cy="33855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Ежедневно</a:t>
                </a:r>
                <a:endParaRPr lang="ru-RU" sz="1600" dirty="0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 rot="10800000" flipV="1">
                <a:off x="-6032310" y="3318955"/>
                <a:ext cx="5441544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Трудовые поручения (индивидуально и по подгруппам)</a:t>
                </a:r>
                <a:endParaRPr lang="ru-RU" sz="1600" dirty="0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-2081943" y="3844392"/>
                <a:ext cx="1700871" cy="33855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Ежедневно</a:t>
                </a:r>
                <a:endParaRPr lang="ru-RU" sz="1600" dirty="0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-3570274" y="3872644"/>
                <a:ext cx="1378425" cy="33855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Ежедневно</a:t>
                </a:r>
                <a:endParaRPr lang="ru-RU" sz="1600" dirty="0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-4926938" y="3858093"/>
                <a:ext cx="1257863" cy="33855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Ежедневно</a:t>
                </a:r>
                <a:endParaRPr lang="ru-RU" sz="1600" dirty="0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-6378806" y="3846920"/>
                <a:ext cx="1357101" cy="33855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Ежедневно</a:t>
                </a:r>
                <a:endParaRPr lang="ru-RU" sz="1600" dirty="0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-6091205" y="4671573"/>
                <a:ext cx="5477055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Трудовые поручения (общий и совместный труд)</a:t>
                </a:r>
                <a:endParaRPr lang="ru-RU" sz="1600" dirty="0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-4908883" y="5220081"/>
                <a:ext cx="1239808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1 раз в неделю </a:t>
                </a:r>
                <a:endParaRPr lang="ru-RU" sz="1600" dirty="0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 rot="10800000" flipV="1">
                <a:off x="-3570276" y="5209552"/>
                <a:ext cx="1378426" cy="59530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Arial" panose="020B0604020202020204" pitchFamily="34" charset="0"/>
                  </a:rPr>
                  <a:t>1 раз в две недели </a:t>
                </a:r>
                <a:endParaRPr lang="ru-RU" sz="1600" dirty="0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-2081943" y="5220082"/>
                <a:ext cx="1700871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latin typeface="Arial" panose="020B0604020202020204" pitchFamily="34" charset="0"/>
                  </a:rPr>
                  <a:t>     1 </a:t>
                </a:r>
                <a:r>
                  <a:rPr lang="ru-RU" sz="1600" dirty="0">
                    <a:latin typeface="Arial" panose="020B0604020202020204" pitchFamily="34" charset="0"/>
                  </a:rPr>
                  <a:t>раз в </a:t>
                </a:r>
                <a:endParaRPr lang="ru-RU" sz="1600" dirty="0" smtClean="0">
                  <a:latin typeface="Arial" panose="020B0604020202020204" pitchFamily="34" charset="0"/>
                </a:endParaRPr>
              </a:p>
              <a:p>
                <a:r>
                  <a:rPr lang="ru-RU" sz="1600" dirty="0" smtClean="0">
                    <a:latin typeface="Arial" panose="020B0604020202020204" pitchFamily="34" charset="0"/>
                  </a:rPr>
                  <a:t>   2 недели</a:t>
                </a:r>
                <a:endParaRPr lang="ru-RU" sz="1600" dirty="0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-6378807" y="5228777"/>
                <a:ext cx="1273293" cy="576078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solidFill>
                      <a:schemeClr val="bg2"/>
                    </a:solidFill>
                  </a:rPr>
                  <a:t>---</a:t>
                </a:r>
                <a:endParaRPr lang="ru-RU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-5887712" y="5336498"/>
                <a:ext cx="107665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Arial" panose="020B0604020202020204" pitchFamily="34" charset="0"/>
                  </a:rPr>
                  <a:t>- </a:t>
                </a:r>
                <a:endParaRPr lang="ru-RU" dirty="0"/>
              </a:p>
            </p:txBody>
          </p:sp>
        </p:grpSp>
      </p:grpSp>
      <p:sp>
        <p:nvSpPr>
          <p:cNvPr id="36" name="Стрелка вправо 35"/>
          <p:cNvSpPr/>
          <p:nvPr/>
        </p:nvSpPr>
        <p:spPr>
          <a:xfrm>
            <a:off x="9138535" y="5882940"/>
            <a:ext cx="1295400" cy="571500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6495" y="92593"/>
            <a:ext cx="8980385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 трудового воспитания детей дошкольного возраста по группам:</a:t>
            </a:r>
            <a:endParaRPr lang="ru-RU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713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16 L 0.62331 0.0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07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0.00903 L 0.61107 -0.00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-0.01991 L 0.61159 0.009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61158 0.0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7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2824 L 0.60755 -0.004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30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0246" y="603682"/>
            <a:ext cx="3735246" cy="89757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64277" y="2890969"/>
            <a:ext cx="2797790" cy="2594252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</a:t>
            </a:r>
          </a:p>
          <a:p>
            <a:endParaRPr lang="ru-RU" sz="9600" dirty="0" smtClean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6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07103" y="2687093"/>
            <a:ext cx="2661314" cy="2621886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7108738" y="2687094"/>
            <a:ext cx="2553877" cy="2243888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/>
          <p:cNvSpPr txBox="1"/>
          <p:nvPr/>
        </p:nvSpPr>
        <p:spPr>
          <a:xfrm>
            <a:off x="4774969" y="5532987"/>
            <a:ext cx="188513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Основной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8738" y="5071322"/>
            <a:ext cx="286777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Заключительный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981" y="5638293"/>
            <a:ext cx="349295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Подготовительный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1690" y="1501254"/>
            <a:ext cx="365672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Предварительный этап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36981" y="1856096"/>
            <a:ext cx="9075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Изучить требования к организации развивающей предметно-пространственной среде  в соответствии ФГОС ДО.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3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75" y="152400"/>
            <a:ext cx="5353050" cy="533400"/>
          </a:xfrm>
        </p:spPr>
        <p:txBody>
          <a:bodyPr/>
          <a:lstStyle/>
          <a:p>
            <a:r>
              <a:rPr lang="ru-RU" sz="1800" b="1" dirty="0">
                <a:solidFill>
                  <a:srgbClr val="7030A0"/>
                </a:solidFill>
              </a:rPr>
              <a:t>Трудовая деятельность в свете ФГОС ДО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85850" y="685800"/>
            <a:ext cx="7553326" cy="15144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 из направлений в социально-коммуникативном развитии - это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позитивных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установок к различным видам труда и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творчества; формирование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 безопасного поведения в быту, социуме, природе (ФГОС ДО п. 2.6).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05025" y="2305051"/>
            <a:ext cx="7848600" cy="17335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дошкольного возраста (3 года - 8 лет)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ряд видов деятельности реализовывается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самообслуживание и элементарный бытовой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 (в помещении и на улице), конструирование из разного материала, включая конструкторы, модули, бумагу, природный и иной материал (ФГОС ДО п. 2.7).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09850" y="4276725"/>
            <a:ext cx="7858126" cy="1866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условиям реализации образовательной программы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Для успешного решения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задач, предусмотренных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программой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формированию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детей дошкольного возраста позитивных установок к различным видам</a:t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и творчества, первостепенное значение имеет создание необходимых условий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 ДО п. 3.1)</a:t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при хорошей организации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ребѐнок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испытывает радость труда.</a:t>
            </a:r>
          </a:p>
        </p:txBody>
      </p:sp>
    </p:spTree>
    <p:extLst>
      <p:ext uri="{BB962C8B-B14F-4D97-AF65-F5344CB8AC3E}">
        <p14:creationId xmlns:p14="http://schemas.microsoft.com/office/powerpoint/2010/main" val="25347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1241</TotalTime>
  <Words>681</Words>
  <Application>Microsoft Office PowerPoint</Application>
  <PresentationFormat>Широкоэкранный</PresentationFormat>
  <Paragraphs>135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  Презентация  «Организация развивающей предметно-пространственной среды по трудовому  воспитанию в соответствии с ФГОС ДО»</vt:lpstr>
      <vt:lpstr>Трудовое воспитание в ДОУ- важное средство всестороннего развития личности дошкольника посредством ознакомления с трудом взрослых, приобщения детей к доступной трудовой деятельности.</vt:lpstr>
      <vt:lpstr>      Цель трудового воспитания дошкольника: Формирование положительного отношения ребенка к труду, желание трудиться и доводить начатое дело до конца.                   </vt:lpstr>
      <vt:lpstr>Презентация PowerPoint</vt:lpstr>
      <vt:lpstr>Презентация PowerPoint</vt:lpstr>
      <vt:lpstr>Формы организации труда детей в детском саду</vt:lpstr>
      <vt:lpstr>Презентация PowerPoint</vt:lpstr>
      <vt:lpstr>Этапы</vt:lpstr>
      <vt:lpstr>Трудовая деятельность в свете ФГОС ДО</vt:lpstr>
      <vt:lpstr>  Этапы реализации проекта. </vt:lpstr>
      <vt:lpstr>Детское оборудование должно соответствовать росту и возрасту детей Орудия труда детей должны быть абсолютно безопасны. </vt:lpstr>
      <vt:lpstr>                  Продукт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</dc:title>
  <dc:creator>Азамат</dc:creator>
  <cp:lastModifiedBy>Азамат</cp:lastModifiedBy>
  <cp:revision>149</cp:revision>
  <dcterms:created xsi:type="dcterms:W3CDTF">2022-01-14T13:49:09Z</dcterms:created>
  <dcterms:modified xsi:type="dcterms:W3CDTF">2022-01-17T21:02:09Z</dcterms:modified>
</cp:coreProperties>
</file>