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0" r:id="rId3"/>
    <p:sldId id="260" r:id="rId4"/>
    <p:sldId id="261" r:id="rId5"/>
    <p:sldId id="262" r:id="rId6"/>
    <p:sldId id="263" r:id="rId7"/>
    <p:sldId id="265" r:id="rId8"/>
    <p:sldId id="266" r:id="rId9"/>
    <p:sldId id="269" r:id="rId10"/>
    <p:sldId id="270" r:id="rId11"/>
    <p:sldId id="271" r:id="rId12"/>
    <p:sldId id="272" r:id="rId13"/>
    <p:sldId id="273" r:id="rId14"/>
    <p:sldId id="275" r:id="rId15"/>
    <p:sldId id="276" r:id="rId16"/>
    <p:sldId id="277" r:id="rId17"/>
    <p:sldId id="278" r:id="rId18"/>
    <p:sldId id="274" r:id="rId19"/>
    <p:sldId id="283" r:id="rId20"/>
    <p:sldId id="284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133600"/>
            <a:ext cx="78458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/>
              <a:t>Проектная деятельность </a:t>
            </a:r>
          </a:p>
          <a:p>
            <a:pPr algn="ctr"/>
            <a:r>
              <a:rPr lang="ru-RU" sz="2200" b="1" dirty="0" smtClean="0"/>
              <a:t>как средство патриотического воспитания</a:t>
            </a:r>
          </a:p>
          <a:p>
            <a:pPr algn="ctr"/>
            <a:r>
              <a:rPr lang="ru-RU" sz="2200" b="1" dirty="0" smtClean="0"/>
              <a:t> в условиях  дошкольной образовательной организации</a:t>
            </a:r>
            <a:endParaRPr lang="ru-RU" sz="2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95600" y="457200"/>
            <a:ext cx="3732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МДОАУ «ЦРР – </a:t>
            </a:r>
            <a:r>
              <a:rPr lang="ru-RU" dirty="0" err="1" smtClean="0"/>
              <a:t>д</a:t>
            </a:r>
            <a:r>
              <a:rPr lang="ru-RU" dirty="0" smtClean="0"/>
              <a:t>/с №113» г. Орска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5029200"/>
            <a:ext cx="4226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Старший воспитатель: Курманова Г.Ж.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5791200"/>
            <a:ext cx="1306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Орск, 2023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524000" y="1143000"/>
            <a:ext cx="59436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можно представить как </a:t>
            </a:r>
            <a:r>
              <a:rPr kumimoji="0" lang="ru-RU" sz="32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«6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П» 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Проектирование проекта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Поиск информации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Продукт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Портфолио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проекта.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381000"/>
            <a:ext cx="8001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Проектная деятельность носит характер 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сотрудничества</a:t>
            </a:r>
          </a:p>
          <a:p>
            <a:pPr algn="ctr"/>
            <a:endParaRPr lang="ru-RU" sz="36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ВОСПИТАННИКИ</a:t>
            </a:r>
          </a:p>
          <a:p>
            <a:pPr algn="ctr"/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ПЕДАГОГИ</a:t>
            </a:r>
          </a:p>
          <a:p>
            <a:pPr algn="ctr"/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5400" y="5474732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Центры активности в групповой комнате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57200" y="838200"/>
            <a:ext cx="7620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аспорт проекта: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роблема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Название проекта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Тип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Цель проекта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бразовательные области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родолжительность проекта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снащение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жидаемый конечный результат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проекта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пособ  презентации проекта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828800"/>
            <a:ext cx="714259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ПРАКТИЧЕСКОЕ ЗАДАНИЕ</a:t>
            </a:r>
          </a:p>
          <a:p>
            <a:endParaRPr lang="ru-RU" sz="3200" dirty="0" smtClean="0"/>
          </a:p>
          <a:p>
            <a:pPr marL="342900" indent="-342900">
              <a:buAutoNum type="arabicPeriod"/>
            </a:pPr>
            <a:r>
              <a:rPr lang="ru-RU" sz="3200" dirty="0" smtClean="0"/>
              <a:t>ЗАПОЛНИТЬ ПАСПОРТ ПРОЕКТА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СОСТАВИТЬ ПЛАН ПРОЕКТА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ownloads\11 гру.png"/>
          <p:cNvPicPr/>
          <p:nvPr/>
        </p:nvPicPr>
        <p:blipFill>
          <a:blip r:embed="rId2"/>
          <a:srcRect t="15500" r="1000" b="9500"/>
          <a:stretch>
            <a:fillRect/>
          </a:stretch>
        </p:blipFill>
        <p:spPr bwMode="auto">
          <a:xfrm>
            <a:off x="609600" y="228600"/>
            <a:ext cx="2971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ownloads\семья.png"/>
          <p:cNvPicPr/>
          <p:nvPr/>
        </p:nvPicPr>
        <p:blipFill>
          <a:blip r:embed="rId3"/>
          <a:srcRect t="4125" b="24375"/>
          <a:stretch>
            <a:fillRect/>
          </a:stretch>
        </p:blipFill>
        <p:spPr bwMode="auto">
          <a:xfrm>
            <a:off x="4114800" y="3276600"/>
            <a:ext cx="3948112" cy="3352800"/>
          </a:xfrm>
          <a:prstGeom prst="rect">
            <a:avLst/>
          </a:prstGeom>
          <a:noFill/>
        </p:spPr>
      </p:pic>
      <p:pic>
        <p:nvPicPr>
          <p:cNvPr id="6" name="Рисунок 5" descr="C:\Users\user\Downloads\сем.png"/>
          <p:cNvPicPr/>
          <p:nvPr/>
        </p:nvPicPr>
        <p:blipFill>
          <a:blip r:embed="rId4"/>
          <a:srcRect l="5602" t="1260" r="3361" b="3361"/>
          <a:stretch>
            <a:fillRect/>
          </a:stretch>
        </p:blipFill>
        <p:spPr bwMode="auto">
          <a:xfrm>
            <a:off x="762000" y="3352800"/>
            <a:ext cx="2514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ownloads\пальч семья.png"/>
          <p:cNvPicPr/>
          <p:nvPr/>
        </p:nvPicPr>
        <p:blipFill>
          <a:blip r:embed="rId5"/>
          <a:srcRect l="11000" t="5125" r="10167" b="7375"/>
          <a:stretch>
            <a:fillRect/>
          </a:stretch>
        </p:blipFill>
        <p:spPr bwMode="auto">
          <a:xfrm>
            <a:off x="4191000" y="228600"/>
            <a:ext cx="2266916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ownloads\конс для род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228600"/>
            <a:ext cx="200977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="" xmlns:a16="http://schemas.microsoft.com/office/drawing/2014/main" id="{C85910E6-19AC-274E-ADA5-0A5803894E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835" b="16697"/>
          <a:stretch>
            <a:fillRect/>
          </a:stretch>
        </p:blipFill>
        <p:spPr>
          <a:xfrm>
            <a:off x="4876800" y="3581400"/>
            <a:ext cx="3381439" cy="1981200"/>
          </a:xfrm>
          <a:prstGeom prst="rect">
            <a:avLst/>
          </a:prstGeom>
        </p:spPr>
      </p:pic>
      <p:pic>
        <p:nvPicPr>
          <p:cNvPr id="3" name="Рисунок 5">
            <a:extLst>
              <a:ext uri="{FF2B5EF4-FFF2-40B4-BE49-F238E27FC236}">
                <a16:creationId xmlns="" xmlns:a16="http://schemas.microsoft.com/office/drawing/2014/main" id="{5B83E29F-3BA7-5C45-825D-3959119F87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50" r="6224"/>
          <a:stretch>
            <a:fillRect/>
          </a:stretch>
        </p:blipFill>
        <p:spPr>
          <a:xfrm>
            <a:off x="5714999" y="4800600"/>
            <a:ext cx="2845661" cy="1905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E2CEDE11-109A-8049-83E4-5B80A96F2B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3975870" cy="29822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4EED244-8CA5-8341-BC05-AEF4CEBB4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00444"/>
            <a:ext cx="4038600" cy="3029254"/>
          </a:xfrm>
          <a:prstGeom prst="rect">
            <a:avLst/>
          </a:prstGeom>
        </p:spPr>
      </p:pic>
      <p:pic>
        <p:nvPicPr>
          <p:cNvPr id="6" name="Рисунок 5" descr="C:\Users\user\Downloads\лепбук оренбуржье.png"/>
          <p:cNvPicPr/>
          <p:nvPr/>
        </p:nvPicPr>
        <p:blipFill>
          <a:blip r:embed="rId6"/>
          <a:srcRect t="28683" b="20600"/>
          <a:stretch>
            <a:fillRect/>
          </a:stretch>
        </p:blipFill>
        <p:spPr bwMode="auto">
          <a:xfrm>
            <a:off x="4953000" y="304800"/>
            <a:ext cx="3581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C:\Users\1\Downloads\20230403_152419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4114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4" descr="C:\Users\1\Downloads\IMG-3d8b39e7ff085e03509d626f1468ee9c-V (1)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3352800"/>
            <a:ext cx="15542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1\Downloads\20230403_203633.jpg"/>
          <p:cNvPicPr>
            <a:picLocks noChangeAspect="1" noChangeArrowheads="1"/>
          </p:cNvPicPr>
          <p:nvPr/>
        </p:nvPicPr>
        <p:blipFill>
          <a:blip r:embed="rId4" cstate="print"/>
          <a:srcRect t="10102" b="22553"/>
          <a:stretch>
            <a:fillRect/>
          </a:stretch>
        </p:blipFill>
        <p:spPr bwMode="auto">
          <a:xfrm>
            <a:off x="152400" y="3657600"/>
            <a:ext cx="2472591" cy="2956875"/>
          </a:xfrm>
          <a:prstGeom prst="rect">
            <a:avLst/>
          </a:prstGeom>
          <a:noFill/>
        </p:spPr>
      </p:pic>
      <p:pic>
        <p:nvPicPr>
          <p:cNvPr id="5" name="Рисунок 4" descr="C:\Users\user\Downloads\20230915_100136.jpg"/>
          <p:cNvPicPr/>
          <p:nvPr/>
        </p:nvPicPr>
        <p:blipFill>
          <a:blip r:embed="rId5" cstate="print"/>
          <a:srcRect l="10423" r="8012"/>
          <a:stretch>
            <a:fillRect/>
          </a:stretch>
        </p:blipFill>
        <p:spPr bwMode="auto">
          <a:xfrm>
            <a:off x="2743200" y="3657600"/>
            <a:ext cx="4419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1\Downloads\20230403_155119.jpg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228600"/>
            <a:ext cx="396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wnloads\тш2.jpg"/>
          <p:cNvPicPr/>
          <p:nvPr/>
        </p:nvPicPr>
        <p:blipFill>
          <a:blip r:embed="rId2" cstate="print"/>
          <a:srcRect t="16229" b="19093"/>
          <a:stretch>
            <a:fillRect/>
          </a:stretch>
        </p:blipFill>
        <p:spPr bwMode="auto">
          <a:xfrm>
            <a:off x="381000" y="3048000"/>
            <a:ext cx="838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ownloads\тш.jpg"/>
          <p:cNvPicPr/>
          <p:nvPr/>
        </p:nvPicPr>
        <p:blipFill>
          <a:blip r:embed="rId3" cstate="print"/>
          <a:srcRect l="18209" r="20334"/>
          <a:stretch>
            <a:fillRect/>
          </a:stretch>
        </p:blipFill>
        <p:spPr bwMode="auto">
          <a:xfrm>
            <a:off x="5410200" y="228600"/>
            <a:ext cx="3200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ownloads\20230915_1227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"/>
            <a:ext cx="4873625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1" descr="IMG-20230405-WA0008.jpg"/>
          <p:cNvPicPr>
            <a:picLocks noChangeAspect="1"/>
          </p:cNvPicPr>
          <p:nvPr/>
        </p:nvPicPr>
        <p:blipFill>
          <a:blip r:embed="rId2"/>
          <a:srcRect r="32895"/>
          <a:stretch>
            <a:fillRect/>
          </a:stretch>
        </p:blipFill>
        <p:spPr>
          <a:xfrm>
            <a:off x="304800" y="381000"/>
            <a:ext cx="4114800" cy="6131859"/>
          </a:xfrm>
          <a:prstGeom prst="rect">
            <a:avLst/>
          </a:prstGeom>
        </p:spPr>
      </p:pic>
      <p:pic>
        <p:nvPicPr>
          <p:cNvPr id="3" name="Содержимое 9" descr="IMG-20230405-WA0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581400"/>
            <a:ext cx="3962400" cy="2971800"/>
          </a:xfrm>
          <a:prstGeom prst="rect">
            <a:avLst/>
          </a:prstGeom>
        </p:spPr>
      </p:pic>
      <p:pic>
        <p:nvPicPr>
          <p:cNvPr id="4" name="Содержимое 5" descr="IMG-20230406-WA00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81000"/>
            <a:ext cx="3962400" cy="3108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Габбасовы\Desktop\для презентации\20230320_0949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733800"/>
            <a:ext cx="3629890" cy="2743200"/>
          </a:xfrm>
          <a:prstGeom prst="rect">
            <a:avLst/>
          </a:prstGeom>
          <a:noFill/>
        </p:spPr>
      </p:pic>
      <p:pic>
        <p:nvPicPr>
          <p:cNvPr id="3" name="Picture 2" descr="C:\Users\Габбасовы\Desktop\для презентации\20230320_0916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657600"/>
            <a:ext cx="3124200" cy="2872374"/>
          </a:xfrm>
          <a:prstGeom prst="rect">
            <a:avLst/>
          </a:prstGeom>
          <a:noFill/>
        </p:spPr>
      </p:pic>
      <p:pic>
        <p:nvPicPr>
          <p:cNvPr id="4" name="Picture 2" descr="C:\Users\Габбасовы\Desktop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04800"/>
            <a:ext cx="3124200" cy="3124200"/>
          </a:xfrm>
          <a:prstGeom prst="rect">
            <a:avLst/>
          </a:prstGeom>
          <a:noFill/>
        </p:spPr>
      </p:pic>
      <p:pic>
        <p:nvPicPr>
          <p:cNvPr id="5" name="Picture 3" descr="C:\Users\Габбасовы\Desktop\20230322_1529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04800"/>
            <a:ext cx="3200400" cy="3273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81000" y="1600200"/>
            <a:ext cx="8458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          – это путь исследования, т.е. специально организованный взрослым и самостоятельно выполняемый детьми комплекс действий, завершающийся созданием творческих работ.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3124200"/>
            <a:ext cx="769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            - система обучения, при которой дети приобретают знания в процессе планирования и выполнения постоянно усложняющихся практических заданий - проектов.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4876800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проектов всегда предполагает решение воспитанниками какой-то…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57600" y="4572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ПРОЕКТ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24600" y="457200"/>
            <a:ext cx="1905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МЕТОД ПРОЕКТОВ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43000" y="4572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ПРОБЛЕМЫ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wnloads\масл мн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04800"/>
            <a:ext cx="3886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ownloads\масл адвент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52400"/>
            <a:ext cx="27527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ownloads\мас мн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429000"/>
            <a:ext cx="396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ownloads\масле мн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962400"/>
            <a:ext cx="3704590" cy="266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438400"/>
            <a:ext cx="4543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СПАСИБО ЗА ВНИМАНИЕ!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81000" y="1600200"/>
            <a:ext cx="8458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          – это путь исследования, т.е. специально организованный взрослым и самостоятельно выполняемый детьми комплекс действий, завершающийся созданием творческих работ.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3124200"/>
            <a:ext cx="769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            - система обучения, при которой дети приобретают знания в процессе планирования и выполнения постоянно усложняющихся практических заданий - проектов.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4876800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проектов всегда предполагает решение воспитанниками какой-то…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33800" y="3810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ПРОЕКТ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24600" y="381000"/>
            <a:ext cx="1905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МЕТОД ПРОЕКТОВ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66800" y="3810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ПРОБЛЕМЫ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83 0.05 L 0.07083 0.7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4 0.02778 L -0.42917 0.161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5 0.29468 C -0.49809 0.21181 -0.52517 0.15394 -0.53663 0.15811 C -0.54722 0.16181 -0.5427 0.22639 -0.52604 0.3088 C -0.50937 0.39121 -0.4875 0.45787 -0.47691 0.45394 C -0.46545 0.44977 -0.47708 0.37686 -0.50139 0.29723 C -0.52656 0.21922 -0.55312 0.16389 -0.56371 0.16783 C -0.57448 0.17153 -0.57083 0.23774 -0.55399 0.31899 C -0.53767 0.40116 -0.5151 0.4676 -0.50399 0.46366 C -0.4934 0.45996 -0.50503 0.38704 -0.52916 0.30857 C -0.55347 0.22894 -0.58038 0.17385 -0.5908 0.17755 C -0.60243 0.18172 -0.59843 0.24792 -0.58177 0.3301 C -0.56545 0.41112 -0.5427 0.47755 -0.53107 0.47338 C -0.52135 0.46991 -0.5335 0.397 -0.55625 0.31829 C -0.5802 0.23982 -0.6085 0.1838 -0.61927 0.18774 C -0.62951 0.19144 -0.62517 0.2588 -0.6092 0.33982 C -0.59184 0.42362 -0.56979 0.48727 -0.55955 0.4838 C -0.54843 0.47963 -0.55972 0.40811 -0.58385 0.32963 C -0.60798 0.25116 -0.63524 0.19352 -0.64583 0.19723 C -0.65764 0.20139 -0.65208 0.26852 -0.63559 0.35047 C -0.61909 0.43334 -0.5967 0.497 -0.58611 0.49329 C -0.57552 0.48936 -0.5868 0.4176 -0.61128 0.33936 C -0.63489 0.26088 -0.66319 0.20348 -0.67291 0.20695 C -0.6835 0.21135 -0.67882 0.2794 -0.6625 0.36042 C -0.64583 0.44306 -0.62378 0.50672 -0.61319 0.50301 C -0.60347 0.49954 -0.61475 0.42894 -0.63819 0.34908 C -0.6625 0.27084 -0.69027 0.2132 -0.70086 0.2169 C -0.71093 0.22061 -0.70694 0.28936 -0.69027 0.37153 C -0.67361 0.4544 -0.65208 0.51667 -0.64114 0.51297 C -0.63055 0.5088 -0.64166 0.43866 -0.6658 0.36019 C -0.68993 0.28218 -0.71753 0.22153 -0.72795 0.22662 C -0.73854 0.23172 -0.73298 0.29885 -0.71632 0.38125 C -0.69982 0.46366 -0.67777 0.52616 -0.66718 0.52223 C -0.65746 0.51875 -0.66823 0.45093 -0.69323 0.37292 " pathEditMode="relative" rAng="4496423" ptsTypes="fffffffffffffffffffffffffffffffff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09600" y="1371600"/>
            <a:ext cx="80010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проектной деятельности: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развитие свободной творческой личности ребенка.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ru-RU" sz="24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Значение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проекта для  ребенка: 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Раскрытие творческого потенциала.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Умение  работать в группе.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Умение направлять деятельность на решение  интересной проблемы, сформулированной самими детьми.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Умение презентовать свою работу.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1676400"/>
            <a:ext cx="670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Самостоятельная деятельность детей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3276600"/>
            <a:ext cx="3429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ИССЛЕДОВАТЕЛЬСКАЯ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29200" y="3276600"/>
            <a:ext cx="3200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ПОЗНАВАТЕЛЬНАЯ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4191000"/>
            <a:ext cx="3200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ПРОДУКТИВНАЯ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4200" y="228600"/>
            <a:ext cx="3176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Классификация проектов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0400" y="1371600"/>
            <a:ext cx="26670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составу участников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52800" y="4114800"/>
            <a:ext cx="23622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доминирующему виду проектной деятельности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6600" y="3200400"/>
            <a:ext cx="25146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продолжительности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00400" y="2438400"/>
            <a:ext cx="25908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содержанию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72200" y="685800"/>
            <a:ext cx="23622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/>
              <a:t>Монопроекты</a:t>
            </a:r>
            <a:r>
              <a:rPr lang="ru-RU" dirty="0" smtClean="0"/>
              <a:t> (одна образовательная область)</a:t>
            </a:r>
          </a:p>
          <a:p>
            <a:r>
              <a:rPr lang="ru-RU" dirty="0" smtClean="0"/>
              <a:t>Интегративные (две и более образовательные области)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19800" y="4648200"/>
            <a:ext cx="2362200" cy="1524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Информационные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Исследовательские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Творческие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Проектно-ориент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00" y="4419600"/>
            <a:ext cx="2590800" cy="190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Краткосрочные (1-4 недели)</a:t>
            </a:r>
          </a:p>
          <a:p>
            <a:r>
              <a:rPr lang="ru-RU" dirty="0" smtClean="0"/>
              <a:t>Среднесрочные (до 1 месяца)</a:t>
            </a:r>
          </a:p>
          <a:p>
            <a:r>
              <a:rPr lang="ru-RU" dirty="0" smtClean="0"/>
              <a:t>Долгосрочные (полугодие, учебный год)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" y="762000"/>
            <a:ext cx="2362200" cy="1371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Индивидуальный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Подгрупповой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Семейный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Парный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Групповой</a:t>
            </a:r>
            <a:r>
              <a:rPr lang="ru-RU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4200" y="228600"/>
            <a:ext cx="3176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Классификация проектов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0400" y="1371600"/>
            <a:ext cx="26670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составу участников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52800" y="4114800"/>
            <a:ext cx="23622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доминирующему виду проектной деятельности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6600" y="3200400"/>
            <a:ext cx="25146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продолжительности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00400" y="2438400"/>
            <a:ext cx="25908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содержанию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72200" y="685800"/>
            <a:ext cx="23622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/>
              <a:t>Монопроекты</a:t>
            </a:r>
            <a:r>
              <a:rPr lang="ru-RU" dirty="0" smtClean="0"/>
              <a:t> (одна образовательная область)</a:t>
            </a:r>
          </a:p>
          <a:p>
            <a:r>
              <a:rPr lang="ru-RU" dirty="0" smtClean="0"/>
              <a:t>Интегративные (две и более образовательные области)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19800" y="4648200"/>
            <a:ext cx="2362200" cy="1524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Информационные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Исследовательские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Творческие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Проектно-ориент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00" y="4419600"/>
            <a:ext cx="2590800" cy="190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Краткосрочные (1-4 недели)</a:t>
            </a:r>
          </a:p>
          <a:p>
            <a:r>
              <a:rPr lang="ru-RU" dirty="0" smtClean="0"/>
              <a:t>Среднесрочные (до 1 месяца)</a:t>
            </a:r>
          </a:p>
          <a:p>
            <a:r>
              <a:rPr lang="ru-RU" dirty="0" smtClean="0"/>
              <a:t>Долгосрочные (полугодие, учебный год)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" y="762000"/>
            <a:ext cx="2362200" cy="1371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Индивидуальный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Подгрупповой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Семейный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Парный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Групповой</a:t>
            </a:r>
            <a:r>
              <a:rPr lang="ru-RU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единительная линия 13"/>
          <p:cNvCxnSpPr>
            <a:stCxn id="11" idx="0"/>
            <a:endCxn id="6" idx="1"/>
          </p:cNvCxnSpPr>
          <p:nvPr/>
        </p:nvCxnSpPr>
        <p:spPr>
          <a:xfrm rot="5400000" flipH="1" flipV="1">
            <a:off x="2019300" y="3162300"/>
            <a:ext cx="914400" cy="16002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5" idx="3"/>
          </p:cNvCxnSpPr>
          <p:nvPr/>
        </p:nvCxnSpPr>
        <p:spPr>
          <a:xfrm>
            <a:off x="5715000" y="4533900"/>
            <a:ext cx="304800" cy="72390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8" idx="1"/>
            <a:endCxn id="7" idx="3"/>
          </p:cNvCxnSpPr>
          <p:nvPr/>
        </p:nvCxnSpPr>
        <p:spPr>
          <a:xfrm rot="10800000" flipV="1">
            <a:off x="5791200" y="1828800"/>
            <a:ext cx="381000" cy="83820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2" idx="3"/>
            <a:endCxn id="3" idx="1"/>
          </p:cNvCxnSpPr>
          <p:nvPr/>
        </p:nvCxnSpPr>
        <p:spPr>
          <a:xfrm>
            <a:off x="2819400" y="1447800"/>
            <a:ext cx="381000" cy="228600"/>
          </a:xfrm>
          <a:prstGeom prst="line">
            <a:avLst/>
          </a:prstGeom>
          <a:ln w="4762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6600" y="1371600"/>
            <a:ext cx="30480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ПЛАНИРОВАНИЕ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76600" y="2362200"/>
            <a:ext cx="30480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ЗАВЕРШЕНИЕ ПРОЕКТА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6600" y="4343400"/>
            <a:ext cx="3048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РЕАЛИЗАЦИЯ ПРОЕКТА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3352800"/>
            <a:ext cx="30480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ВЫБОР ТЕМЫ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457200"/>
            <a:ext cx="2040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ЭТАПЫ ПРОЕКТА</a:t>
            </a:r>
            <a:endParaRPr lang="ru-RU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6600" y="2286000"/>
            <a:ext cx="30480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ПЛАНИРОВАНИЕ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76600" y="4343400"/>
            <a:ext cx="30480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ЗАВЕРШЕНИЕ ПРОЕКТА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6600" y="3352800"/>
            <a:ext cx="3048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РЕАЛИЗАЦИЯ ПРОЕКТА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1219200"/>
            <a:ext cx="30480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ВЫБОР ТЕМЫ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33800" y="533400"/>
            <a:ext cx="2040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ЭТАПЫ ПРОЕКТА</a:t>
            </a:r>
            <a:endParaRPr lang="ru-RU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659</TotalTime>
  <Words>393</Words>
  <PresentationFormat>Экран (4:3)</PresentationFormat>
  <Paragraphs>110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71</cp:revision>
  <dcterms:created xsi:type="dcterms:W3CDTF">2023-08-30T04:29:50Z</dcterms:created>
  <dcterms:modified xsi:type="dcterms:W3CDTF">2023-09-15T07:35:39Z</dcterms:modified>
</cp:coreProperties>
</file>