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9" r:id="rId2"/>
    <p:sldId id="260" r:id="rId3"/>
    <p:sldId id="256" r:id="rId4"/>
    <p:sldId id="257" r:id="rId5"/>
    <p:sldId id="258" r:id="rId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AACFAD-0A15-4557-8558-9928F7BB4341}" type="datetimeFigureOut">
              <a:rPr lang="ru-RU" smtClean="0"/>
              <a:t>21.01.2024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0D6B6B-A154-4029-9F3A-CC490CF838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0134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D6B6B-A154-4029-9F3A-CC490CF838F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1380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8000" t="-5000" r="-5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1916832"/>
            <a:ext cx="6192688" cy="1656184"/>
          </a:xfrm>
        </p:spPr>
        <p:txBody>
          <a:bodyPr>
            <a:noAutofit/>
          </a:bodyPr>
          <a:lstStyle/>
          <a:p>
            <a:r>
              <a:rPr lang="ru-RU" sz="2000" b="1" cap="all" dirty="0" smtClean="0">
                <a:solidFill>
                  <a:srgbClr val="FF0000"/>
                </a:solidFill>
                <a:effectLst>
                  <a:reflection blurRad="12700" stA="50000" endPos="50000" dist="5004" dir="5400000" sy="-100000"/>
                </a:effectLst>
              </a:rPr>
              <a:t/>
            </a:r>
            <a:br>
              <a:rPr lang="ru-RU" sz="2000" b="1" cap="all" dirty="0" smtClean="0">
                <a:solidFill>
                  <a:srgbClr val="FF0000"/>
                </a:solidFill>
                <a:effectLst>
                  <a:reflection blurRad="12700" stA="50000" endPos="50000" dist="5004" dir="5400000" sy="-100000"/>
                </a:effectLst>
              </a:rPr>
            </a:br>
            <a:r>
              <a:rPr lang="ru-RU" sz="2000" b="1" dirty="0">
                <a:solidFill>
                  <a:srgbClr val="C00000"/>
                </a:solidFill>
              </a:rPr>
              <a:t>«Дидактическая игра</a:t>
            </a:r>
            <a:r>
              <a:rPr lang="ru-RU" sz="2000" b="1" dirty="0" smtClean="0">
                <a:solidFill>
                  <a:srgbClr val="C00000"/>
                </a:solidFill>
              </a:rPr>
              <a:t>»</a:t>
            </a:r>
            <a:r>
              <a:rPr lang="ru-RU" sz="2000" b="1" cap="all" dirty="0" smtClean="0">
                <a:solidFill>
                  <a:srgbClr val="C00000"/>
                </a:solidFill>
                <a:effectLst>
                  <a:reflection blurRad="12700" stA="50000" endPos="50000" dist="5004" dir="5400000" sy="-100000"/>
                </a:effectLst>
              </a:rPr>
              <a:t/>
            </a:r>
            <a:br>
              <a:rPr lang="ru-RU" sz="2000" b="1" cap="all" dirty="0" smtClean="0">
                <a:solidFill>
                  <a:srgbClr val="C00000"/>
                </a:solidFill>
                <a:effectLst>
                  <a:reflection blurRad="12700" stA="50000" endPos="50000" dist="5004" dir="5400000" sy="-100000"/>
                </a:effectLst>
              </a:rPr>
            </a:br>
            <a:r>
              <a:rPr lang="ru-RU" sz="2000" b="1" cap="all" dirty="0" smtClean="0">
                <a:solidFill>
                  <a:srgbClr val="FF0000"/>
                </a:solidFill>
                <a:effectLst>
                  <a:reflection blurRad="12700" stA="50000" endPos="50000" dist="5004" dir="5400000" sy="-100000"/>
                </a:effectLst>
              </a:rPr>
              <a:t>«Определи </a:t>
            </a:r>
            <a:r>
              <a:rPr lang="ru-RU" sz="2000" b="1" cap="all" dirty="0">
                <a:solidFill>
                  <a:srgbClr val="FF0000"/>
                </a:solidFill>
                <a:effectLst>
                  <a:reflection blurRad="12700" stA="50000" endPos="50000" dist="5004" dir="5400000" sy="-100000"/>
                </a:effectLst>
              </a:rPr>
              <a:t>материал, из которого изготовлено изделие  народного </a:t>
            </a:r>
            <a:r>
              <a:rPr lang="ru-RU" sz="2000" b="1" cap="all" dirty="0" smtClean="0">
                <a:solidFill>
                  <a:srgbClr val="FF0000"/>
                </a:solidFill>
                <a:effectLst>
                  <a:reflection blurRad="12700" stA="50000" endPos="50000" dist="5004" dir="5400000" sy="-100000"/>
                </a:effectLst>
              </a:rPr>
              <a:t>промысла»</a:t>
            </a:r>
            <a:r>
              <a:rPr lang="ru-RU" sz="2000" b="1" dirty="0">
                <a:solidFill>
                  <a:srgbClr val="FF0000"/>
                </a:solidFill>
              </a:rPr>
              <a:t/>
            </a:r>
            <a:br>
              <a:rPr lang="ru-RU" sz="2000" b="1" dirty="0">
                <a:solidFill>
                  <a:srgbClr val="FF0000"/>
                </a:solidFill>
              </a:rPr>
            </a:b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44008" y="4832285"/>
            <a:ext cx="32403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Воспитатель  Яковлева Н.Н.</a:t>
            </a:r>
            <a:endParaRPr lang="ru-RU" dirty="0">
              <a:solidFill>
                <a:srgbClr val="C00000"/>
              </a:solidFill>
            </a:endParaRPr>
          </a:p>
          <a:p>
            <a:r>
              <a:rPr lang="en-US" b="1" dirty="0">
                <a:solidFill>
                  <a:srgbClr val="C00000"/>
                </a:solidFill>
              </a:rPr>
              <a:t>            </a:t>
            </a:r>
            <a:r>
              <a:rPr lang="ru-RU" b="1" dirty="0">
                <a:solidFill>
                  <a:srgbClr val="C00000"/>
                </a:solidFill>
              </a:rPr>
              <a:t>МДОАУ № 103, 20</a:t>
            </a:r>
            <a:r>
              <a:rPr lang="en-US" b="1" dirty="0">
                <a:solidFill>
                  <a:srgbClr val="C00000"/>
                </a:solidFill>
              </a:rPr>
              <a:t>2</a:t>
            </a:r>
            <a:r>
              <a:rPr lang="ru-RU" b="1" dirty="0" smtClean="0">
                <a:solidFill>
                  <a:srgbClr val="C00000"/>
                </a:solidFill>
              </a:rPr>
              <a:t>34г</a:t>
            </a:r>
            <a:r>
              <a:rPr lang="ru-RU" b="1" dirty="0">
                <a:solidFill>
                  <a:srgbClr val="C00000"/>
                </a:solidFill>
              </a:rPr>
              <a:t>.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823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484784"/>
            <a:ext cx="6480720" cy="4320480"/>
          </a:xfrm>
        </p:spPr>
        <p:txBody>
          <a:bodyPr>
            <a:noAutofit/>
          </a:bodyPr>
          <a:lstStyle/>
          <a:p>
            <a:pPr algn="l"/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Автор: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Яковлева Надежда Николаевна, воспитатель  МДОАУ "Детский сад №103 </a:t>
            </a: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г.Орска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".</a:t>
            </a:r>
            <a:b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Аннотация: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дидактическая игра будет полезна воспитателям, работающим с детьми старшего дошкольного возраста, и педагогам начальных классов.</a:t>
            </a:r>
            <a:b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Назначение: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данную  игру можно использовать при проведении занятий, в самостоятельной детской деятельности.</a:t>
            </a:r>
            <a:b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Возрастная аудитория: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5 – 8 лет. </a:t>
            </a:r>
            <a:b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 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интереса детей к народным промыслам.</a:t>
            </a:r>
            <a:b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умение определять материал, из которого сделаны изделия народного промысла;</a:t>
            </a:r>
            <a:b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введению в речь прилагательных, обозначающих различные материалы;</a:t>
            </a:r>
            <a:b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интерес к русскому декоративно-прикладному творчеству.</a:t>
            </a:r>
            <a:b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Правило игры.</a:t>
            </a:r>
            <a:b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игре могут принимать участие до 7 игроков.</a:t>
            </a:r>
            <a:b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Каждому из участников раздаются по карточки c изображением  определенного материала, в верхней части, в низу три пустых поля.</a:t>
            </a:r>
            <a:b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Ведущий  достает по одной карточки из коробке  и показывает участникам, если изображение на  картинке соответствует материалу с изображением на карточке игрок забирает себе картинку. Первый кто закроет три пустых поля становится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победителем.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73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2"/>
          <a:srcRect l="17901" t="16945" r="14436" b="14082"/>
          <a:stretch/>
        </p:blipFill>
        <p:spPr bwMode="auto">
          <a:xfrm>
            <a:off x="1537970" y="1700808"/>
            <a:ext cx="2513513" cy="1824414"/>
          </a:xfrm>
          <a:prstGeom prst="rect">
            <a:avLst/>
          </a:prstGeom>
          <a:ln w="28575">
            <a:solidFill>
              <a:srgbClr val="C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/>
          <p:nvPr/>
        </p:nvPicPr>
        <p:blipFill rotWithShape="1">
          <a:blip r:embed="rId3"/>
          <a:srcRect l="3939" t="15753" b="31980"/>
          <a:stretch/>
        </p:blipFill>
        <p:spPr bwMode="auto">
          <a:xfrm>
            <a:off x="1763688" y="4005064"/>
            <a:ext cx="2992683" cy="1152128"/>
          </a:xfrm>
          <a:prstGeom prst="rect">
            <a:avLst/>
          </a:prstGeom>
          <a:ln w="28575">
            <a:solidFill>
              <a:srgbClr val="C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4"/>
          <a:srcRect l="5012" t="12888" b="20287"/>
          <a:stretch/>
        </p:blipFill>
        <p:spPr bwMode="auto">
          <a:xfrm>
            <a:off x="4499992" y="1772816"/>
            <a:ext cx="3271557" cy="1957049"/>
          </a:xfrm>
          <a:prstGeom prst="rect">
            <a:avLst/>
          </a:prstGeom>
          <a:ln w="28575">
            <a:solidFill>
              <a:srgbClr val="C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1288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2"/>
          <a:srcRect r="4591"/>
          <a:stretch/>
        </p:blipFill>
        <p:spPr bwMode="auto">
          <a:xfrm>
            <a:off x="1475656" y="2246881"/>
            <a:ext cx="1944216" cy="1581770"/>
          </a:xfrm>
          <a:prstGeom prst="rect">
            <a:avLst/>
          </a:prstGeom>
          <a:ln w="28575">
            <a:solidFill>
              <a:srgbClr val="C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321295"/>
            <a:ext cx="2031881" cy="1507356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5" name="Рисунок 4"/>
          <p:cNvPicPr/>
          <p:nvPr/>
        </p:nvPicPr>
        <p:blipFill>
          <a:blip r:embed="rId4"/>
          <a:stretch>
            <a:fillRect/>
          </a:stretch>
        </p:blipFill>
        <p:spPr>
          <a:xfrm>
            <a:off x="3419872" y="3933056"/>
            <a:ext cx="2118926" cy="1584176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1331640" y="1602379"/>
            <a:ext cx="25562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арточки 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изображением  </a:t>
            </a: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материала.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292080" y="1756267"/>
            <a:ext cx="24482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Разрезные картинки </a:t>
            </a:r>
            <a:endParaRPr lang="ru-RU" sz="1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428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0"/>
          <a:stretch/>
        </p:blipFill>
        <p:spPr bwMode="auto">
          <a:xfrm>
            <a:off x="1547664" y="1988840"/>
            <a:ext cx="2231648" cy="2448272"/>
          </a:xfrm>
          <a:prstGeom prst="rect">
            <a:avLst/>
          </a:prstGeom>
          <a:ln w="28575">
            <a:solidFill>
              <a:srgbClr val="C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/>
          <p:nvPr/>
        </p:nvPicPr>
        <p:blipFill rotWithShape="1">
          <a:blip r:embed="rId3"/>
          <a:srcRect t="33289"/>
          <a:stretch/>
        </p:blipFill>
        <p:spPr bwMode="auto">
          <a:xfrm>
            <a:off x="4116326" y="1340768"/>
            <a:ext cx="2304256" cy="2016224"/>
          </a:xfrm>
          <a:prstGeom prst="rect">
            <a:avLst/>
          </a:prstGeom>
          <a:ln w="28575">
            <a:solidFill>
              <a:srgbClr val="C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8"/>
          <a:stretch/>
        </p:blipFill>
        <p:spPr bwMode="auto">
          <a:xfrm>
            <a:off x="5076056" y="3458732"/>
            <a:ext cx="2043933" cy="2125856"/>
          </a:xfrm>
          <a:prstGeom prst="rect">
            <a:avLst/>
          </a:prstGeom>
          <a:ln w="28575">
            <a:solidFill>
              <a:srgbClr val="C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7933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23</Words>
  <Application>Microsoft Office PowerPoint</Application>
  <PresentationFormat>Экран (4:3)</PresentationFormat>
  <Paragraphs>7</Paragraphs>
  <Slides>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Тема Office</vt:lpstr>
      <vt:lpstr> «Дидактическая игра» «Определи материал, из которого изготовлено изделие  народного промысла» </vt:lpstr>
      <vt:lpstr>Автор: Яковлева Надежда Николаевна, воспитатель  МДОАУ "Детский сад №103 г.Орска".  Аннотация: дидактическая игра будет полезна воспитателям, работающим с детьми старшего дошкольного возраста, и педагогам начальных классов. Назначение: данную  игру можно использовать при проведении занятий, в самостоятельной детской деятельности. Возрастная аудитория: 5 – 8 лет.  Цель: развитие интереса детей к народным промыслам. Задачи: развивать умение определять материал, из которого сделаны изделия народного промысла; способствовать введению в речь прилагательных, обозначающих различные материалы; воспитывать интерес к русскому декоративно-прикладному творчеству. Правило игры. В игре могут принимать участие до 7 игроков. Каждому из участников раздаются по карточки c изображением  определенного материала, в верхней части, в низу три пустых поля. Ведущий  достает по одной карточки из коробке  и показывает участникам, если изображение на  картинке соответствует материалу с изображением на карточке игрок забирает себе картинку. Первый кто закроет три пустых поля становится победителем.  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«Дидактическая игра» «Определи материал, из которого изготовлено изделие  народного промысла» </dc:title>
  <dc:creator>Kristina</dc:creator>
  <cp:lastModifiedBy>Kristina</cp:lastModifiedBy>
  <cp:revision>6</cp:revision>
  <dcterms:created xsi:type="dcterms:W3CDTF">2024-01-17T18:02:35Z</dcterms:created>
  <dcterms:modified xsi:type="dcterms:W3CDTF">2024-01-21T16:08:55Z</dcterms:modified>
</cp:coreProperties>
</file>