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1" r:id="rId2"/>
    <p:sldId id="256" r:id="rId3"/>
    <p:sldId id="257" r:id="rId4"/>
    <p:sldId id="260" r:id="rId5"/>
    <p:sldId id="259" r:id="rId6"/>
    <p:sldId id="258" r:id="rId7"/>
    <p:sldId id="262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74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863B-73BF-4BA4-B46B-69398F087EB2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96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863B-73BF-4BA4-B46B-69398F087EB2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7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863B-73BF-4BA4-B46B-69398F087EB2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5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863B-73BF-4BA4-B46B-69398F087EB2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9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863B-73BF-4BA4-B46B-69398F087EB2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7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863B-73BF-4BA4-B46B-69398F087EB2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40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863B-73BF-4BA4-B46B-69398F087EB2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6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863B-73BF-4BA4-B46B-69398F087EB2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2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863B-73BF-4BA4-B46B-69398F087EB2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9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863B-73BF-4BA4-B46B-69398F087EB2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7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863B-73BF-4BA4-B46B-69398F087EB2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8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0863B-73BF-4BA4-B46B-69398F087EB2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27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3939" y="2411760"/>
            <a:ext cx="417646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занятия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игры-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этнокультурному воспитанию 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у сказки  «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Гуси-лебеди»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развитие», «Художественно-эстетическое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развитие»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группа: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(5 - 6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и провела: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 Надежда Николаевна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категории, </a:t>
            </a:r>
          </a:p>
          <a:p>
            <a:pPr algn="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Пед.стаж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лет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Admin\AppData\Local\Microsoft\Windows\Temporary Internet Files\Content.Word\gusi-lebediizfetra-770x770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6012160"/>
            <a:ext cx="1188720" cy="21990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3" descr="Описание: https://docviewer.yandex.ru/htmlimage?id=ej1-noimehuv4pykzdbqfxq797b6r9b353o48p0y4qcl6shg5ir3xk5ylkc2usim5licvy0m7wbpe55g3t1za6yqkrceg8ja1ob9cl&amp;name=result_html_m3403a378.gif"/>
          <p:cNvSpPr>
            <a:spLocks noChangeAspect="1" noChangeArrowheads="1"/>
          </p:cNvSpPr>
          <p:nvPr/>
        </p:nvSpPr>
        <p:spPr bwMode="auto">
          <a:xfrm>
            <a:off x="152400" y="60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ая соединительная линия 2"/>
          <p:cNvSpPr>
            <a:spLocks noChangeShapeType="1"/>
          </p:cNvSpPr>
          <p:nvPr/>
        </p:nvSpPr>
        <p:spPr bwMode="auto">
          <a:xfrm>
            <a:off x="836712" y="1835696"/>
            <a:ext cx="518457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49424" y="283014"/>
            <a:ext cx="5093568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altLang="ru-RU" sz="11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униципальное дошкольное образовательное автономное учреждение «Детский сад № 103 общеразвивающего вида с приоритетным осуществлением познавательно-речевого развития воспитанников «Аленушка» г. Орска»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bmk="_GoBack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Адрес: Россия, 462428, Оренбургская область, г. Орск, ул. </a:t>
            </a:r>
            <a:r>
              <a:rPr lang="ru-RU" altLang="ru-RU" sz="900" dirty="0" err="1" bmk="_GoBack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Ю.Фучика</a:t>
            </a:r>
            <a:r>
              <a:rPr lang="ru-RU" altLang="ru-RU" sz="900" dirty="0" bmk="_GoBack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11 «Б»</a:t>
            </a:r>
            <a:endParaRPr lang="ru-RU" altLang="ru-RU" sz="900" dirty="0" bmk="_GoBack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bmk="_GoBack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тел./ (3537) 40-04-88</a:t>
            </a:r>
            <a:endParaRPr lang="ru-RU" altLang="ru-RU" sz="9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271538"/>
              </p:ext>
            </p:extLst>
          </p:nvPr>
        </p:nvGraphicFramePr>
        <p:xfrm>
          <a:off x="962725" y="922969"/>
          <a:ext cx="4932550" cy="7298062"/>
        </p:xfrm>
        <a:graphic>
          <a:graphicData uri="http://schemas.openxmlformats.org/drawingml/2006/table">
            <a:tbl>
              <a:tblPr firstRow="1" firstCol="1" bandRow="1"/>
              <a:tblGrid>
                <a:gridCol w="1584177"/>
                <a:gridCol w="3348373"/>
              </a:tblGrid>
              <a:tr h="23527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Организационная информация</a:t>
                      </a: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71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 образовательной деятельности 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гостях у сказки  «Гуси – лебеди»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Доминирующие образовательные области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«Социально-коммуникативное развитие», «Художественно-эстетическое развитие»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Виды детской деятельности 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Коммуникативно-речевая,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познавательная, игровая, двигательная, продуктивная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Форма организации 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Игра-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квест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занятия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Формировать познавательную активность у детей среднего возраста в процессе игровых заданий, по сюжету сказки.</a:t>
                      </a: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Задачи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Образовательные: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-учить образовывать прилагательные от существительных (названий ягод);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упражнять в согласовании в роде и числе прилагательного с существительным;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развивать умение определять форму предмета, закреплять знание детьми геометрических фигур;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 закреплять произношение звука «Ч» во фразовой речи;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-отрабатывать навык выполнения надрезов по кругу.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Развивающие: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формировать умение классифицировать фрукты и овощи;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способствовать развитию фразовой речи;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развивать мелкую и общую моторику.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Воспитательные: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воспитывать нравственные качества: отзывчивость, желание помочь;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вызвать желание участвовать в создании коллективной работы.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71"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Предварительная работа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	</a:t>
                      </a: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прослушивание русской народной сказки «Гуси-лебеди»;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рассматривание иллюстраций к русской народной сказке «Гуси-лебеди»;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настольно-печатные игры на классификацию;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изготовление настольного театра по сказке «Гуси-лебеди»;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игра-театрализация по сказке «Гуси-лебеди»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3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61283"/>
              </p:ext>
            </p:extLst>
          </p:nvPr>
        </p:nvGraphicFramePr>
        <p:xfrm>
          <a:off x="908720" y="899592"/>
          <a:ext cx="4968555" cy="7367778"/>
        </p:xfrm>
        <a:graphic>
          <a:graphicData uri="http://schemas.openxmlformats.org/drawingml/2006/table">
            <a:tbl>
              <a:tblPr firstRow="1" firstCol="1" bandRow="1"/>
              <a:tblGrid>
                <a:gridCol w="1440160"/>
                <a:gridCol w="3528395"/>
              </a:tblGrid>
              <a:tr h="235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Методы и приемы, используемые на занятии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0" i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Приемы постановки целей и мотивации детей к деятельности: </a:t>
                      </a:r>
                      <a:endParaRPr lang="ru-RU" sz="11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нетрадиционная форма организации занятия. </a:t>
                      </a:r>
                    </a:p>
                    <a:p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lang="ru-RU" sz="1100" b="0" i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Приемы активизации деятельности детей в ходе занятия: </a:t>
                      </a:r>
                      <a:endParaRPr lang="ru-RU" sz="11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проблемные вопросы; </a:t>
                      </a:r>
                    </a:p>
                    <a:p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речевые упражнения; </a:t>
                      </a:r>
                    </a:p>
                    <a:p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 использование разнообразного наглядного материала; </a:t>
                      </a:r>
                    </a:p>
                    <a:p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создание антуража в сказочно-народном стиле;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использование ТСО. 	</a:t>
                      </a:r>
                    </a:p>
                    <a:p>
                      <a:r>
                        <a:rPr lang="ru-RU" sz="1100" b="0" i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Приемы поддержания интереса у детей: </a:t>
                      </a:r>
                      <a:endParaRPr lang="ru-RU" sz="11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привлечение детей к подаче новых знаний; </a:t>
                      </a:r>
                    </a:p>
                    <a:p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чередование видов деятельности; </a:t>
                      </a:r>
                    </a:p>
                    <a:p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использование музыкального сопровождения и художественного слова. </a:t>
                      </a:r>
                    </a:p>
                    <a:p>
                      <a:r>
                        <a:rPr lang="ru-RU" sz="1100" b="0" i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Приемы оценки и контроля: </a:t>
                      </a:r>
                      <a:endParaRPr lang="ru-RU" sz="11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похвала; </a:t>
                      </a:r>
                    </a:p>
                    <a:p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словесные инструкции;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рефлексия	</a:t>
                      </a: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71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предметно-пространственной развивающей среды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ТСО: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Телевизор, магнитофон, аудио колонка, аудио запись с голосами персонажей, видео запись танца под песню «Если весело живется».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Материал и оборудование: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декорации </a:t>
                      </a:r>
                      <a:r>
                        <a:rPr lang="ru-RU" sz="1100" i="1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(яблоня, печь, дом, речка)</a:t>
                      </a:r>
                      <a:r>
                        <a:rPr lang="ru-RU" sz="110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  ростовые куклы,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лебеди;</a:t>
                      </a:r>
                      <a:r>
                        <a:rPr lang="ru-RU" sz="110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изображения хлебобулочных изделий, кувшинов с этикетками с ягодами;  тарелки с наклеенными на дно геометрическими фигурами, муляжи фруктов и овощей;</a:t>
                      </a:r>
                      <a:r>
                        <a:rPr lang="ru-RU" sz="110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аудио/запись голосов кукол, видео/запись подвижной игры, ноутбук; ножницы, салфетки, кисти,  тарелочки с клеям, круги из цветной бумаги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оранжевого, голубого, розового, фиолетового цветов, большой зеленый круг.   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Планируемые результаты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получат эмоционально-положительные эмоции;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дифференцируют овощи и фрукты;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определяют форму  предметов и согласуют прилагательное с существительным в роде и числе;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употребляют прилагательные, образованные от названия существительных;	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выполняют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неглубокие надрезы по кругу при создании цветов;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создают коллективную работу.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0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609764"/>
              </p:ext>
            </p:extLst>
          </p:nvPr>
        </p:nvGraphicFramePr>
        <p:xfrm>
          <a:off x="908720" y="899592"/>
          <a:ext cx="5040565" cy="7423340"/>
        </p:xfrm>
        <a:graphic>
          <a:graphicData uri="http://schemas.openxmlformats.org/drawingml/2006/table">
            <a:tbl>
              <a:tblPr firstRow="1" firstCol="1" bandRow="1"/>
              <a:tblGrid>
                <a:gridCol w="1224136"/>
                <a:gridCol w="3816429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Этапы занятия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Вводная часть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Создание мотивации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Стук в дверь,</a:t>
                      </a:r>
                      <a:r>
                        <a:rPr lang="ru-RU" sz="11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появляется Маша. Звучит аудио/запись.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ч. Маша.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Здравствуйте, ребята.  Как хорошо, что я к вам попала. Гуси-лебеди унесли Иванушку. Я искала его и не нашла. Помогите  мне, пожалуйста, найти братца.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Воспитатель: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 Ребята, поможем Машеньке?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Дети.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Поможем.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Воспитатель: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Чтобы помочь Маше, нам необходимо оказаться в сказке. Давайте вспомним, из какой сказки к нам пришла Маша?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Дети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Из сказки  «Гуси-лебеди».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Воспитатель: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Чтобы попасть в сказку, нам нужно встать в круг и произнести слова.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круг скорее становитесь,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Крепче за руки держись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Раз, два, три, четыре, пять,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Сказку будем начинать.</a:t>
                      </a:r>
                    </a:p>
                    <a:p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 Дети встают в круг, и произносят слова).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Воспитатель: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Ребята, мы попали в сказку. В путь!</a:t>
                      </a: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Основная часть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Получение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новых знаний, закрепление имеющихся знаний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 Дети встают в строй друг за другом, проходят по дорожке  и произносят слова).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По дороги мы шагаем,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Ноги выше поднимаем.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По </a:t>
                      </a:r>
                      <a:r>
                        <a:rPr lang="ru-RU" sz="1100" dirty="0" err="1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тропиночке</a:t>
                      </a: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 идём,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И ничуть не отстаём. 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Побежали, побежали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К печке в гости прибежали.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Воспитатель:</a:t>
                      </a:r>
                      <a:r>
                        <a:rPr lang="ru-RU" sz="110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Печка, печка, укажи нам путь.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Ты скажи нам печка, как Иванушку вернуть.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(Звучит аудио/запись)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Печка:</a:t>
                      </a: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 Покажу я вам дорогу, но сначала вы мне помогите. Напекла я много угощения, а разложить не успела.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Воспитатель: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 Ребята, поможем печке</a:t>
                      </a: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Воспитатель: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Посмотрите, как много угощения! Давайте вспомним названия хлебобулочных изделий.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Дети: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Пирожки, пироги, пирожное, торт, булка хлеба.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7320056"/>
            <a:ext cx="1656184" cy="93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7320058"/>
            <a:ext cx="1651770" cy="95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6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542775"/>
              </p:ext>
            </p:extLst>
          </p:nvPr>
        </p:nvGraphicFramePr>
        <p:xfrm>
          <a:off x="908720" y="971600"/>
          <a:ext cx="5040561" cy="7272808"/>
        </p:xfrm>
        <a:graphic>
          <a:graphicData uri="http://schemas.openxmlformats.org/drawingml/2006/table">
            <a:tbl>
              <a:tblPr firstRow="1" firstCol="1" bandRow="1"/>
              <a:tblGrid>
                <a:gridCol w="1512168"/>
                <a:gridCol w="3528393"/>
              </a:tblGrid>
              <a:tr h="7272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Воспитатель: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 столе стоят тарелки. В центре каждой тарелки - геометрическая фигура. Нам нужно разложить хлебобулочные изделия в тарелки с соответствующей геометрической фигурой.</a:t>
                      </a:r>
                      <a:endParaRPr lang="ru-RU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(Дети раскладывают </a:t>
                      </a:r>
                      <a:r>
                        <a:rPr lang="ru-RU" sz="1100" i="1" dirty="0" smtClean="0">
                          <a:effectLst/>
                          <a:latin typeface="Times New Roman"/>
                          <a:ea typeface="Times New Roman"/>
                        </a:rPr>
                        <a:t>хлебобулочные изделия в тарелки)</a:t>
                      </a: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Печка: </a:t>
                      </a: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Молодцы ребята, помогли, и я вам помогу, путь-дорожку укажу. Идите по дорожке к яблоне.</a:t>
                      </a: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Воспитатель:</a:t>
                      </a: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 Спасибо печка. Давайте попрощаемся с печкой. </a:t>
                      </a: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Дети</a:t>
                      </a: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: До свидания, печка.</a:t>
                      </a: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Воспитатель</a:t>
                      </a: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: Здравствуй, яблонька!</a:t>
                      </a: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Скажи, куда гуси-лебеди полетели?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i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(Звучит аудио запись)</a:t>
                      </a:r>
                      <a:endParaRPr lang="ru-RU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Яблоня: 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Ребята, помогите мне! Баба-яга меня заколдовала, и  на моих веточках, вместо яблок овощи и фрукты выросли. Тяжело мне.  Чтобы меня расколдовать, надо снять с веток все плоды и разложить по корзинам. Тогда и я вам помогу, укажу дорогу.</a:t>
                      </a: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Воспитатель: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 Поможем ребята? </a:t>
                      </a: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Дети: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 Поможем.</a:t>
                      </a: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Воспитатель: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Нужно снять плоды с дерева и разложить по корзинам. В голубую корзину - фрукты, в белую - овощи.</a:t>
                      </a:r>
                      <a:r>
                        <a:rPr lang="ru-RU" sz="105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i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(Звучит аудио запись)</a:t>
                      </a: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Яблоня:</a:t>
                      </a: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 Спасибо, дети, помогли вы мне. И я вам помогу! Гуси-лебеди полетели  к речке. </a:t>
                      </a: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Воспитатель:</a:t>
                      </a: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 Спасибо, яблонька, до свидания. Ребята, а нам нужно отправляться дальше в путь. Проходите за мной.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Воспитатель: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Здравствуй, реченька-река, кисельные берега. Ты скажи нам, не тая. Гуси здесь не пролетали? Над тобой не </a:t>
                      </a:r>
                      <a:r>
                        <a:rPr kumimoji="0" lang="ru-RU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гоготали?</a:t>
                      </a:r>
                      <a:r>
                        <a:rPr kumimoji="0" lang="ru-RU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(аудио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запись)</a:t>
                      </a: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Речка: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 Здравствуйте, ребята, помогите Баба Яга весь кисель перемешала. Чтобы навести в порядок, надо определить, какой  кисель в каждом кувшине.</a:t>
                      </a: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8680" y="971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84" y="7092280"/>
            <a:ext cx="156539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6" y="7114926"/>
            <a:ext cx="1607009" cy="98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72687"/>
              </p:ext>
            </p:extLst>
          </p:nvPr>
        </p:nvGraphicFramePr>
        <p:xfrm>
          <a:off x="908720" y="971600"/>
          <a:ext cx="5040560" cy="7319582"/>
        </p:xfrm>
        <a:graphic>
          <a:graphicData uri="http://schemas.openxmlformats.org/drawingml/2006/table">
            <a:tbl>
              <a:tblPr firstRow="1" firstCol="1" bandRow="1"/>
              <a:tblGrid>
                <a:gridCol w="1224136"/>
                <a:gridCol w="3816424"/>
              </a:tblGrid>
              <a:tr h="235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часть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Проблемная ситуация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Воспитатель: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  Ребята, как вы думаете, мы справимся?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Посмотрите внимательно на картинку что на ней изображено?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Дети: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Ягода малина.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Воспитатель: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 Какой кисель из малины?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Дети: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Малиновый кисель.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Воспитатель: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В этом кувшине какой кисель?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Дети: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Черничный кисель.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Воспитатель: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Как вы считаете, какой кисель в этом кувшине?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Дети: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Вишневый кисель.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Воспитатель: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Молодцы, ребята. В этом кувшине какой?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Дети: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Клубничный кисель.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Воспитатель: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Догадайтесь, какой кисель в этом кувшине?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Дети: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Виноградный кисель.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Воспитатель: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А в последнем кувшине?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Дети: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Ежевичный кисель.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Воспитатель: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Молодцы, ребята, справились.</a:t>
                      </a:r>
                      <a:r>
                        <a:rPr lang="ru-RU" sz="1100" i="1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100" i="1" dirty="0" err="1" smtClean="0">
                          <a:effectLst/>
                          <a:latin typeface="Times New Roman"/>
                          <a:ea typeface="Times New Roman"/>
                        </a:rPr>
                        <a:t>аузапись</a:t>
                      </a:r>
                      <a:r>
                        <a:rPr lang="ru-RU" sz="1100" i="1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Речка: </a:t>
                      </a: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Благодарю вас, ребята. Поиграйте со мной и отправляйтесь в лес, там и найдёте избушку Бабы Яги.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Физминутка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(Видео запись </a:t>
                      </a:r>
                      <a:r>
                        <a:rPr lang="ru-RU" sz="1100" b="1" i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физминутки</a:t>
                      </a:r>
                      <a:r>
                        <a:rPr lang="ru-RU" sz="11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Дети:</a:t>
                      </a: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Спасибо, реченька.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Воспитатель: </a:t>
                      </a:r>
                      <a:r>
                        <a:rPr lang="ru-RU" sz="1100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Нам пора отправляться в путь!</a:t>
                      </a:r>
                    </a:p>
                    <a:p>
                      <a:pPr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Воспитатель: </a:t>
                      </a:r>
                      <a:r>
                        <a:rPr lang="ru-RU" sz="1100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Мы дошли до избушки Бабы -Яги.</a:t>
                      </a:r>
                      <a:r>
                        <a:rPr lang="ru-RU" sz="1100" i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(аудио запись)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Баба-Яга:</a:t>
                      </a:r>
                      <a:r>
                        <a:rPr lang="ru-RU" sz="1100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Зачем пожаловали?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Дети:</a:t>
                      </a: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Мы пришли Иванушку выручать. </a:t>
                      </a:r>
                      <a:r>
                        <a:rPr lang="ru-RU" sz="1100" i="1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(аудио запись)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Баба-Яга: </a:t>
                      </a:r>
                      <a:r>
                        <a:rPr lang="ru-RU" sz="1100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Какие хитрые! Если вы заберете Иванушку, кто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мне помогать будет? Иванушка цветы сажает в клумбу. Когда зацветут, т</a:t>
                      </a:r>
                      <a:r>
                        <a:rPr lang="ru-RU" sz="1100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огда может и отпущу.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Воспитатель: </a:t>
                      </a:r>
                      <a:r>
                        <a:rPr lang="ru-RU" sz="1100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Ребята, поможем Иванушке? Как  мы можем украсить клумбу?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Предложение детей. </a:t>
                      </a:r>
                      <a:r>
                        <a:rPr lang="ru-RU" sz="1100" b="0" i="1" baseline="0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Решают сделать </a:t>
                      </a:r>
                      <a:r>
                        <a:rPr lang="ru-RU" sz="1100" i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цветы из </a:t>
                      </a:r>
                      <a:r>
                        <a:rPr lang="ru-RU" sz="1100" i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бумаги</a:t>
                      </a:r>
                      <a:endParaRPr lang="ru-RU" sz="1100" i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75" y="4427984"/>
            <a:ext cx="1762260" cy="10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74" y="4405114"/>
            <a:ext cx="1578502" cy="10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2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957890"/>
              </p:ext>
            </p:extLst>
          </p:nvPr>
        </p:nvGraphicFramePr>
        <p:xfrm>
          <a:off x="908720" y="971600"/>
          <a:ext cx="5040561" cy="7334250"/>
        </p:xfrm>
        <a:graphic>
          <a:graphicData uri="http://schemas.openxmlformats.org/drawingml/2006/table">
            <a:tbl>
              <a:tblPr firstRow="1" firstCol="1" bandRow="1"/>
              <a:tblGrid>
                <a:gridCol w="1296144"/>
                <a:gridCol w="3744417"/>
              </a:tblGrid>
              <a:tr h="235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Продуктивная деятельность – коллективная работа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ч.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Для того чтобы пальчики были послушны, мы с вами сделаем разминку.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Раз, два, три, четыре, пять,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б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удем пальчики считать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 такие нужные, крепкие и дружные</a:t>
                      </a:r>
                      <a:r>
                        <a:rPr lang="ru-RU" sz="110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пальчиковая</a:t>
                      </a:r>
                      <a:r>
                        <a:rPr lang="ru-RU" sz="1100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гимнастика)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 столе перед вами лежат разноцветные заготовки,  из которых мы будем делать цветы</a:t>
                      </a:r>
                      <a:r>
                        <a:rPr lang="ru-RU" sz="11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b="1" baseline="0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Выберите, какого цвета цветок вы хотите сделать.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Теперь берем круг и ножницами делаем надрезы по краю. Слегка согнем лепестки. Вспомните правила приклеивания.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(Показ воспитателем способа выполнения работы)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i="1" dirty="0" smtClean="0"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i="1" dirty="0" smtClean="0"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Заключительная часть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Рефлексия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(Дети выполняют работу, дарят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Бабе-Яге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Баба Яга: </a:t>
                      </a:r>
                      <a:r>
                        <a:rPr lang="ru-RU" sz="1100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Спасибо вам! Порадовали старушку! А теперь забирайте Иванушку.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Дети: </a:t>
                      </a: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Спасибо, </a:t>
                      </a:r>
                      <a:r>
                        <a:rPr lang="ru-RU" sz="1100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Баба-Яга.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</a:t>
                      </a: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 Молодцы, ребята. Помогли мы Машеньке братца вернуть. А Баба-Яга сдержала своё обещание, отпустила Иванушку.</a:t>
                      </a:r>
                      <a:r>
                        <a:rPr lang="ru-RU" sz="1100" baseline="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100" i="1" baseline="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100" i="1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удио запись)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Алёнушка: </a:t>
                      </a: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Как вы мне помогли! Без вас бы я никогда не нашла братца! До свидания, ребята! Мы с Иванушкой поспешим домой, а то родители скоро вернутся!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(Дети передают Иванушку сестре, они уходят)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Воспитатель:</a:t>
                      </a: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Нам с вами пора возвращаться в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садик.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Раз, два, три, четыре, пять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Вот и в группе мы опять.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Ребята, вот мы и вернулись. 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</a:t>
                      </a: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 Скажите, в какой сказке мы побывали?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Для чего мы отправлялись в сказку «Гуси-лебеди»?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Мы выполняли задания сказочных персонажей, чтобы выручить Иванушку. Какие задания вы запомнили?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759" marR="65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81" y="3029538"/>
            <a:ext cx="1557672" cy="85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2975998"/>
            <a:ext cx="1567260" cy="92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60" y="7187108"/>
            <a:ext cx="1682952" cy="94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1" y="7213375"/>
            <a:ext cx="1625225" cy="91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6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307</Words>
  <Application>Microsoft Office PowerPoint</Application>
  <PresentationFormat>Экран (4:3)</PresentationFormat>
  <Paragraphs>234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2021-09-24T04:20:08Z</dcterms:created>
  <dcterms:modified xsi:type="dcterms:W3CDTF">2021-09-24T09:02:48Z</dcterms:modified>
</cp:coreProperties>
</file>