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72" r:id="rId3"/>
    <p:sldId id="273" r:id="rId4"/>
    <p:sldId id="274" r:id="rId5"/>
    <p:sldId id="278" r:id="rId6"/>
    <p:sldId id="279" r:id="rId7"/>
    <p:sldId id="280" r:id="rId8"/>
    <p:sldId id="281" r:id="rId9"/>
    <p:sldId id="283" r:id="rId10"/>
    <p:sldId id="284" r:id="rId11"/>
    <p:sldId id="285" r:id="rId12"/>
    <p:sldId id="26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FF6600"/>
    <a:srgbClr val="FF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008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F4D9C8-3432-489F-BF07-CC64AA86AA8D}" type="datetimeFigureOut">
              <a:rPr lang="ru-RU" smtClean="0"/>
              <a:pPr/>
              <a:t>01.10.2025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0F05F0-359E-438E-BAC9-4D6A00C70D5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04664"/>
            <a:ext cx="7776864" cy="1143000"/>
          </a:xfrm>
        </p:spPr>
        <p:txBody>
          <a:bodyPr>
            <a:noAutofit/>
          </a:bodyPr>
          <a:lstStyle/>
          <a:p>
            <a:r>
              <a:rPr lang="ru-RU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автономное</a:t>
            </a:r>
            <a:br>
              <a:rPr lang="ru-RU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учреждение «Детский сад № 106 «Анютины глазки» </a:t>
            </a:r>
            <a:br>
              <a:rPr lang="ru-RU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комбинированного вида» г. Орска</a:t>
            </a:r>
            <a:br>
              <a:rPr lang="ru-RU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47664" y="1600200"/>
            <a:ext cx="7056784" cy="4421088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Font typeface="Wingdings" pitchFamily="2" charset="2"/>
              <a:buNone/>
              <a:defRPr/>
            </a:pPr>
            <a:endParaRPr lang="ru-RU" sz="2000" b="1" dirty="0" smtClean="0">
              <a:solidFill>
                <a:srgbClr val="00388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Wingdings" pitchFamily="2" charset="2"/>
              <a:buNone/>
              <a:defRPr/>
            </a:pPr>
            <a:endParaRPr lang="ru-RU" sz="2000" b="1" dirty="0" smtClean="0">
              <a:solidFill>
                <a:srgbClr val="00388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ru-RU" sz="128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1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Система обучения </a:t>
            </a:r>
            <a:endParaRPr lang="ru-RU" sz="1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количественному и порядковому счету  </a:t>
            </a:r>
          </a:p>
          <a:p>
            <a:pPr algn="ctr">
              <a:buNone/>
            </a:pPr>
            <a:r>
              <a:rPr lang="ru-RU" sz="11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детей дошкольного возраста</a:t>
            </a:r>
            <a:endParaRPr lang="ru-RU" sz="1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  <a:defRPr/>
            </a:pPr>
            <a:endParaRPr lang="ru-RU" sz="1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  <a:defRPr/>
            </a:pPr>
            <a:endParaRPr lang="ru-RU" sz="12800" b="1" dirty="0" smtClean="0">
              <a:solidFill>
                <a:srgbClr val="00388A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56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Маркова Юлия Георгиевна, </a:t>
            </a:r>
            <a:r>
              <a:rPr lang="ru-RU" sz="56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старший воспитатель</a:t>
            </a:r>
            <a:r>
              <a:rPr lang="ru-RU" sz="5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56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56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МДОАУ «</a:t>
            </a:r>
            <a:r>
              <a:rPr lang="ru-RU" sz="5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Детский сад </a:t>
            </a:r>
            <a:r>
              <a:rPr lang="ru-RU" sz="5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5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106» </a:t>
            </a:r>
            <a:r>
              <a:rPr lang="ru-RU" sz="5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г. </a:t>
            </a:r>
            <a:r>
              <a:rPr lang="ru-RU" sz="5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Орска,</a:t>
            </a:r>
            <a:endParaRPr lang="ru-RU" sz="56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56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Соколова Ольга Александровна воспитатель</a:t>
            </a:r>
            <a:r>
              <a:rPr lang="ru-RU" sz="5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56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56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МДОАУ «Детский сад № 106» г. Орска</a:t>
            </a:r>
            <a:endParaRPr lang="ru-RU" sz="56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56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56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56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2024г</a:t>
            </a:r>
            <a:r>
              <a:rPr lang="ru-RU" sz="5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56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Wingdings" pitchFamily="2" charset="2"/>
              <a:buNone/>
              <a:defRPr/>
            </a:pPr>
            <a:endParaRPr lang="ru-RU" sz="12800" b="1" dirty="0" smtClean="0">
              <a:solidFill>
                <a:srgbClr val="00388A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Wingdings" pitchFamily="2" charset="2"/>
              <a:buNone/>
              <a:defRPr/>
            </a:pPr>
            <a:endParaRPr lang="ru-RU" sz="12800" b="1" dirty="0" smtClean="0">
              <a:solidFill>
                <a:srgbClr val="00388A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Wingdings" pitchFamily="2" charset="2"/>
              <a:buNone/>
              <a:defRPr/>
            </a:pPr>
            <a:endParaRPr lang="ru-RU" sz="12800" b="1" dirty="0" smtClean="0">
              <a:solidFill>
                <a:srgbClr val="00388A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ru-RU" sz="12800" b="1" dirty="0" smtClean="0">
                <a:solidFill>
                  <a:srgbClr val="00388A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</a:t>
            </a:r>
            <a:endParaRPr lang="ru-RU" sz="5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Подготовительная к школе группа (6-7 лет)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Программное содержание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1640" y="1600200"/>
            <a:ext cx="7416824" cy="4853136"/>
          </a:xfrm>
        </p:spPr>
        <p:txBody>
          <a:bodyPr>
            <a:noAutofit/>
          </a:bodyPr>
          <a:lstStyle/>
          <a:p>
            <a:pPr marL="0" indent="0" algn="just"/>
            <a:r>
              <a:rPr lang="ru-RU" sz="1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Количество и счет. </a:t>
            </a:r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Развивать общие представления о множестве: умение формировать множества по заданным основаниям, видеть составные части множества, в которых предметы отличаются определенными признаками. </a:t>
            </a:r>
          </a:p>
          <a:p>
            <a:pPr marL="0" indent="0" algn="just"/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Упражнять в объединении, дополнении множеств, удалении из множества части или отдельных его частей. Устанавливать отношения между отдельными частями множества, а также целым множеством и каждой его частью на основе счета, составления пар предметов или соединения предметов стрелками.</a:t>
            </a:r>
          </a:p>
          <a:p>
            <a:pPr marL="0" indent="0" algn="just"/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Совершенствовать навыки количественного и порядкового счета в пределах 10. Познакомить со счетом в пределах 20 без операций над числами. Знакомить с числами второго десятка.</a:t>
            </a:r>
          </a:p>
          <a:p>
            <a:pPr marL="0" indent="0" algn="just"/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Закреплять понимание отношений между числами натурального ряда (7 больше 6 на 1, а 6 меньше 7 на 1), умение увеличивать и уменьшать каждое число на 1 (в пределах 10).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3648" y="404664"/>
            <a:ext cx="7200800" cy="6120680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Учить называть числа в прямом и обратном порядке (устный счет), последующее и предыдущее число к названному или обозначенному цифрой, определять пропущенное число.</a:t>
            </a:r>
          </a:p>
          <a:p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Знакомить с составом чисел в пределах 10.</a:t>
            </a:r>
          </a:p>
          <a:p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Учить раскладывать число на два меньших и составлять из двух меньших большее (в пределах 10, на наглядной основе).</a:t>
            </a:r>
          </a:p>
          <a:p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Познакомить с монетами достоинством 1, 5, 10 копеек, 1, 2, 5, 10 рублей (различение, набор и размен монет).</a:t>
            </a:r>
          </a:p>
          <a:p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Учить на наглядной основе составлять и решать простые арифметические задачи на сложение (к большему прибавляется меньшее) и на вычитание (вычитаемое меньше остатка); при решении задач пользоваться знаками действий: плюс (+), минус (–) и знаком отношения равно (=). </a:t>
            </a:r>
          </a:p>
        </p:txBody>
      </p:sp>
      <p:pic>
        <p:nvPicPr>
          <p:cNvPr id="4" name="Picture 2" descr="http://itd3.mycdn.me/image?id=855256235514&amp;t=20&amp;plc=WEB&amp;tkn=*9KO5ggTduyvex8I6sjXhyyFXY5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4869160"/>
            <a:ext cx="2592288" cy="171114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pic>
        <p:nvPicPr>
          <p:cNvPr id="5" name="Picture 2" descr="http://7gy.ru/images/n-shkola/sostav-chisla/0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4543868"/>
            <a:ext cx="1385076" cy="2053483"/>
          </a:xfrm>
          <a:prstGeom prst="rect">
            <a:avLst/>
          </a:prstGeom>
          <a:noFill/>
        </p:spPr>
      </p:pic>
      <p:pic>
        <p:nvPicPr>
          <p:cNvPr id="6" name="Picture 4" descr="http://boombob.ru/resize.php?id=92725&amp;num=11&amp;width=515&amp;height=728.7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4653136"/>
            <a:ext cx="1403648" cy="19841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79712" y="2420888"/>
            <a:ext cx="5832648" cy="2260848"/>
          </a:xfrm>
        </p:spPr>
        <p:txBody>
          <a:bodyPr/>
          <a:lstStyle/>
          <a:p>
            <a:pPr algn="ctr">
              <a:buNone/>
            </a:pPr>
            <a:r>
              <a:rPr lang="ru-RU" altLang="ru-RU" sz="4800" b="1" i="1" dirty="0" smtClean="0">
                <a:solidFill>
                  <a:srgbClr val="BC0000"/>
                </a:solidFill>
                <a:latin typeface="Segoe Script" pitchFamily="34" charset="0"/>
                <a:cs typeface="Times New Roman" pitchFamily="18" charset="0"/>
              </a:rPr>
              <a:t>Спасибо за внимание !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3648" y="476672"/>
            <a:ext cx="7283152" cy="6120680"/>
          </a:xfrm>
        </p:spPr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Счет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– это деятельность с конечными множествами. </a:t>
            </a:r>
          </a:p>
          <a:p>
            <a:pPr algn="just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Счет включает в себя структурные компоненты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buNone/>
            </a:pP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цель (выразить количество предметов числом),</a:t>
            </a:r>
          </a:p>
          <a:p>
            <a:pPr algn="just">
              <a:buNone/>
            </a:pP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средства достижения (процесс счета, состоящий из ряда действий, отражающих степень освоения деятельности),</a:t>
            </a:r>
          </a:p>
          <a:p>
            <a:pPr algn="just">
              <a:buNone/>
            </a:pP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результат (итоговое число): сложность представляется для детей в достижении результата счета, то есть итог, обобщение.</a:t>
            </a:r>
            <a:endParaRPr lang="ru-RU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31640" y="476672"/>
            <a:ext cx="7488832" cy="432048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Этапы обучения детей счету по А. М. </a:t>
            </a:r>
            <a:r>
              <a:rPr lang="ru-RU" sz="27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Леушиной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91680" y="620688"/>
            <a:ext cx="7128792" cy="597666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Первый этап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Как правило, первый этап соотносится со вторым и третьим годами жизни ребенка.</a:t>
            </a:r>
          </a:p>
          <a:p>
            <a:pPr marL="0" indent="0" algn="just">
              <a:buNone/>
            </a:pP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Цель этапа состоит в ознакомлении со структурой множества.</a:t>
            </a:r>
          </a:p>
          <a:p>
            <a:pPr marL="0" indent="0" algn="just">
              <a:buNone/>
            </a:pP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Главными способами обучения являются выделение составляющих во множестве, а также составление множества из элементов. На этом этапе малыши сравнивают один и много.</a:t>
            </a:r>
          </a:p>
          <a:p>
            <a:pPr marL="0" indent="0" algn="just">
              <a:buNone/>
            </a:pP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Второй этап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Второй этап относится к тому же возрастному периоду. Но разница с первым в том, что дети учатся счету, проходя специальные математические занятия.</a:t>
            </a:r>
          </a:p>
          <a:p>
            <a:pPr marL="0" indent="0" algn="just">
              <a:buNone/>
            </a:pP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Целью этапа является научить ребенка поэлементному сравнению смежных множеств – </a:t>
            </a:r>
            <a:r>
              <a:rPr lang="ru-RU" sz="16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множеств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которые отличаются по количеству составляющих на одну единицу.</a:t>
            </a:r>
          </a:p>
          <a:p>
            <a:pPr marL="0" indent="0" algn="just">
              <a:buNone/>
            </a:pP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 основным способам обучения относятся сравнение, прикладывание и накладывание. Благодаря ним ребенок овладевает навыком установления равенства из неравенства путем добавления или исключения одного элемента.</a:t>
            </a:r>
          </a:p>
          <a:p>
            <a:pPr marL="0" indent="0" algn="just">
              <a:buNone/>
            </a:pP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Третий этап</a:t>
            </a:r>
            <a:endParaRPr lang="ru-RU" sz="1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Трети этап соотносят с пятым годом жизни.</a:t>
            </a:r>
          </a:p>
          <a:p>
            <a:pPr marL="0" indent="0" algn="just">
              <a:buNone/>
            </a:pP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Цель выражается в ознакомлении ребенка с образованием числа.</a:t>
            </a:r>
          </a:p>
          <a:p>
            <a:pPr marL="0" indent="0" algn="just">
              <a:buNone/>
            </a:pP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 этом этапе дети учатся сравнивать смежные множества и устанавливать равенства, в результате чего овладевают итогом счета, обозначенным числом. Получается, что сначала малыш учится счету, а потом понимает его итог – число.</a:t>
            </a:r>
          </a:p>
          <a:p>
            <a:pPr marL="0" indent="0"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http://900igr.net/up/datai/65660/0017-008-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79512" y="188640"/>
            <a:ext cx="1512168" cy="19896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3648" y="332656"/>
            <a:ext cx="7283152" cy="6264696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Четвертый этап</a:t>
            </a:r>
            <a:endParaRPr lang="ru-RU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Четвертый этап реализуется на шестом году жизни.</a:t>
            </a:r>
          </a:p>
          <a:p>
            <a:pPr marL="0" indent="0">
              <a:buNone/>
            </a:pPr>
            <a:r>
              <a:rPr lang="ru-RU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Цель состоит в знакомстве ребенка с соотношением смежных чисел натурального ряда. В результате он приходит к пониманию основного принципа, согласно которому каждое число имеет свое место, каждое следующее число больше предыдущего на одну единицу, а каждое предыдущее – на единицу меньше следующего.</a:t>
            </a:r>
          </a:p>
          <a:p>
            <a:pPr marL="0" indent="0">
              <a:buNone/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Пятый этап</a:t>
            </a:r>
            <a:endParaRPr lang="ru-RU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Пятому этапу соответствует седьмой год жизни.</a:t>
            </a:r>
          </a:p>
          <a:p>
            <a:pPr marL="0" indent="0">
              <a:buNone/>
            </a:pPr>
            <a:r>
              <a:rPr lang="ru-RU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Целью является объяснение ребенку группового счета (</a:t>
            </a:r>
            <a:r>
              <a:rPr lang="ru-RU" sz="36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счета</a:t>
            </a:r>
            <a:r>
              <a:rPr lang="ru-RU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группами по 2, 3 или 5). В итоге ребенок начинает осваивать десятичную систему исчисления.</a:t>
            </a:r>
          </a:p>
          <a:p>
            <a:pPr marL="0" indent="0">
              <a:buNone/>
            </a:pPr>
            <a:r>
              <a:rPr lang="ru-RU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большинстве случаев на пятом этапе дошкольники заканчивают обучаться счету.</a:t>
            </a:r>
          </a:p>
          <a:p>
            <a:pPr marL="0" indent="0">
              <a:buNone/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Шестой этап</a:t>
            </a:r>
            <a:endParaRPr lang="ru-RU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Шестой этап также соответствует седьмому году жизни.</a:t>
            </a:r>
          </a:p>
          <a:p>
            <a:pPr marL="0" indent="0">
              <a:buNone/>
            </a:pPr>
            <a:r>
              <a:rPr lang="ru-RU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Направлен на улучшение у детей навыка владения десятичной системой исчисления. Ребенок узнает, как образуются числа второго десятка, начинает понимать, как образуется любое число, что в одном десятке десять единиц, что при прибавлении к одному десятку десяти единиц получается два десятка и т.д.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Младшая группа (от 3 до 4 лет) </a:t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Программное содержание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1124744"/>
            <a:ext cx="7674056" cy="5328592"/>
          </a:xfrm>
        </p:spPr>
        <p:txBody>
          <a:bodyPr>
            <a:normAutofit fontScale="40000" lnSpcReduction="20000"/>
          </a:bodyPr>
          <a:lstStyle/>
          <a:p>
            <a:r>
              <a:rPr lang="ru-RU" sz="45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Количество.</a:t>
            </a:r>
            <a:r>
              <a:rPr lang="ru-RU" sz="45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Развивать умение видеть общий признак предметов группы (все мячи — круглые, эти — все красные, эти — все большие и т. д.).</a:t>
            </a:r>
          </a:p>
          <a:p>
            <a:r>
              <a:rPr lang="ru-RU" sz="45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Учить составлять группы из однородных предметов и выделять из них отдельные предметы; различать понятия «много», «один», «по одному», «ни одного»; находить один и несколько одинаковых предметов в окружающей обстановке; понимать вопрос «Сколько?»; при ответе пользоваться словами «много», «один», «ни одного». </a:t>
            </a:r>
          </a:p>
          <a:p>
            <a:r>
              <a:rPr lang="ru-RU" sz="45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Сравнивать две равные (неравные) группы предметов на основе взаимного сопоставления элементов (предметов). Познакомить с приемами последовательного наложения и приложения предметов одной группы к предметам другой; учить понимать вопросы: «Поровну ли?», «Чего больше (меньше)?»; отвечать на вопросы, пользуясь предложениями типа: «Я на каждый кружок положил грибок. Кружков больше, а грибов меньше» или «Кружков столько же, сколько грибов». </a:t>
            </a:r>
          </a:p>
          <a:p>
            <a:r>
              <a:rPr lang="ru-RU" sz="45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Учить устанавливать равенство между неравными по количеству группами предметов путем добавления одного предмета или предметов к меньшей по количеству группе или убавления одного предмета из большей группы.</a:t>
            </a:r>
          </a:p>
          <a:p>
            <a:endParaRPr lang="ru-RU" dirty="0"/>
          </a:p>
        </p:txBody>
      </p:sp>
      <p:pic>
        <p:nvPicPr>
          <p:cNvPr id="4" name="Picture 8" descr="https://cf.ppt-online.org/files/slide/d/DjdEkJb8a12FSrKXIHqR4CxumB5LlhPMnsUOcp/slide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3" y="5157192"/>
            <a:ext cx="1920213" cy="1440160"/>
          </a:xfrm>
          <a:prstGeom prst="rect">
            <a:avLst/>
          </a:prstGeom>
          <a:noFill/>
        </p:spPr>
      </p:pic>
      <p:sp>
        <p:nvSpPr>
          <p:cNvPr id="5" name="Заголовок 3"/>
          <p:cNvSpPr txBox="1">
            <a:spLocks/>
          </p:cNvSpPr>
          <p:nvPr/>
        </p:nvSpPr>
        <p:spPr>
          <a:xfrm>
            <a:off x="3203848" y="5805264"/>
            <a:ext cx="3928480" cy="5806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Один - много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Средняя группа (от 4 до 5 лет)</a:t>
            </a:r>
            <a:br>
              <a:rPr lang="ru-RU" sz="2400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Программное содержание</a:t>
            </a:r>
            <a:endParaRPr lang="ru-RU" sz="2400" b="1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1340768"/>
            <a:ext cx="7499176" cy="5112568"/>
          </a:xfrm>
        </p:spPr>
        <p:txBody>
          <a:bodyPr>
            <a:noAutofit/>
          </a:bodyPr>
          <a:lstStyle/>
          <a:p>
            <a:pPr marL="0" indent="0" algn="just"/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Количество и счет.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Дать детям представление о том, что множество («много») может состоять из разных по качеству элементов: предметов разного цвета, размера, формы; учить сравнивать части множества, определяя их равенство или неравенство на основе составления пар предметов (не прибегая к счету). Вводить в речь детей выражения: «Здесь много кружков, одни — красного цвета, а другие — синего; красных кружков больше, чем синих, а синих меньше, чем красных» или «красных и синих кружков поровну».</a:t>
            </a:r>
          </a:p>
          <a:p>
            <a:pPr marL="0" indent="0" algn="just"/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Учить считать до 5 (на основе наглядности), пользуясь правильными приемами счета: называть числительные по порядку; соотносить каждое числительное только с одним предметом пересчитываемой группы; относить последнее числительное ко всем пересчитанным предметам, например: «Один, два, три — всего три кружка». Сравнивать две группы предметов, именуемые числами 1–2, 2–2, 2–3, 3–3, 3–4, 4–4, 4–5, 5–5.</a:t>
            </a:r>
          </a:p>
          <a:p>
            <a:pPr marL="0" indent="0" algn="just"/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Формировать представления о порядковом счете, учить правильно пользоваться количественными и порядковыми числительными, отвечать на вопросы «Сколько?», «Который по счету?», «На котором месте?».</a:t>
            </a:r>
          </a:p>
          <a:p>
            <a:pPr marL="0" indent="0" algn="just"/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Формировать представление о равенстве и неравенстве групп на основе счета: «Здесь один, два зайчика, а здесь одна, две, три елочки. Елочек больше, чем зайчиков; 3 больше, чем 2, а 2 меньше, чем 3». </a:t>
            </a:r>
          </a:p>
          <a:p>
            <a:pPr marL="0" indent="0"/>
            <a:endParaRPr lang="ru-RU" sz="16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1640" y="404664"/>
            <a:ext cx="7416824" cy="5843736"/>
          </a:xfrm>
        </p:spPr>
        <p:txBody>
          <a:bodyPr>
            <a:normAutofit/>
          </a:bodyPr>
          <a:lstStyle/>
          <a:p>
            <a:pPr marL="0" indent="0"/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Учить уравнивать неравные группы двумя способами, добавляя к меньшей группе один (недостающий) предмет или убирая из большей группы один (лишний) предмет («К 2 зайчикам добавили 1 зайчика, стало 3 зайчика и елочек тоже 3. Елочек и зайчиков поровну — 3 и 3» или: «Елочек больше (3), а зайчиков меньше (2). Убрали 1 елочку, их стало тоже 2. Елочек и зайчиков стало поровну: 2 и 2»).</a:t>
            </a:r>
          </a:p>
          <a:p>
            <a:pPr marL="0" indent="0"/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Отсчитывать предметы из большего количества; выкладывать, приносить определенное количество предметов в соответствии с образцом или заданным числом в пределах 5 (отсчитай 4 петушка, принеси 3 зайчика). </a:t>
            </a:r>
          </a:p>
          <a:p>
            <a:pPr marL="0" indent="0"/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На основе счета устанавливать равенство (неравенство) групп предметов в ситуациях, когда предметы в группах расположены на разном расстоянии друг от друга, когда они отличаются по размерам, по форме расположения в пространстве.</a:t>
            </a:r>
          </a:p>
        </p:txBody>
      </p:sp>
      <p:pic>
        <p:nvPicPr>
          <p:cNvPr id="4" name="Picture 2" descr="https://1.bp.blogspot.com/-LyRu3mGux5s/W5-btEYdeDI/AAAAAAAABF0/0WkLkNCUXQQwida646pWI734GE4A5uwugCLcBGAs/s1600/0020a1-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4509120"/>
            <a:ext cx="2592288" cy="1944216"/>
          </a:xfrm>
          <a:prstGeom prst="rect">
            <a:avLst/>
          </a:prstGeom>
          <a:noFill/>
        </p:spPr>
      </p:pic>
      <p:pic>
        <p:nvPicPr>
          <p:cNvPr id="5" name="Picture 2" descr="https://didaktica.ru/uploads/posts/2011-11/1322411247_1f40303a42384735413a3839-2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221088"/>
            <a:ext cx="3960440" cy="22997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ru-RU" sz="3600" b="1" dirty="0" smtClean="0">
                <a:effectLst/>
                <a:latin typeface="Arial" pitchFamily="34" charset="0"/>
                <a:cs typeface="Arial" pitchFamily="34" charset="0"/>
              </a:rPr>
            </a:br>
            <a:r>
              <a:rPr lang="ru-RU" sz="2700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Старшая группа (от 5 до 6 лет) </a:t>
            </a:r>
            <a:br>
              <a:rPr lang="ru-RU" sz="2700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Программное содержание </a:t>
            </a:r>
            <a:r>
              <a:rPr lang="ru-RU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7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1052736"/>
            <a:ext cx="7632848" cy="5544616"/>
          </a:xfrm>
        </p:spPr>
        <p:txBody>
          <a:bodyPr>
            <a:noAutofit/>
          </a:bodyPr>
          <a:lstStyle/>
          <a:p>
            <a:pPr marL="0" indent="0" algn="just"/>
            <a:r>
              <a:rPr lang="ru-RU" sz="1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Количество и счет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Учить создавать множества (группы предметов) из разных по качеству элементов (предметов разного цвета, размера, формы, назначения; звуков, движений); разбивать множества на части и воссоединять их; устанавливать отношения между целым множеством и каждой его частью, понимать, что множество больше части, а часть меньше целого множества; сравнивать разные части множества на основе счета и соотнесения элементов (предметов) один к одному; определять большую (меньшую) часть множества или их равенство. </a:t>
            </a:r>
          </a:p>
          <a:p>
            <a:pPr marL="0" indent="0" algn="just"/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Учить считать до 10; последовательно знакомить с образованием каждого числа в пределах от 5 до 10 (на наглядной основе).</a:t>
            </a:r>
          </a:p>
          <a:p>
            <a:pPr marL="0" indent="0" algn="just"/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Сравнивать рядом стоящие числа в пределах 10 на основе сравнения конкретных множеств; получать равенство из неравенства (неравенство из равенства), добавляя к меньшему количеству один предмет или убирая из большего количества один предмет («7 меньше 8, если к 7 добавить один предмет, будет 8, поровну», «8 больше 7; если из 8 предметов убрать один, то станет по 7, поровну»).</a:t>
            </a:r>
          </a:p>
          <a:p>
            <a:pPr marL="0" indent="0" algn="just"/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Формировать умение понимать отношения рядом стоящих чисел (5 &lt; 6 на 1, 6 &gt; 5 на 1). </a:t>
            </a:r>
          </a:p>
          <a:p>
            <a:pPr marL="0" indent="0" algn="just"/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Отсчитывать предметы из большого количества по образцу и заданному числу (в пределах 10).</a:t>
            </a:r>
          </a:p>
          <a:p>
            <a:pPr marL="0" indent="0" algn="just"/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Совершенствовать умение считать в прямом и обратном порядке (в пределах 10). Считать предметы на ощупь, считать и воспроизводить количество звуков, движений по образцу и заданному числу (в пределах 10). Познакомить с цифрами от 0 до 9.</a:t>
            </a:r>
          </a:p>
          <a:p>
            <a:pPr marL="0" indent="0" algn="just"/>
            <a:endParaRPr lang="ru-RU" sz="16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/>
            <a:endParaRPr lang="ru-RU" sz="16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/>
            <a:endParaRPr lang="ru-RU" sz="18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3648" y="332656"/>
            <a:ext cx="7416824" cy="5400600"/>
          </a:xfrm>
        </p:spPr>
        <p:txBody>
          <a:bodyPr>
            <a:normAutofit/>
          </a:bodyPr>
          <a:lstStyle/>
          <a:p>
            <a:pPr marL="0" indent="0" algn="just"/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Познакомить с порядковым счетом в пределах 10, учить различать вопросы «Сколько?», «Который?» («Какой?») и правильно отвечать на них.</a:t>
            </a:r>
          </a:p>
          <a:p>
            <a:pPr marL="0" indent="0" algn="just"/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Продолжать формировать представление о равенстве: определять равное количество в группах, состоящих из разных предметов; правильно обобщать числовые значения на основе счета и сравнения групп (здесь 5 петушков, 5 матрешек, 5 машин — всех игрушек поровну — по 5).</a:t>
            </a:r>
          </a:p>
          <a:p>
            <a:pPr marL="0" indent="0" algn="just"/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Упражнять детей в понимании того, что число не зависит от величины предметов, расстояния между предметами, формы, их расположения, а также направления счета (справа налево, слева направо, с любого предмета).</a:t>
            </a:r>
          </a:p>
          <a:p>
            <a:pPr marL="0" indent="0" algn="just"/>
            <a:r>
              <a:rPr lang="ru-RU" sz="1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Познакомить с количественным составом числа из единиц в пределах 5 на конкретном материале: 5 — это один, еще один, еще один, еще один и еще один.</a:t>
            </a:r>
          </a:p>
          <a:p>
            <a:pPr algn="just"/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http://uslide.ru/images/22/28947/960/img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4509120"/>
            <a:ext cx="2592288" cy="1944216"/>
          </a:xfrm>
          <a:prstGeom prst="rect">
            <a:avLst/>
          </a:prstGeom>
          <a:noFill/>
        </p:spPr>
      </p:pic>
      <p:pic>
        <p:nvPicPr>
          <p:cNvPr id="5" name="Picture 6" descr="http://itd0.mycdn.me/image?id=863433506847&amp;t=20&amp;plc=WEB&amp;tkn=*Ia08YywLzhipSqO1C0t8lhypcN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7696" y="4293096"/>
            <a:ext cx="1674186" cy="2232248"/>
          </a:xfrm>
          <a:prstGeom prst="rect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</p:pic>
      <p:pic>
        <p:nvPicPr>
          <p:cNvPr id="6" name="Picture 2" descr="http://tak-to-ent.net/images/1naglposob/sravnenie_grupp_predmetov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4581128"/>
            <a:ext cx="2376264" cy="16008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1180</TotalTime>
  <Words>1700</Words>
  <Application>Microsoft Office PowerPoint</Application>
  <PresentationFormat>Экран (4:3)</PresentationFormat>
  <Paragraphs>83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Муниципальное дошкольное образовательное автономное  учреждение «Детский сад № 106 «Анютины глазки»  комбинированного вида» г. Орска  </vt:lpstr>
      <vt:lpstr>Слайд 2</vt:lpstr>
      <vt:lpstr>Этапы обучения детей счету по А. М. Леушиной </vt:lpstr>
      <vt:lpstr>Слайд 4</vt:lpstr>
      <vt:lpstr> Младшая группа (от 3 до 4 лет)  Программное содержание</vt:lpstr>
      <vt:lpstr>Средняя группа (от 4 до 5 лет) Программное содержание</vt:lpstr>
      <vt:lpstr>Слайд 7</vt:lpstr>
      <vt:lpstr> Старшая группа (от 5 до 6 лет)  Программное содержание  </vt:lpstr>
      <vt:lpstr>Слайд 9</vt:lpstr>
      <vt:lpstr>Подготовительная к школе группа (6-7 лет) Программное содержание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 дошкольное  образовательное автономное учреждение  «Центр развития ребенка – детский сад № 116 г. Орска «Ералашка»</dc:title>
  <dc:creator>User</dc:creator>
  <cp:lastModifiedBy>Future</cp:lastModifiedBy>
  <cp:revision>179</cp:revision>
  <dcterms:created xsi:type="dcterms:W3CDTF">2023-01-24T06:41:07Z</dcterms:created>
  <dcterms:modified xsi:type="dcterms:W3CDTF">2025-10-01T17:08:36Z</dcterms:modified>
</cp:coreProperties>
</file>