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9" r:id="rId13"/>
    <p:sldId id="270" r:id="rId14"/>
    <p:sldId id="267" r:id="rId15"/>
    <p:sldId id="273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33CC33"/>
    <a:srgbClr val="0000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89" autoAdjust="0"/>
    <p:restoredTop sz="94660"/>
  </p:normalViewPr>
  <p:slideViewPr>
    <p:cSldViewPr>
      <p:cViewPr varScale="1">
        <p:scale>
          <a:sx n="64" d="100"/>
          <a:sy n="64" d="100"/>
        </p:scale>
        <p:origin x="-110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A6D6B-2850-4490-BD45-C81AF87C0A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23118-1AB9-4766-98F1-0647419A25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C06CF4-7AEE-474B-965E-B1AF3ADC0A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DEEB75-2499-4FAC-A8DB-58CD6F9E2A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5258F-B95E-49DB-B346-41CE9E9002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2807-6DF3-4CED-B530-6DB31AF723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8D630-65BE-413A-974D-FFC4A4983A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57940-0F23-4F60-94F2-6843A34885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A9C53-6245-49B2-A6C1-87CE5D336E3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EF13F7-782A-4E49-BB20-9A87C28957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73296-5593-4764-A082-5DEA60BF84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DE58C2-121C-4BFC-AE77-E11F5193397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Слайд1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0"/>
            <a:ext cx="8497639" cy="1484313"/>
          </a:xfrm>
        </p:spPr>
        <p:txBody>
          <a:bodyPr/>
          <a:lstStyle/>
          <a:p>
            <a:r>
              <a:rPr lang="ru-RU" sz="1600" dirty="0" smtClean="0"/>
              <a:t>Муниципальное дошкольное образовательное автономное</a:t>
            </a:r>
            <a:br>
              <a:rPr lang="ru-RU" sz="1600" dirty="0" smtClean="0"/>
            </a:br>
            <a:r>
              <a:rPr lang="ru-RU" sz="1600" dirty="0" smtClean="0"/>
              <a:t> учреждение «Детский сад № 106 «Анютины глазки» </a:t>
            </a:r>
            <a:br>
              <a:rPr lang="ru-RU" sz="1600" dirty="0" smtClean="0"/>
            </a:br>
            <a:r>
              <a:rPr lang="ru-RU" sz="1600" dirty="0" smtClean="0"/>
              <a:t>комбинированного вида» г. Орска</a:t>
            </a:r>
            <a:endParaRPr lang="ru-RU" sz="1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844675"/>
            <a:ext cx="4752975" cy="2089150"/>
          </a:xfrm>
        </p:spPr>
        <p:txBody>
          <a:bodyPr/>
          <a:lstStyle/>
          <a:p>
            <a:r>
              <a:rPr lang="ru-RU" b="1" i="1">
                <a:solidFill>
                  <a:srgbClr val="FFFF00"/>
                </a:solidFill>
                <a:latin typeface="Georgia" pitchFamily="18" charset="0"/>
              </a:rPr>
              <a:t>Использование дидактических игр из бросового материала.</a:t>
            </a:r>
            <a:endParaRPr lang="ru-RU" i="1">
              <a:solidFill>
                <a:srgbClr val="FFFF00"/>
              </a:solidFill>
              <a:latin typeface="Georgia" pitchFamily="18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339975" y="4221163"/>
            <a:ext cx="2447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dirty="0" smtClean="0">
                <a:solidFill>
                  <a:srgbClr val="0000FF"/>
                </a:solidFill>
                <a:latin typeface="Georgia" pitchFamily="18" charset="0"/>
              </a:rPr>
              <a:t>Соколова О.А.</a:t>
            </a:r>
            <a:endParaRPr lang="ru-RU" sz="2000" dirty="0">
              <a:solidFill>
                <a:srgbClr val="0000FF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549275"/>
            <a:ext cx="7561263" cy="3600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«Шарики и кубики»</a:t>
            </a:r>
            <a:endParaRPr lang="ru-RU" sz="1400">
              <a:solidFill>
                <a:srgbClr val="FF0066"/>
              </a:solidFill>
            </a:endParaRPr>
          </a:p>
          <a:p>
            <a:pPr algn="l">
              <a:lnSpc>
                <a:spcPct val="80000"/>
              </a:lnSpc>
            </a:pPr>
            <a:r>
              <a:rPr lang="ru-RU" sz="1400">
                <a:solidFill>
                  <a:srgbClr val="FF0066"/>
                </a:solidFill>
              </a:rPr>
              <a:t>                                              Возраст: 1 год 6 месяцев – 2 года.</a:t>
            </a:r>
            <a:r>
              <a:rPr lang="ru-RU" sz="1800">
                <a:solidFill>
                  <a:srgbClr val="FF0066"/>
                </a:solidFill>
              </a:rPr>
              <a:t/>
            </a:r>
            <a:br>
              <a:rPr lang="ru-RU" sz="1800">
                <a:solidFill>
                  <a:srgbClr val="FF0066"/>
                </a:solidFill>
              </a:rPr>
            </a:br>
            <a:r>
              <a:rPr lang="ru-RU" sz="1400">
                <a:solidFill>
                  <a:srgbClr val="FF0066"/>
                </a:solidFill>
              </a:rPr>
              <a:t>Цель:</a:t>
            </a:r>
            <a:r>
              <a:rPr lang="ru-RU" sz="1400">
                <a:solidFill>
                  <a:srgbClr val="0000FF"/>
                </a:solidFill>
              </a:rPr>
              <a:t> научить выбирать предметы, ориентируясь на их форму, действовать с предметами в зависимости от их свойств, формировать активные поисковые действия, элементы экспериментирования и прогнозирования результата.</a:t>
            </a:r>
          </a:p>
          <a:p>
            <a:pPr algn="l">
              <a:lnSpc>
                <a:spcPct val="80000"/>
              </a:lnSpc>
            </a:pPr>
            <a:r>
              <a:rPr lang="ru-RU" sz="1400">
                <a:solidFill>
                  <a:srgbClr val="FF0066"/>
                </a:solidFill>
              </a:rPr>
              <a:t>Материал:</a:t>
            </a:r>
            <a:r>
              <a:rPr lang="ru-RU" sz="1400"/>
              <a:t> </a:t>
            </a:r>
            <a:r>
              <a:rPr lang="ru-RU" sz="1400">
                <a:solidFill>
                  <a:srgbClr val="0000FF"/>
                </a:solidFill>
              </a:rPr>
              <a:t>чудесный мешочек, шары и кубики одного размера, пластиковая бутылка украшенная шарами, коробка с прорезями под кубики.</a:t>
            </a:r>
          </a:p>
          <a:p>
            <a:pPr algn="l">
              <a:lnSpc>
                <a:spcPct val="80000"/>
              </a:lnSpc>
            </a:pPr>
            <a:r>
              <a:rPr lang="ru-RU" sz="1400">
                <a:solidFill>
                  <a:srgbClr val="FF0066"/>
                </a:solidFill>
              </a:rPr>
              <a:t>Ход игры:</a:t>
            </a:r>
            <a:r>
              <a:rPr lang="ru-RU" sz="1400"/>
              <a:t> </a:t>
            </a:r>
            <a:r>
              <a:rPr lang="ru-RU" sz="1400">
                <a:solidFill>
                  <a:srgbClr val="0000FF"/>
                </a:solidFill>
              </a:rPr>
              <a:t>Взрослый говорит, что в мешочке лежат шарики и кубики: надо взять кубик и повторить за ним действия (проводит по его сторонам, поглаживает грани, пальцем касается углов). Ставит кубик на стол, демонстрирует, что кубик не обладает, способностью катится. «А теперь нужно отобрать шарики», — говорит взрослый, показывая детям шарик и прокатывая его к центру стола. Дети повторяют эти действия.</a:t>
            </a:r>
          </a:p>
          <a:p>
            <a:pPr algn="l">
              <a:lnSpc>
                <a:spcPct val="80000"/>
              </a:lnSpc>
            </a:pPr>
            <a:r>
              <a:rPr lang="ru-RU" sz="1400">
                <a:solidFill>
                  <a:srgbClr val="0000FF"/>
                </a:solidFill>
              </a:rPr>
              <a:t>Воспитатель рассыпает по полу шарики и кубики, просит детей собрать только шарики и сложить их в пластиковую бутылку. Затем предложить детям собрать кубики и опустить их в квадратную прорезь на коробке.</a:t>
            </a:r>
          </a:p>
        </p:txBody>
      </p:sp>
      <p:pic>
        <p:nvPicPr>
          <p:cNvPr id="11270" name="Picture 6" descr="d796137e9f7f97b6a61b3280c9838a1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975" y="3429000"/>
            <a:ext cx="3905250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88913"/>
            <a:ext cx="6697662" cy="39608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«Покорми бегемота»</a:t>
            </a:r>
            <a:endParaRPr lang="ru-RU" sz="1400">
              <a:solidFill>
                <a:srgbClr val="FF0066"/>
              </a:solidFill>
            </a:endParaRPr>
          </a:p>
          <a:p>
            <a:pPr algn="l">
              <a:lnSpc>
                <a:spcPct val="80000"/>
              </a:lnSpc>
            </a:pPr>
            <a:r>
              <a:rPr lang="ru-RU" sz="1400">
                <a:solidFill>
                  <a:srgbClr val="FF0066"/>
                </a:solidFill>
              </a:rPr>
              <a:t>                                     Возраст: 1 год 6 месяцев – 2 года.</a:t>
            </a:r>
            <a:r>
              <a:rPr lang="ru-RU" sz="1800">
                <a:solidFill>
                  <a:srgbClr val="FF0066"/>
                </a:solidFill>
              </a:rPr>
              <a:t/>
            </a:r>
            <a:br>
              <a:rPr lang="ru-RU" sz="1800">
                <a:solidFill>
                  <a:srgbClr val="FF0066"/>
                </a:solidFill>
              </a:rPr>
            </a:br>
            <a:r>
              <a:rPr lang="ru-RU" sz="1400">
                <a:solidFill>
                  <a:srgbClr val="FF0066"/>
                </a:solidFill>
              </a:rPr>
              <a:t>Цель:</a:t>
            </a:r>
            <a:r>
              <a:rPr lang="ru-RU" sz="1400">
                <a:solidFill>
                  <a:srgbClr val="0000FF"/>
                </a:solidFill>
              </a:rPr>
              <a:t> развивать тонкие координированные движения пальцев рук.</a:t>
            </a:r>
          </a:p>
          <a:p>
            <a:pPr algn="l">
              <a:lnSpc>
                <a:spcPct val="80000"/>
              </a:lnSpc>
            </a:pPr>
            <a:r>
              <a:rPr lang="ru-RU" sz="1400">
                <a:solidFill>
                  <a:srgbClr val="FF0066"/>
                </a:solidFill>
              </a:rPr>
              <a:t>Материал:</a:t>
            </a:r>
            <a:r>
              <a:rPr lang="ru-RU" sz="1400"/>
              <a:t> </a:t>
            </a:r>
            <a:r>
              <a:rPr lang="ru-RU" sz="1400">
                <a:solidFill>
                  <a:srgbClr val="0000FF"/>
                </a:solidFill>
              </a:rPr>
              <a:t>пластиковая бутылка с изображением бегемота, баночка с крышкой, фасоль, чудесный мешочек.</a:t>
            </a:r>
          </a:p>
          <a:p>
            <a:pPr algn="l">
              <a:lnSpc>
                <a:spcPct val="80000"/>
              </a:lnSpc>
            </a:pPr>
            <a:r>
              <a:rPr lang="ru-RU" sz="1400">
                <a:solidFill>
                  <a:srgbClr val="FF0066"/>
                </a:solidFill>
              </a:rPr>
              <a:t>Ход игры:</a:t>
            </a:r>
            <a:r>
              <a:rPr lang="ru-RU" sz="1400"/>
              <a:t> </a:t>
            </a:r>
            <a:r>
              <a:rPr lang="ru-RU" sz="1400">
                <a:solidFill>
                  <a:srgbClr val="0000FF"/>
                </a:solidFill>
              </a:rPr>
              <a:t>Воспитатель вносит «чудесный мешочек» с баночками (наполненные фасолью, дети достают баночки, рассматривают содержимое, гремят.</a:t>
            </a:r>
            <a:endParaRPr lang="ru-RU" sz="1400" i="1">
              <a:solidFill>
                <a:srgbClr val="0000FF"/>
              </a:solidFill>
            </a:endParaRPr>
          </a:p>
          <a:p>
            <a:pPr algn="l">
              <a:lnSpc>
                <a:spcPct val="80000"/>
              </a:lnSpc>
            </a:pPr>
            <a:r>
              <a:rPr lang="ru-RU" sz="1400" i="1">
                <a:solidFill>
                  <a:srgbClr val="FF0066"/>
                </a:solidFill>
              </a:rPr>
              <a:t>Динь-динь, динь-динь-дон,</a:t>
            </a:r>
          </a:p>
          <a:p>
            <a:pPr algn="l">
              <a:lnSpc>
                <a:spcPct val="80000"/>
              </a:lnSpc>
            </a:pPr>
            <a:r>
              <a:rPr lang="ru-RU" sz="1400" i="1">
                <a:solidFill>
                  <a:srgbClr val="FF0066"/>
                </a:solidFill>
              </a:rPr>
              <a:t>Всюду слышен перезвон.</a:t>
            </a:r>
          </a:p>
          <a:p>
            <a:pPr algn="l">
              <a:lnSpc>
                <a:spcPct val="80000"/>
              </a:lnSpc>
            </a:pPr>
            <a:r>
              <a:rPr lang="ru-RU" sz="1400" i="1">
                <a:solidFill>
                  <a:srgbClr val="FF0066"/>
                </a:solidFill>
              </a:rPr>
              <a:t>Погремушочка, играй.</a:t>
            </a:r>
          </a:p>
          <a:p>
            <a:pPr algn="l">
              <a:lnSpc>
                <a:spcPct val="80000"/>
              </a:lnSpc>
            </a:pPr>
            <a:r>
              <a:rPr lang="ru-RU" sz="1400" i="1">
                <a:solidFill>
                  <a:srgbClr val="FF0066"/>
                </a:solidFill>
              </a:rPr>
              <a:t>Нашу детку забавляй!</a:t>
            </a:r>
            <a:endParaRPr lang="ru-RU" sz="1400">
              <a:solidFill>
                <a:srgbClr val="FF0066"/>
              </a:solidFill>
            </a:endParaRPr>
          </a:p>
          <a:p>
            <a:pPr algn="l">
              <a:lnSpc>
                <a:spcPct val="80000"/>
              </a:lnSpc>
            </a:pPr>
            <a:r>
              <a:rPr lang="ru-RU" sz="1400">
                <a:solidFill>
                  <a:srgbClr val="0000FF"/>
                </a:solidFill>
              </a:rPr>
              <a:t>Воспитатель предлагает детям покормить бегемота.</a:t>
            </a:r>
            <a:endParaRPr lang="ru-RU" sz="1400" i="1">
              <a:solidFill>
                <a:srgbClr val="0000FF"/>
              </a:solidFill>
            </a:endParaRPr>
          </a:p>
          <a:p>
            <a:pPr algn="l">
              <a:lnSpc>
                <a:spcPct val="80000"/>
              </a:lnSpc>
            </a:pPr>
            <a:r>
              <a:rPr lang="ru-RU" sz="1400" i="1">
                <a:solidFill>
                  <a:srgbClr val="FF0066"/>
                </a:solidFill>
              </a:rPr>
              <a:t>Вот пришёл бегемот,</a:t>
            </a:r>
          </a:p>
          <a:p>
            <a:pPr algn="l">
              <a:lnSpc>
                <a:spcPct val="80000"/>
              </a:lnSpc>
            </a:pPr>
            <a:r>
              <a:rPr lang="ru-RU" sz="1400" i="1">
                <a:solidFill>
                  <a:srgbClr val="FF0066"/>
                </a:solidFill>
              </a:rPr>
              <a:t>Он открыл большой свой рот.</a:t>
            </a:r>
          </a:p>
          <a:p>
            <a:pPr algn="l">
              <a:lnSpc>
                <a:spcPct val="80000"/>
              </a:lnSpc>
            </a:pPr>
            <a:r>
              <a:rPr lang="ru-RU" sz="1400" i="1">
                <a:solidFill>
                  <a:srgbClr val="FF0066"/>
                </a:solidFill>
              </a:rPr>
              <a:t>Чтоб его нам покормить</a:t>
            </a:r>
          </a:p>
          <a:p>
            <a:pPr algn="l">
              <a:lnSpc>
                <a:spcPct val="80000"/>
              </a:lnSpc>
            </a:pPr>
            <a:r>
              <a:rPr lang="ru-RU" sz="1400" i="1">
                <a:solidFill>
                  <a:srgbClr val="FF0066"/>
                </a:solidFill>
              </a:rPr>
              <a:t>Нужно крышечку открыть.</a:t>
            </a:r>
          </a:p>
          <a:p>
            <a:pPr algn="l">
              <a:lnSpc>
                <a:spcPct val="80000"/>
              </a:lnSpc>
            </a:pPr>
            <a:r>
              <a:rPr lang="ru-RU" sz="1400" i="1">
                <a:solidFill>
                  <a:srgbClr val="FF0066"/>
                </a:solidFill>
              </a:rPr>
              <a:t>Бегемот разинул рот,</a:t>
            </a:r>
          </a:p>
          <a:p>
            <a:pPr algn="l">
              <a:lnSpc>
                <a:spcPct val="80000"/>
              </a:lnSpc>
            </a:pPr>
            <a:r>
              <a:rPr lang="ru-RU" sz="1400" i="1">
                <a:solidFill>
                  <a:srgbClr val="FF0066"/>
                </a:solidFill>
              </a:rPr>
              <a:t>Фасольки просит бегемот</a:t>
            </a:r>
            <a:r>
              <a:rPr lang="ru-RU" sz="1400" i="1"/>
              <a:t>.</a:t>
            </a:r>
            <a:endParaRPr lang="ru-RU" sz="1400"/>
          </a:p>
          <a:p>
            <a:pPr>
              <a:lnSpc>
                <a:spcPct val="80000"/>
              </a:lnSpc>
            </a:pPr>
            <a:r>
              <a:rPr lang="ru-RU" sz="1400">
                <a:solidFill>
                  <a:srgbClr val="0000FF"/>
                </a:solidFill>
              </a:rPr>
              <a:t>Педагог показывает, как нужно брать</a:t>
            </a:r>
          </a:p>
          <a:p>
            <a:pPr>
              <a:lnSpc>
                <a:spcPct val="80000"/>
              </a:lnSpc>
            </a:pPr>
            <a:r>
              <a:rPr lang="ru-RU" sz="1400">
                <a:solidFill>
                  <a:srgbClr val="0000FF"/>
                </a:solidFill>
              </a:rPr>
              <a:t> зернышко по одной</a:t>
            </a:r>
          </a:p>
          <a:p>
            <a:pPr>
              <a:lnSpc>
                <a:spcPct val="80000"/>
              </a:lnSpc>
            </a:pPr>
            <a:r>
              <a:rPr lang="ru-RU" sz="1400">
                <a:solidFill>
                  <a:srgbClr val="0000FF"/>
                </a:solidFill>
              </a:rPr>
              <a:t>(двумя пальцами или щепотью, </a:t>
            </a:r>
          </a:p>
          <a:p>
            <a:pPr>
              <a:lnSpc>
                <a:spcPct val="80000"/>
              </a:lnSpc>
            </a:pPr>
            <a:r>
              <a:rPr lang="ru-RU" sz="1400">
                <a:solidFill>
                  <a:srgbClr val="0000FF"/>
                </a:solidFill>
              </a:rPr>
              <a:t>и опускать в бутылочки</a:t>
            </a:r>
          </a:p>
          <a:p>
            <a:pPr>
              <a:lnSpc>
                <a:spcPct val="80000"/>
              </a:lnSpc>
            </a:pPr>
            <a:r>
              <a:rPr lang="ru-RU" sz="1400">
                <a:solidFill>
                  <a:srgbClr val="0000FF"/>
                </a:solidFill>
              </a:rPr>
              <a:t> с узким горлышком.) </a:t>
            </a:r>
          </a:p>
        </p:txBody>
      </p:sp>
      <p:pic>
        <p:nvPicPr>
          <p:cNvPr id="12294" name="Picture 6" descr="a6322c63840c40a86091b191c64ca20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9700" y="3213100"/>
            <a:ext cx="3924300" cy="3644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765175"/>
            <a:ext cx="6697662" cy="1584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>
                <a:solidFill>
                  <a:srgbClr val="FF0066"/>
                </a:solidFill>
              </a:rPr>
              <a:t>«Большой – маленький»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Цель:</a:t>
            </a:r>
            <a:r>
              <a:rPr lang="ru-RU" sz="1800">
                <a:solidFill>
                  <a:srgbClr val="0000FF"/>
                </a:solidFill>
              </a:rPr>
              <a:t> развивать умение различать контрастные по величине предметы используя при этом слова большой, маленький 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Материал:</a:t>
            </a:r>
            <a:r>
              <a:rPr lang="ru-RU" sz="1800"/>
              <a:t> </a:t>
            </a:r>
            <a:r>
              <a:rPr lang="ru-RU" sz="1800">
                <a:solidFill>
                  <a:srgbClr val="0000FF"/>
                </a:solidFill>
              </a:rPr>
              <a:t>карточки с кругами большого и маленького размера, крышки.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Ход игры:</a:t>
            </a:r>
            <a:r>
              <a:rPr lang="ru-RU" sz="1800">
                <a:solidFill>
                  <a:srgbClr val="0000FF"/>
                </a:solidFill>
              </a:rPr>
              <a:t> В гости к детям пришла собачка Жучка. Она играла с мячами и они раскатились по листу бумаги. Жучка просит ребят помочь ей собрать мячи на места  (накрыть крышками соответствующие места на карточке) используя слова: большой, маленький.</a:t>
            </a:r>
          </a:p>
        </p:txBody>
      </p:sp>
      <p:pic>
        <p:nvPicPr>
          <p:cNvPr id="16390" name="Picture 6" descr="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513" y="3500438"/>
            <a:ext cx="4392612" cy="2736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765175"/>
            <a:ext cx="6697662" cy="1584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>
                <a:solidFill>
                  <a:srgbClr val="FF0066"/>
                </a:solidFill>
              </a:rPr>
              <a:t>«</a:t>
            </a:r>
            <a:r>
              <a:rPr lang="ru-RU" sz="1800">
                <a:solidFill>
                  <a:srgbClr val="FF0066"/>
                </a:solidFill>
              </a:rPr>
              <a:t>Положи мячик на место</a:t>
            </a:r>
            <a:r>
              <a:rPr lang="ru-RU" sz="2000">
                <a:solidFill>
                  <a:srgbClr val="FF0066"/>
                </a:solidFill>
              </a:rPr>
              <a:t>»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Цель:</a:t>
            </a:r>
            <a:r>
              <a:rPr lang="ru-RU" sz="1800">
                <a:solidFill>
                  <a:srgbClr val="0000FF"/>
                </a:solidFill>
              </a:rPr>
              <a:t> развивать умение различать контрастные по цвету предметы, закрепить основные цвета: синий, зеленый.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Материал: </a:t>
            </a:r>
            <a:r>
              <a:rPr lang="ru-RU" sz="1800">
                <a:solidFill>
                  <a:srgbClr val="0000FF"/>
                </a:solidFill>
              </a:rPr>
              <a:t>карточки с кругами разного цвета, но одного размера, крышки.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Ход игры: </a:t>
            </a:r>
            <a:r>
              <a:rPr lang="ru-RU" sz="1800">
                <a:solidFill>
                  <a:srgbClr val="0000FF"/>
                </a:solidFill>
              </a:rPr>
              <a:t>Котята играли и разбросали мячи, которые лежали на полке. Помогите разложить мячи на свои места.</a:t>
            </a:r>
          </a:p>
        </p:txBody>
      </p:sp>
      <p:pic>
        <p:nvPicPr>
          <p:cNvPr id="17415" name="Picture 7" descr="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2275" y="2997200"/>
            <a:ext cx="5256213" cy="30241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1700213"/>
            <a:ext cx="6877050" cy="2089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>
                <a:solidFill>
                  <a:srgbClr val="0000FF"/>
                </a:solidFill>
              </a:rPr>
              <a:t>Среди изобилия бросового материала для изготовления игр можно выбрать изделия из пластика – это легко обрабатываемый яркий, красивый, прочный и безопасный материал. Без особых усилий его можно разрезать, под воздействием тепла можно размягчать, разгибать, прокалывать. Работа с таким бросовым материалом открывает широкие возможности для творчества и фантазии.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765175"/>
            <a:ext cx="6697662" cy="1584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>
                <a:solidFill>
                  <a:srgbClr val="FF0066"/>
                </a:solidFill>
              </a:rPr>
              <a:t>«</a:t>
            </a:r>
            <a:r>
              <a:rPr lang="ru-RU" sz="1800" b="1">
                <a:solidFill>
                  <a:srgbClr val="FF0066"/>
                </a:solidFill>
              </a:rPr>
              <a:t>Солнышко</a:t>
            </a:r>
            <a:r>
              <a:rPr lang="ru-RU" sz="2000">
                <a:solidFill>
                  <a:srgbClr val="FF0066"/>
                </a:solidFill>
              </a:rPr>
              <a:t>»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Цель:</a:t>
            </a:r>
            <a:r>
              <a:rPr lang="ru-RU" sz="1800">
                <a:solidFill>
                  <a:srgbClr val="0000FF"/>
                </a:solidFill>
              </a:rPr>
              <a:t> развивать мелкую моторику пальцев рук и координацию движений. 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Материал: </a:t>
            </a:r>
            <a:r>
              <a:rPr lang="ru-RU" sz="1800">
                <a:solidFill>
                  <a:srgbClr val="0000FF"/>
                </a:solidFill>
              </a:rPr>
              <a:t>Заготовка солнца (изготовлен из пластика), лента для шнуровки.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Ход игры: 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0000FF"/>
                </a:solidFill>
              </a:rPr>
              <a:t>Мой маленький дружочек,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Возьми-ка ты шнурочек.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Видишь желтый круг?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Сделай лучики вокруг.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Солнце улыбается –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Ребятишкам нравится! </a:t>
            </a:r>
          </a:p>
        </p:txBody>
      </p:sp>
      <p:pic>
        <p:nvPicPr>
          <p:cNvPr id="20484" name="Picture 4" descr="_3MO0W3EH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8038" y="2060575"/>
            <a:ext cx="3313112" cy="4105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765175"/>
            <a:ext cx="6697662" cy="1584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>
                <a:solidFill>
                  <a:srgbClr val="FF0066"/>
                </a:solidFill>
              </a:rPr>
              <a:t>«</a:t>
            </a:r>
            <a:r>
              <a:rPr lang="ru-RU" sz="1800" b="1">
                <a:solidFill>
                  <a:srgbClr val="FF0066"/>
                </a:solidFill>
              </a:rPr>
              <a:t>Дождик</a:t>
            </a:r>
            <a:r>
              <a:rPr lang="ru-RU" sz="2000">
                <a:solidFill>
                  <a:srgbClr val="FF0066"/>
                </a:solidFill>
              </a:rPr>
              <a:t>»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Цель:</a:t>
            </a:r>
            <a:r>
              <a:rPr lang="ru-RU" sz="1800">
                <a:solidFill>
                  <a:srgbClr val="0000FF"/>
                </a:solidFill>
              </a:rPr>
              <a:t> развивать мелкую моторику пальцев рук и координацию движений. 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Материал: </a:t>
            </a:r>
            <a:r>
              <a:rPr lang="ru-RU" sz="1800">
                <a:solidFill>
                  <a:srgbClr val="0000FF"/>
                </a:solidFill>
              </a:rPr>
              <a:t>Заготовка из пластика, лента для шнуровки.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Ход игры: 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0000FF"/>
                </a:solidFill>
              </a:rPr>
              <a:t>Стежок за стежком –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Голубеньким шнурком.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Вот и дождичек полил,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А ребят не намочил.</a:t>
            </a:r>
            <a:r>
              <a:rPr lang="ru-RU" sz="1800"/>
              <a:t> </a:t>
            </a:r>
          </a:p>
        </p:txBody>
      </p:sp>
      <p:pic>
        <p:nvPicPr>
          <p:cNvPr id="19462" name="Picture 6" descr="_3MO0W3EM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2138" y="2565400"/>
            <a:ext cx="3959225" cy="3562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765175"/>
            <a:ext cx="6697662" cy="1584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>
                <a:solidFill>
                  <a:srgbClr val="FF0066"/>
                </a:solidFill>
              </a:rPr>
              <a:t>«</a:t>
            </a:r>
            <a:r>
              <a:rPr lang="ru-RU" sz="1800" b="1">
                <a:solidFill>
                  <a:srgbClr val="FF0066"/>
                </a:solidFill>
              </a:rPr>
              <a:t>Машина</a:t>
            </a:r>
            <a:r>
              <a:rPr lang="ru-RU" sz="2000">
                <a:solidFill>
                  <a:srgbClr val="FF0066"/>
                </a:solidFill>
              </a:rPr>
              <a:t>»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Цель:</a:t>
            </a:r>
            <a:r>
              <a:rPr lang="ru-RU" sz="1800">
                <a:solidFill>
                  <a:srgbClr val="0000FF"/>
                </a:solidFill>
              </a:rPr>
              <a:t> развивать мелкую моторику пальцев рук и координацию движений. 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Материал: </a:t>
            </a:r>
            <a:r>
              <a:rPr lang="ru-RU" sz="1800">
                <a:solidFill>
                  <a:srgbClr val="0000FF"/>
                </a:solidFill>
              </a:rPr>
              <a:t>Заготовка из пластика, шнурки.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Ход игры: 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0000FF"/>
                </a:solidFill>
              </a:rPr>
              <a:t>Что же делать? Вот вопрос.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У машины нет колес! 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Их приделаем легко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И поедем далеко!</a:t>
            </a:r>
            <a:r>
              <a:rPr lang="ru-RU" sz="1800"/>
              <a:t> </a:t>
            </a:r>
          </a:p>
        </p:txBody>
      </p:sp>
      <p:pic>
        <p:nvPicPr>
          <p:cNvPr id="21510" name="Picture 6" descr="_3MO0W3EZ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875" y="2924175"/>
            <a:ext cx="4435475" cy="29575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1700213"/>
            <a:ext cx="6400800" cy="3457575"/>
          </a:xfrm>
        </p:spPr>
        <p:txBody>
          <a:bodyPr/>
          <a:lstStyle/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ru-RU" sz="2000">
                <a:solidFill>
                  <a:srgbClr val="0000FF"/>
                </a:solidFill>
              </a:rPr>
              <a:t>Предварительно весь материал из пластика тщательно моется;</a:t>
            </a:r>
          </a:p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ru-RU" sz="2000">
                <a:solidFill>
                  <a:srgbClr val="0000FF"/>
                </a:solidFill>
              </a:rPr>
              <a:t>Основание панно вырезаем из крышки пластикового ведра;</a:t>
            </a:r>
          </a:p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ru-RU" sz="2000">
                <a:solidFill>
                  <a:srgbClr val="0000FF"/>
                </a:solidFill>
              </a:rPr>
              <a:t>Вырезаем предмет из емкости нужного цвета;</a:t>
            </a:r>
          </a:p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ru-RU" sz="2000">
                <a:solidFill>
                  <a:srgbClr val="0000FF"/>
                </a:solidFill>
              </a:rPr>
              <a:t>Дорисовывает заготовку карандашом;</a:t>
            </a:r>
          </a:p>
          <a:p>
            <a:pPr marL="457200" indent="-457200" algn="l">
              <a:lnSpc>
                <a:spcPct val="80000"/>
              </a:lnSpc>
              <a:buFontTx/>
              <a:buAutoNum type="arabicPeriod"/>
            </a:pPr>
            <a:r>
              <a:rPr lang="ru-RU" sz="2000">
                <a:solidFill>
                  <a:srgbClr val="0000FF"/>
                </a:solidFill>
              </a:rPr>
              <a:t>Нагретым острым предметом или шилом делаем отверстие в нужных местах. Чтобы отверстия получались ровными, прокручиваем их с помощью ножниц. 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5288" y="692150"/>
            <a:ext cx="6335712" cy="576263"/>
          </a:xfrm>
        </p:spPr>
        <p:txBody>
          <a:bodyPr/>
          <a:lstStyle/>
          <a:p>
            <a:r>
              <a:rPr lang="ru-RU" sz="2800">
                <a:solidFill>
                  <a:srgbClr val="FF0066"/>
                </a:solidFill>
              </a:rPr>
              <a:t>Способ изготовления пособий: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60350"/>
            <a:ext cx="6697662" cy="1584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>
                <a:solidFill>
                  <a:srgbClr val="FF0066"/>
                </a:solidFill>
              </a:rPr>
              <a:t>«</a:t>
            </a:r>
            <a:r>
              <a:rPr lang="ru-RU" sz="1800" b="1">
                <a:solidFill>
                  <a:srgbClr val="FF0066"/>
                </a:solidFill>
              </a:rPr>
              <a:t>Мухомор</a:t>
            </a:r>
            <a:r>
              <a:rPr lang="ru-RU" sz="2000">
                <a:solidFill>
                  <a:srgbClr val="FF0066"/>
                </a:solidFill>
              </a:rPr>
              <a:t>»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Цель:</a:t>
            </a:r>
            <a:r>
              <a:rPr lang="ru-RU" sz="1800">
                <a:solidFill>
                  <a:srgbClr val="0000FF"/>
                </a:solidFill>
              </a:rPr>
              <a:t> развивать мелкую моторику пальцев рук и координацию движений. 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Материал: </a:t>
            </a:r>
            <a:r>
              <a:rPr lang="ru-RU" sz="1800">
                <a:solidFill>
                  <a:srgbClr val="0000FF"/>
                </a:solidFill>
              </a:rPr>
              <a:t>Заготовка из пластика, фломастера, шнурки.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Ход игры: 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0000FF"/>
                </a:solidFill>
              </a:rPr>
              <a:t>Мухомор красив на вид.      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Но он очень ядовит.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Кто ловко пятна соберет, 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Тот запомнит наперед: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Взрослых надо слушать,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Гриб не стоит кушать! </a:t>
            </a:r>
          </a:p>
        </p:txBody>
      </p:sp>
      <p:pic>
        <p:nvPicPr>
          <p:cNvPr id="23558" name="Picture 6" descr="_3MO0W3F4Q"/>
          <p:cNvPicPr>
            <a:picLocks noChangeAspect="1" noChangeArrowheads="1"/>
          </p:cNvPicPr>
          <p:nvPr/>
        </p:nvPicPr>
        <p:blipFill>
          <a:blip r:embed="rId3" cstate="print"/>
          <a:srcRect t="13339"/>
          <a:stretch>
            <a:fillRect/>
          </a:stretch>
        </p:blipFill>
        <p:spPr bwMode="auto">
          <a:xfrm>
            <a:off x="3419475" y="1412875"/>
            <a:ext cx="3024188" cy="3744913"/>
          </a:xfrm>
          <a:prstGeom prst="rect">
            <a:avLst/>
          </a:prstGeom>
          <a:noFill/>
        </p:spPr>
      </p:pic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2124075" y="5229225"/>
            <a:ext cx="5089525" cy="121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400" b="1" i="1">
                <a:solidFill>
                  <a:srgbClr val="0000FF"/>
                </a:solidFill>
              </a:rPr>
              <a:t>Чтобы изготовить пособие необходимы:</a:t>
            </a:r>
          </a:p>
          <a:p>
            <a:pPr algn="ctr"/>
            <a:r>
              <a:rPr lang="ru-RU" sz="1400" b="1" i="1">
                <a:solidFill>
                  <a:srgbClr val="0000FF"/>
                </a:solidFill>
              </a:rPr>
              <a:t> емкости из-под кетчупа и шампуня  (красного и белого цвета). </a:t>
            </a:r>
          </a:p>
          <a:p>
            <a:pPr algn="ctr"/>
            <a:r>
              <a:rPr lang="ru-RU" sz="1400" b="1" i="1">
                <a:solidFill>
                  <a:srgbClr val="0000FF"/>
                </a:solidFill>
              </a:rPr>
              <a:t>Для ножки - использованный фломастер;</a:t>
            </a:r>
          </a:p>
          <a:p>
            <a:pPr algn="ctr"/>
            <a:r>
              <a:rPr lang="ru-RU" sz="1400" b="1" i="1">
                <a:solidFill>
                  <a:srgbClr val="0000FF"/>
                </a:solidFill>
              </a:rPr>
              <a:t>Для подставки – крышечка от кофе.</a:t>
            </a:r>
            <a:r>
              <a:rPr lang="ru-RU" b="1" i="1">
                <a:solidFill>
                  <a:srgbClr val="0000FF"/>
                </a:solidFill>
              </a:rPr>
              <a:t> </a:t>
            </a:r>
            <a:r>
              <a:rPr lang="ru-RU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1412875"/>
            <a:ext cx="6481763" cy="3789363"/>
          </a:xfrm>
        </p:spPr>
        <p:txBody>
          <a:bodyPr/>
          <a:lstStyle/>
          <a:p>
            <a:r>
              <a:rPr lang="ru-RU" sz="4000">
                <a:solidFill>
                  <a:srgbClr val="0000FF"/>
                </a:solidFill>
              </a:rPr>
              <a:t>Бросовый материал — это все то, что можно было без жалости выкинуть, а можно и использовать, дав волю безграничной детской фантазии. </a:t>
            </a:r>
            <a:br>
              <a:rPr lang="ru-RU" sz="4000">
                <a:solidFill>
                  <a:srgbClr val="0000FF"/>
                </a:solidFill>
              </a:rPr>
            </a:br>
            <a:r>
              <a:rPr lang="ru-RU" sz="4000">
                <a:solidFill>
                  <a:srgbClr val="0000FF"/>
                </a:solidFill>
              </a:rPr>
              <a:t>                            О. Шлосс</a:t>
            </a:r>
            <a:r>
              <a:rPr lang="ru-RU" sz="400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60350"/>
            <a:ext cx="6697662" cy="1584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>
                <a:solidFill>
                  <a:srgbClr val="FF0066"/>
                </a:solidFill>
              </a:rPr>
              <a:t>«</a:t>
            </a:r>
            <a:r>
              <a:rPr lang="ru-RU" sz="1800" b="1">
                <a:solidFill>
                  <a:srgbClr val="FF0066"/>
                </a:solidFill>
              </a:rPr>
              <a:t>Цветок</a:t>
            </a:r>
            <a:r>
              <a:rPr lang="ru-RU" sz="2000">
                <a:solidFill>
                  <a:srgbClr val="FF0066"/>
                </a:solidFill>
              </a:rPr>
              <a:t>»</a:t>
            </a:r>
          </a:p>
          <a:p>
            <a:pPr algn="l">
              <a:lnSpc>
                <a:spcPct val="80000"/>
              </a:lnSpc>
            </a:pPr>
            <a:r>
              <a:rPr lang="ru-RU" sz="1600">
                <a:solidFill>
                  <a:srgbClr val="FF0066"/>
                </a:solidFill>
              </a:rPr>
              <a:t>Цель:</a:t>
            </a:r>
            <a:r>
              <a:rPr lang="ru-RU" sz="1600">
                <a:solidFill>
                  <a:srgbClr val="0000FF"/>
                </a:solidFill>
              </a:rPr>
              <a:t> развивать мелкую моторику пальцев рук и координацию движений. </a:t>
            </a:r>
          </a:p>
          <a:p>
            <a:pPr algn="l">
              <a:lnSpc>
                <a:spcPct val="80000"/>
              </a:lnSpc>
            </a:pPr>
            <a:r>
              <a:rPr lang="ru-RU" sz="1600">
                <a:solidFill>
                  <a:srgbClr val="FF0066"/>
                </a:solidFill>
              </a:rPr>
              <a:t>Материал: </a:t>
            </a:r>
            <a:r>
              <a:rPr lang="ru-RU" sz="1600">
                <a:solidFill>
                  <a:srgbClr val="0000FF"/>
                </a:solidFill>
              </a:rPr>
              <a:t>Заготовка из пластика, шнурок.</a:t>
            </a:r>
          </a:p>
          <a:p>
            <a:pPr algn="l">
              <a:lnSpc>
                <a:spcPct val="80000"/>
              </a:lnSpc>
            </a:pPr>
            <a:r>
              <a:rPr lang="ru-RU" sz="1600">
                <a:solidFill>
                  <a:srgbClr val="FF0066"/>
                </a:solidFill>
              </a:rPr>
              <a:t>Ход игры:</a:t>
            </a:r>
            <a:r>
              <a:rPr lang="ru-RU" sz="1800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051050" y="4797425"/>
            <a:ext cx="508952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600" b="1" i="1">
                <a:solidFill>
                  <a:srgbClr val="0000FF"/>
                </a:solidFill>
              </a:rPr>
              <a:t>Чтобы изготовить пособие необходимы:</a:t>
            </a:r>
          </a:p>
          <a:p>
            <a:pPr algn="ctr"/>
            <a:r>
              <a:rPr lang="ru-RU" sz="1600" b="1" i="1">
                <a:solidFill>
                  <a:srgbClr val="0000FF"/>
                </a:solidFill>
              </a:rPr>
              <a:t>емкости из-под шампуня ярких цветов.</a:t>
            </a:r>
          </a:p>
          <a:p>
            <a:pPr algn="ctr"/>
            <a:r>
              <a:rPr lang="ru-RU" sz="1600" b="1" i="1">
                <a:solidFill>
                  <a:srgbClr val="0000FF"/>
                </a:solidFill>
              </a:rPr>
              <a:t> Вырезаем по трафарету детали цветка. </a:t>
            </a:r>
          </a:p>
          <a:p>
            <a:pPr algn="ctr"/>
            <a:r>
              <a:rPr lang="ru-RU" sz="1600" b="1" i="1">
                <a:solidFill>
                  <a:srgbClr val="0000FF"/>
                </a:solidFill>
              </a:rPr>
              <a:t>В намеченных местах делаем отверстия – дырочки и соединяем шнурком</a:t>
            </a:r>
            <a:r>
              <a:rPr lang="ru-RU" sz="1600"/>
              <a:t>. </a:t>
            </a:r>
          </a:p>
        </p:txBody>
      </p:sp>
      <p:pic>
        <p:nvPicPr>
          <p:cNvPr id="24583" name="Picture 7" descr="_3MO0W3FE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250" y="1341438"/>
            <a:ext cx="5467350" cy="3298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60350"/>
            <a:ext cx="6697662" cy="1584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>
                <a:solidFill>
                  <a:srgbClr val="FF0066"/>
                </a:solidFill>
              </a:rPr>
              <a:t>«</a:t>
            </a:r>
            <a:r>
              <a:rPr lang="ru-RU" sz="1800" b="1">
                <a:solidFill>
                  <a:srgbClr val="FF0066"/>
                </a:solidFill>
              </a:rPr>
              <a:t>Елочка</a:t>
            </a:r>
            <a:r>
              <a:rPr lang="ru-RU" sz="2000">
                <a:solidFill>
                  <a:srgbClr val="FF0066"/>
                </a:solidFill>
              </a:rPr>
              <a:t>»</a:t>
            </a:r>
          </a:p>
          <a:p>
            <a:pPr algn="l">
              <a:lnSpc>
                <a:spcPct val="80000"/>
              </a:lnSpc>
            </a:pPr>
            <a:r>
              <a:rPr lang="ru-RU" sz="1600">
                <a:solidFill>
                  <a:srgbClr val="FF0066"/>
                </a:solidFill>
              </a:rPr>
              <a:t>Цель:</a:t>
            </a:r>
            <a:r>
              <a:rPr lang="ru-RU" sz="1600">
                <a:solidFill>
                  <a:srgbClr val="0000FF"/>
                </a:solidFill>
              </a:rPr>
              <a:t> развивать мелкую моторику пальцев рук и координацию движений. </a:t>
            </a:r>
          </a:p>
          <a:p>
            <a:pPr algn="l">
              <a:lnSpc>
                <a:spcPct val="80000"/>
              </a:lnSpc>
            </a:pPr>
            <a:r>
              <a:rPr lang="ru-RU" sz="1600">
                <a:solidFill>
                  <a:srgbClr val="FF0066"/>
                </a:solidFill>
              </a:rPr>
              <a:t>Материал: </a:t>
            </a:r>
            <a:r>
              <a:rPr lang="ru-RU" sz="1600">
                <a:solidFill>
                  <a:srgbClr val="0000FF"/>
                </a:solidFill>
              </a:rPr>
              <a:t>Заготовка из пластика, шнурок.</a:t>
            </a:r>
          </a:p>
          <a:p>
            <a:pPr algn="l">
              <a:lnSpc>
                <a:spcPct val="80000"/>
              </a:lnSpc>
            </a:pPr>
            <a:r>
              <a:rPr lang="ru-RU" sz="1600">
                <a:solidFill>
                  <a:srgbClr val="FF0066"/>
                </a:solidFill>
              </a:rPr>
              <a:t>Ход игры:</a:t>
            </a:r>
            <a:r>
              <a:rPr lang="ru-RU" sz="1800">
                <a:solidFill>
                  <a:srgbClr val="FF0066"/>
                </a:solidFill>
              </a:rPr>
              <a:t> 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0000FF"/>
                </a:solidFill>
              </a:rPr>
              <a:t>Мы на елочку повесим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Разноцветные шары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И зверюшек пригласим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На главный праздник детворы.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Заведем мы хоровод,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0000FF"/>
                </a:solidFill>
              </a:rPr>
              <a:t>Поиграем в «Новый год».</a:t>
            </a:r>
            <a:r>
              <a:rPr lang="ru-RU" sz="1800"/>
              <a:t> 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051050" y="5157788"/>
            <a:ext cx="508952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1400" b="1" i="1">
                <a:solidFill>
                  <a:srgbClr val="0000FF"/>
                </a:solidFill>
              </a:rPr>
              <a:t>Чтобы изготовить пособие необходимы:</a:t>
            </a:r>
          </a:p>
          <a:p>
            <a:pPr algn="ctr"/>
            <a:r>
              <a:rPr lang="ru-RU" sz="1400" b="1" i="1">
                <a:solidFill>
                  <a:srgbClr val="0000FF"/>
                </a:solidFill>
              </a:rPr>
              <a:t>емкости из-под шампуня ярких цветов.</a:t>
            </a:r>
          </a:p>
          <a:p>
            <a:pPr algn="ctr"/>
            <a:r>
              <a:rPr lang="ru-RU" sz="1400" b="1" i="1">
                <a:solidFill>
                  <a:srgbClr val="0000FF"/>
                </a:solidFill>
              </a:rPr>
              <a:t> Вырезаем по трафарету детали. </a:t>
            </a:r>
          </a:p>
          <a:p>
            <a:pPr algn="ctr"/>
            <a:r>
              <a:rPr lang="ru-RU" sz="1400" b="1" i="1">
                <a:solidFill>
                  <a:srgbClr val="0000FF"/>
                </a:solidFill>
              </a:rPr>
              <a:t>В намеченных местах делаем отверстия – дырочки и соединяем шнурком</a:t>
            </a:r>
            <a:r>
              <a:rPr lang="ru-RU" sz="1400"/>
              <a:t>. </a:t>
            </a:r>
          </a:p>
        </p:txBody>
      </p:sp>
      <p:pic>
        <p:nvPicPr>
          <p:cNvPr id="25607" name="Picture 7" descr="_3MO0W3FOF"/>
          <p:cNvPicPr>
            <a:picLocks noChangeAspect="1" noChangeArrowheads="1"/>
          </p:cNvPicPr>
          <p:nvPr/>
        </p:nvPicPr>
        <p:blipFill>
          <a:blip r:embed="rId3" cstate="print"/>
          <a:srcRect b="7341"/>
          <a:stretch>
            <a:fillRect/>
          </a:stretch>
        </p:blipFill>
        <p:spPr bwMode="auto">
          <a:xfrm>
            <a:off x="4284663" y="1557338"/>
            <a:ext cx="3024187" cy="34559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1844675"/>
            <a:ext cx="6697662" cy="25923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>
                <a:solidFill>
                  <a:srgbClr val="0000FF"/>
                </a:solidFill>
              </a:rPr>
              <a:t>Игра детей, благодаря пособиям из бросового материала, станут намного интересней и длительной, а сам процесс изготовления принесет им радость и удовлетворение. В результате совместного труда будет использована детская выдумка, фантазия и творческий подход к делу</a:t>
            </a:r>
            <a:r>
              <a:rPr lang="ru-RU" sz="2000"/>
              <a:t>.</a:t>
            </a:r>
          </a:p>
          <a:p>
            <a:pPr>
              <a:lnSpc>
                <a:spcPct val="80000"/>
              </a:lnSpc>
            </a:pPr>
            <a:endParaRPr lang="ru-RU" sz="2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1341438"/>
            <a:ext cx="6697662" cy="30241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>
                <a:solidFill>
                  <a:srgbClr val="0000FF"/>
                </a:solidFill>
              </a:rPr>
              <a:t>С целью вовлечения родителей в эту работу, можно оформить выставку поделок, фотографий, дать рекомендации по изготовлению игрушек-самоделок с детьми в домашних условиях.</a:t>
            </a:r>
          </a:p>
          <a:p>
            <a:pPr>
              <a:lnSpc>
                <a:spcPct val="80000"/>
              </a:lnSpc>
            </a:pPr>
            <a:r>
              <a:rPr lang="ru-RU" sz="2400" i="1">
                <a:solidFill>
                  <a:srgbClr val="0000FF"/>
                </a:solidFill>
              </a:rPr>
              <a:t>В магазине разные,</a:t>
            </a:r>
            <a:br>
              <a:rPr lang="ru-RU" sz="2400" i="1">
                <a:solidFill>
                  <a:srgbClr val="0000FF"/>
                </a:solidFill>
              </a:rPr>
            </a:br>
            <a:r>
              <a:rPr lang="ru-RU" sz="2400" i="1">
                <a:solidFill>
                  <a:srgbClr val="0000FF"/>
                </a:solidFill>
              </a:rPr>
              <a:t>Зеленые и красные,</a:t>
            </a:r>
            <a:br>
              <a:rPr lang="ru-RU" sz="2400" i="1">
                <a:solidFill>
                  <a:srgbClr val="0000FF"/>
                </a:solidFill>
              </a:rPr>
            </a:br>
            <a:r>
              <a:rPr lang="ru-RU" sz="2400" i="1">
                <a:solidFill>
                  <a:srgbClr val="0000FF"/>
                </a:solidFill>
              </a:rPr>
              <a:t>Бутылочки пестрят.</a:t>
            </a:r>
            <a:br>
              <a:rPr lang="ru-RU" sz="2400" i="1">
                <a:solidFill>
                  <a:srgbClr val="0000FF"/>
                </a:solidFill>
              </a:rPr>
            </a:br>
            <a:r>
              <a:rPr lang="ru-RU" sz="2400" i="1">
                <a:solidFill>
                  <a:srgbClr val="0000FF"/>
                </a:solidFill>
              </a:rPr>
              <a:t>Средства мы используем,</a:t>
            </a:r>
            <a:br>
              <a:rPr lang="ru-RU" sz="2400" i="1">
                <a:solidFill>
                  <a:srgbClr val="0000FF"/>
                </a:solidFill>
              </a:rPr>
            </a:br>
            <a:r>
              <a:rPr lang="ru-RU" sz="2400" i="1">
                <a:solidFill>
                  <a:srgbClr val="0000FF"/>
                </a:solidFill>
              </a:rPr>
              <a:t>А теперь попробуем</a:t>
            </a:r>
            <a:br>
              <a:rPr lang="ru-RU" sz="2400" i="1">
                <a:solidFill>
                  <a:srgbClr val="0000FF"/>
                </a:solidFill>
              </a:rPr>
            </a:br>
            <a:r>
              <a:rPr lang="ru-RU" sz="2400" i="1">
                <a:solidFill>
                  <a:srgbClr val="0000FF"/>
                </a:solidFill>
              </a:rPr>
              <a:t>Удивить ребят.</a:t>
            </a:r>
            <a:br>
              <a:rPr lang="ru-RU" sz="2400" i="1">
                <a:solidFill>
                  <a:srgbClr val="0000FF"/>
                </a:solidFill>
              </a:rPr>
            </a:br>
            <a:r>
              <a:rPr lang="ru-RU" sz="2400" i="1">
                <a:solidFill>
                  <a:srgbClr val="0000FF"/>
                </a:solidFill>
              </a:rPr>
              <a:t>Поделки из бутылочек</a:t>
            </a:r>
            <a:br>
              <a:rPr lang="ru-RU" sz="2400" i="1">
                <a:solidFill>
                  <a:srgbClr val="0000FF"/>
                </a:solidFill>
              </a:rPr>
            </a:br>
            <a:r>
              <a:rPr lang="ru-RU" sz="2400" i="1">
                <a:solidFill>
                  <a:srgbClr val="0000FF"/>
                </a:solidFill>
              </a:rPr>
              <a:t>Сделаем мы с детками</a:t>
            </a:r>
            <a:br>
              <a:rPr lang="ru-RU" sz="2400" i="1">
                <a:solidFill>
                  <a:srgbClr val="0000FF"/>
                </a:solidFill>
              </a:rPr>
            </a:br>
            <a:r>
              <a:rPr lang="ru-RU" sz="2400" i="1">
                <a:solidFill>
                  <a:srgbClr val="0000FF"/>
                </a:solidFill>
              </a:rPr>
              <a:t>Чтоб ручки развивать.</a:t>
            </a:r>
            <a:r>
              <a:rPr lang="ru-RU" sz="2400"/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1341438"/>
            <a:ext cx="6697662" cy="22320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>
                <a:solidFill>
                  <a:srgbClr val="0000FF"/>
                </a:solidFill>
              </a:rPr>
              <a:t>С познавательными играми малыш весело проведёт время, а если включить добрую приятную музыку, то она создаст лёгкую непринуждённую атмосферу. Решая несложные, развивающие игровые задания ребёнок будет радоваться своим результатам и достижениям.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0000FF"/>
                </a:solidFill>
              </a:rPr>
              <a:t>А хорошее настроение - это залог успешного развития!</a:t>
            </a:r>
          </a:p>
          <a:p>
            <a:pPr>
              <a:lnSpc>
                <a:spcPct val="80000"/>
              </a:lnSpc>
            </a:pPr>
            <a:r>
              <a:rPr lang="ru-RU" sz="2000"/>
              <a:t/>
            </a:r>
            <a:br>
              <a:rPr lang="ru-RU" sz="2000"/>
            </a:br>
            <a:endParaRPr lang="ru-RU" sz="200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5795963" y="4292600"/>
            <a:ext cx="19700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>
                <a:solidFill>
                  <a:srgbClr val="0000FF"/>
                </a:solidFill>
              </a:rPr>
              <a:t>Тендентник М.Н.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341438"/>
            <a:ext cx="6513513" cy="467995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ru-RU" sz="2800">
                <a:solidFill>
                  <a:srgbClr val="0000FF"/>
                </a:solidFill>
              </a:rPr>
              <a:t>Начиная с самого раннего возраста ребёнок активно познаёт мир, исследуя всё происходящее вокруг. Поэтому развивающие дидактические игры занимают важнейшее место в жизни ребёнка. Они расширяют представление малыша об окружающем мире, обучают ребёнка наблюдать и выделять характерные признаки предметов (величину, форму, цвет, различать их, а также устанавливать простейшие взаимосвязи.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8175" y="1341438"/>
            <a:ext cx="5688013" cy="3527425"/>
          </a:xfrm>
        </p:spPr>
        <p:txBody>
          <a:bodyPr/>
          <a:lstStyle/>
          <a:p>
            <a:r>
              <a:rPr lang="ru-RU">
                <a:solidFill>
                  <a:srgbClr val="0000FF"/>
                </a:solidFill>
              </a:rPr>
              <a:t>Во время игры ребенок развивается физически, приучается преодолевать трудности. У него воспитывается сообразительность, находчивость, инициатива.</a:t>
            </a:r>
            <a:r>
              <a:rPr lang="ru-RU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1773238"/>
            <a:ext cx="6408737" cy="3095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200">
                <a:solidFill>
                  <a:srgbClr val="0000FF"/>
                </a:solidFill>
              </a:rPr>
              <a:t>Многочисленные новости дошкольного образования подтверждают, что использование в занятиях для развития ребенка самых простых предметов, гораздо эффективнее, нежели компьютерные игры. Помочь развитию малыша могут не только красивые пособия из дорогого магазина, но и самые обычные, примитивные на первый взгляд вещи.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1557338"/>
            <a:ext cx="6877050" cy="2089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>
                <a:solidFill>
                  <a:srgbClr val="0000FF"/>
                </a:solidFill>
              </a:rPr>
              <a:t>Можно использовать пуговицы различных цветов и размеров, разноцветные камни, трубочки из-под сока различной длины, колпачки от фломастеров, шишки, счетные палочки, ракушки, счетные палочки, канцелярские палочки, пластмассовые разноцветные крышечки, деревянный геометрический мелкий конструктор, разноцветные фишки с отверстиями, набор шнурков и мягкой проволоки. Всё находиться в доступности и дети в любой момент могут все аккуратно достать и использовать в игре. </a:t>
            </a:r>
            <a:r>
              <a:rPr lang="ru-RU" sz="2000">
                <a:solidFill>
                  <a:srgbClr val="FF0066"/>
                </a:solidFill>
              </a:rPr>
              <a:t>Хочу представить игры, не требующие материальных затрат в изготовлении. Их могут сделать и родители для занятий с детьми дома.</a:t>
            </a:r>
            <a:r>
              <a:rPr lang="ru-RU" sz="2000">
                <a:solidFill>
                  <a:srgbClr val="0000FF"/>
                </a:solidFill>
              </a:rPr>
              <a:t> </a:t>
            </a:r>
            <a:r>
              <a:rPr lang="ru-RU" sz="1800">
                <a:solidFill>
                  <a:srgbClr val="0000FF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r>
              <a:rPr lang="ru-RU" sz="180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620713"/>
            <a:ext cx="7705725" cy="3744912"/>
          </a:xfrm>
        </p:spPr>
        <p:txBody>
          <a:bodyPr/>
          <a:lstStyle/>
          <a:p>
            <a:r>
              <a:rPr lang="ru-RU" sz="2400">
                <a:solidFill>
                  <a:srgbClr val="FF0066"/>
                </a:solidFill>
              </a:rPr>
              <a:t>«Спрячу крышку в домике»</a:t>
            </a:r>
          </a:p>
          <a:p>
            <a:r>
              <a:rPr lang="ru-RU" sz="2400">
                <a:solidFill>
                  <a:srgbClr val="FF0066"/>
                </a:solidFill>
              </a:rPr>
              <a:t>Возраст: 1 год 6 месяцев – 2 года.</a:t>
            </a:r>
            <a:r>
              <a:rPr lang="ru-RU">
                <a:solidFill>
                  <a:srgbClr val="FF0066"/>
                </a:solidFill>
              </a:rPr>
              <a:t/>
            </a:r>
            <a:br>
              <a:rPr lang="ru-RU">
                <a:solidFill>
                  <a:srgbClr val="FF0066"/>
                </a:solidFill>
              </a:rPr>
            </a:br>
            <a:r>
              <a:rPr lang="ru-RU" sz="1800">
                <a:solidFill>
                  <a:srgbClr val="FF0066"/>
                </a:solidFill>
              </a:rPr>
              <a:t>Цель:</a:t>
            </a:r>
            <a:r>
              <a:rPr lang="ru-RU" sz="1800">
                <a:solidFill>
                  <a:srgbClr val="0000FF"/>
                </a:solidFill>
              </a:rPr>
              <a:t> развивать умение соотносить однородные предметы по цвету.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FF0066"/>
                </a:solidFill>
              </a:rPr>
              <a:t>Материал:</a:t>
            </a:r>
            <a:r>
              <a:rPr lang="ru-RU" sz="1800">
                <a:solidFill>
                  <a:srgbClr val="0000FF"/>
                </a:solidFill>
              </a:rPr>
              <a:t> коробка с прорезями (круглая форма) для крышек; крышки из-под гуаши (красного, синего, желтого, зеленого цвета, чудесный мешочек.</a:t>
            </a:r>
            <a:br>
              <a:rPr lang="ru-RU" sz="1800">
                <a:solidFill>
                  <a:srgbClr val="0000FF"/>
                </a:solidFill>
              </a:rPr>
            </a:br>
            <a:r>
              <a:rPr lang="ru-RU" sz="1800">
                <a:solidFill>
                  <a:srgbClr val="FF0066"/>
                </a:solidFill>
              </a:rPr>
              <a:t>Ход игры:</a:t>
            </a:r>
            <a:r>
              <a:rPr lang="ru-RU" sz="1800">
                <a:solidFill>
                  <a:srgbClr val="0000FF"/>
                </a:solidFill>
              </a:rPr>
              <a:t> Воспитатель показывает детям коробку с изображенными домиками (красного, синего, желтого, зеленого цвета) и чудесный мешочек. Дети достают из мешочка крышку. Воспитатель предлагает ребенку спрятать крышечку в домике такого же цвета.</a:t>
            </a:r>
            <a:r>
              <a:rPr lang="ru-RU" sz="1800"/>
              <a:t> </a:t>
            </a:r>
          </a:p>
        </p:txBody>
      </p:sp>
      <p:pic>
        <p:nvPicPr>
          <p:cNvPr id="8198" name="Picture 6" descr="e53e3cf6e274202f37d54a52056f8c0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4438" y="3789363"/>
            <a:ext cx="3835400" cy="2790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260350"/>
            <a:ext cx="7561263" cy="3600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«Разноцветные крышки»</a:t>
            </a:r>
            <a:endParaRPr lang="ru-RU" sz="1400">
              <a:solidFill>
                <a:srgbClr val="FF0066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400">
                <a:solidFill>
                  <a:srgbClr val="FF0066"/>
                </a:solidFill>
              </a:rPr>
              <a:t>Возраст: 1 год 6 месяцев – 2 года.</a:t>
            </a:r>
            <a:r>
              <a:rPr lang="ru-RU" sz="1800">
                <a:solidFill>
                  <a:srgbClr val="FF0066"/>
                </a:solidFill>
              </a:rPr>
              <a:t/>
            </a:r>
            <a:br>
              <a:rPr lang="ru-RU" sz="1800">
                <a:solidFill>
                  <a:srgbClr val="FF0066"/>
                </a:solidFill>
              </a:rPr>
            </a:br>
            <a:r>
              <a:rPr lang="ru-RU" sz="1800">
                <a:solidFill>
                  <a:srgbClr val="FF0066"/>
                </a:solidFill>
              </a:rPr>
              <a:t>Цель:</a:t>
            </a:r>
            <a:r>
              <a:rPr lang="ru-RU" sz="1800">
                <a:solidFill>
                  <a:srgbClr val="0000FF"/>
                </a:solidFill>
              </a:rPr>
              <a:t> развивать умение соотносить однородные </a:t>
            </a:r>
          </a:p>
          <a:p>
            <a:pPr>
              <a:lnSpc>
                <a:spcPct val="80000"/>
              </a:lnSpc>
            </a:pPr>
            <a:r>
              <a:rPr lang="ru-RU" sz="1800">
                <a:solidFill>
                  <a:srgbClr val="0000FF"/>
                </a:solidFill>
              </a:rPr>
              <a:t>предметы по размеру.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Материал:</a:t>
            </a:r>
            <a:r>
              <a:rPr lang="ru-RU" sz="1800">
                <a:solidFill>
                  <a:srgbClr val="0000FF"/>
                </a:solidFill>
              </a:rPr>
              <a:t> банка с прорезями (круглая форма) для крышек d=5,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0000FF"/>
                </a:solidFill>
              </a:rPr>
              <a:t>d=8 см; крышки из-под гуаши (d=5, d=8 см, красочная коробочка под крышки)</a:t>
            </a:r>
          </a:p>
          <a:p>
            <a:pPr algn="l"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Ход игры. </a:t>
            </a:r>
            <a:r>
              <a:rPr lang="ru-RU" sz="1800">
                <a:solidFill>
                  <a:srgbClr val="0000FF"/>
                </a:solidFill>
              </a:rPr>
              <a:t>Воспитатель показывает детям красочную коробочку, предлагает детям открыть и посмотреть, что там прячется. Ребенок открывает коробку, и воспитатель с восхищением достает разные по размеру и цвету крышки. Педагог обращает внимание детей на то, что крышки разного размера (большие и маленькие) и предлагает опустить в широкую прорезь банки - большую крышку, а в узкую прорезь банки – маленькую крышку. </a:t>
            </a:r>
          </a:p>
        </p:txBody>
      </p:sp>
      <p:pic>
        <p:nvPicPr>
          <p:cNvPr id="9224" name="Picture 8" descr="9afb0ea9f16516e789d5793ca2f2675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3716338"/>
            <a:ext cx="3384550" cy="26368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i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549275"/>
            <a:ext cx="7561263" cy="3600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«Разложи в стаканчики»</a:t>
            </a:r>
            <a:endParaRPr lang="ru-RU" sz="1400">
              <a:solidFill>
                <a:srgbClr val="FF0066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1400">
                <a:solidFill>
                  <a:srgbClr val="FF0066"/>
                </a:solidFill>
              </a:rPr>
              <a:t>Возраст: 1 год 6 месяцев – 2 года.</a:t>
            </a:r>
            <a:r>
              <a:rPr lang="ru-RU" sz="1800">
                <a:solidFill>
                  <a:srgbClr val="FF0066"/>
                </a:solidFill>
              </a:rPr>
              <a:t/>
            </a:r>
            <a:br>
              <a:rPr lang="ru-RU" sz="1800">
                <a:solidFill>
                  <a:srgbClr val="FF0066"/>
                </a:solidFill>
              </a:rPr>
            </a:br>
            <a:r>
              <a:rPr lang="ru-RU" sz="1800">
                <a:solidFill>
                  <a:srgbClr val="FF0066"/>
                </a:solidFill>
              </a:rPr>
              <a:t>Цель:</a:t>
            </a:r>
            <a:r>
              <a:rPr lang="ru-RU" sz="1800">
                <a:solidFill>
                  <a:srgbClr val="0000FF"/>
                </a:solidFill>
              </a:rPr>
              <a:t> развивать умение соотносить однородные </a:t>
            </a:r>
          </a:p>
          <a:p>
            <a:pPr>
              <a:lnSpc>
                <a:spcPct val="80000"/>
              </a:lnSpc>
            </a:pPr>
            <a:r>
              <a:rPr lang="ru-RU" sz="1800">
                <a:solidFill>
                  <a:srgbClr val="0000FF"/>
                </a:solidFill>
              </a:rPr>
              <a:t>предметы по размеру.</a:t>
            </a:r>
          </a:p>
          <a:p>
            <a:pPr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Материал:</a:t>
            </a:r>
            <a:r>
              <a:rPr lang="ru-RU" sz="1800">
                <a:solidFill>
                  <a:srgbClr val="0000FF"/>
                </a:solidFill>
              </a:rPr>
              <a:t> стаканчики изготовленные из пластиковых бутылок, крышки из-под гуаши (синего, желтого, зеленого цвета, чудесный мешочек.</a:t>
            </a:r>
          </a:p>
          <a:p>
            <a:pPr>
              <a:lnSpc>
                <a:spcPct val="80000"/>
              </a:lnSpc>
            </a:pPr>
            <a:r>
              <a:rPr lang="ru-RU" sz="1800">
                <a:solidFill>
                  <a:srgbClr val="FF0066"/>
                </a:solidFill>
              </a:rPr>
              <a:t>Ход игры:</a:t>
            </a:r>
            <a:r>
              <a:rPr lang="ru-RU" sz="1800"/>
              <a:t> </a:t>
            </a:r>
            <a:r>
              <a:rPr lang="ru-RU" sz="1800">
                <a:solidFill>
                  <a:srgbClr val="0000FF"/>
                </a:solidFill>
              </a:rPr>
              <a:t>Воспитатель приносит чудесный мешочек, дети достают из мешочка крышки разных цветов. Взрослый называет цвет крышки, который достал ребёнок, затем педагог предлагает разложить крышки в стаканчики такого же цвета</a:t>
            </a:r>
            <a:r>
              <a:rPr lang="ru-RU" sz="1800"/>
              <a:t>.</a:t>
            </a:r>
          </a:p>
        </p:txBody>
      </p:sp>
      <p:pic>
        <p:nvPicPr>
          <p:cNvPr id="10246" name="Picture 6" descr="f7fe4505bb5a790a2c36d0eb4dad20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975" y="3213100"/>
            <a:ext cx="4267200" cy="3000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854</Words>
  <Application>Microsoft Office PowerPoint</Application>
  <PresentationFormat>Экран (4:3)</PresentationFormat>
  <Paragraphs>110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Оформление по умолчанию</vt:lpstr>
      <vt:lpstr>Муниципальное дошкольное образовательное автономное  учреждение «Детский сад № 106 «Анютины глазки»  комбинированного вида» г. Орска</vt:lpstr>
      <vt:lpstr>Бросовый материал — это все то, что можно было без жалости выкинуть, а можно и использовать, дав волю безграничной детской фантазии.                              О. Шлосс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Способ изготовления пособий: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МАУДО г.Ялуторовска «Детский сад №9»</dc:title>
  <dc:creator>Марина</dc:creator>
  <cp:lastModifiedBy>Future</cp:lastModifiedBy>
  <cp:revision>12</cp:revision>
  <dcterms:created xsi:type="dcterms:W3CDTF">2017-03-15T00:15:56Z</dcterms:created>
  <dcterms:modified xsi:type="dcterms:W3CDTF">2025-10-01T16:44:36Z</dcterms:modified>
</cp:coreProperties>
</file>