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9" r:id="rId4"/>
    <p:sldId id="257" r:id="rId5"/>
    <p:sldId id="260" r:id="rId6"/>
    <p:sldId id="261" r:id="rId7"/>
    <p:sldId id="262" r:id="rId8"/>
    <p:sldId id="263" r:id="rId9"/>
    <p:sldId id="264" r:id="rId10"/>
    <p:sldId id="265" r:id="rId11"/>
    <p:sldId id="266" r:id="rId12"/>
    <p:sldId id="267" r:id="rId13"/>
    <p:sldId id="268" r:id="rId14"/>
    <p:sldId id="272" r:id="rId15"/>
    <p:sldId id="273" r:id="rId16"/>
    <p:sldId id="269" r:id="rId17"/>
    <p:sldId id="270"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26" autoAdjust="0"/>
  </p:normalViewPr>
  <p:slideViewPr>
    <p:cSldViewPr>
      <p:cViewPr varScale="1">
        <p:scale>
          <a:sx n="58" d="100"/>
          <a:sy n="58" d="100"/>
        </p:scale>
        <p:origin x="-1176"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01.10.2025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sndAc>
      <p:stSnd>
        <p:snd r:embed="rId13" name="chimes.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1042;&#1072;&#1089;&#1080;&#1083;&#1080;&#1085;&#1072;\Desktop\doroga-dobra-doroga-dobra-minus.mp3" TargetMode="External"/><Relationship Id="rId1" Type="http://schemas.openxmlformats.org/officeDocument/2006/relationships/audio" Target="file:///C:\Users\&#1042;&#1072;&#1089;&#1080;&#1083;&#1080;&#1085;&#1072;\Desktop\Podlozhka_dlya_konkursa-Narezka_detskih_melodiy.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file:///C:\Users\&#1042;&#1072;&#1089;&#1080;&#1083;&#1080;&#1085;&#1072;\Desktop\doroga-dobra-doroga-dobra-minus.mp3" TargetMode="External"/><Relationship Id="rId1" Type="http://schemas.openxmlformats.org/officeDocument/2006/relationships/audio" Target="file:///C:\Users\&#1042;&#1072;&#1089;&#1080;&#1083;&#1080;&#1085;&#1072;\Desktop\Podlozhka_dlya_konkursa-Narezka_detskih_melodiy.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_900055_1.jpg"/>
          <p:cNvPicPr>
            <a:picLocks noChangeAspect="1"/>
          </p:cNvPicPr>
          <p:nvPr/>
        </p:nvPicPr>
        <p:blipFill>
          <a:blip r:embed="rId5" cstate="print"/>
          <a:stretch>
            <a:fillRect/>
          </a:stretch>
        </p:blipFill>
        <p:spPr>
          <a:xfrm>
            <a:off x="0" y="0"/>
            <a:ext cx="9144001" cy="6858000"/>
          </a:xfrm>
          <a:prstGeom prst="rect">
            <a:avLst/>
          </a:prstGeom>
        </p:spPr>
      </p:pic>
      <p:sp>
        <p:nvSpPr>
          <p:cNvPr id="2" name="Заголовок 1"/>
          <p:cNvSpPr>
            <a:spLocks noGrp="1"/>
          </p:cNvSpPr>
          <p:nvPr>
            <p:ph type="ctrTitle"/>
          </p:nvPr>
        </p:nvSpPr>
        <p:spPr>
          <a:xfrm>
            <a:off x="642910" y="500042"/>
            <a:ext cx="7600976" cy="2143140"/>
          </a:xfrm>
        </p:spPr>
        <p:txBody>
          <a:bodyPr>
            <a:normAutofit/>
          </a:bodyPr>
          <a:lstStyle/>
          <a:p>
            <a:r>
              <a:rPr lang="ru-RU" sz="5400" b="1" i="1" dirty="0" smtClean="0">
                <a:solidFill>
                  <a:srgbClr val="002060"/>
                </a:solidFill>
              </a:rPr>
              <a:t>Моё педагогическое кредо</a:t>
            </a:r>
            <a:endParaRPr lang="ru-RU" sz="5400" b="1" i="1" dirty="0">
              <a:solidFill>
                <a:srgbClr val="002060"/>
              </a:solidFill>
            </a:endParaRPr>
          </a:p>
        </p:txBody>
      </p:sp>
      <p:sp>
        <p:nvSpPr>
          <p:cNvPr id="3" name="Подзаголовок 2"/>
          <p:cNvSpPr>
            <a:spLocks noGrp="1"/>
          </p:cNvSpPr>
          <p:nvPr>
            <p:ph type="subTitle" idx="1"/>
          </p:nvPr>
        </p:nvSpPr>
        <p:spPr>
          <a:xfrm>
            <a:off x="3929058" y="3500438"/>
            <a:ext cx="5214942" cy="2928958"/>
          </a:xfrm>
        </p:spPr>
        <p:txBody>
          <a:bodyPr>
            <a:normAutofit/>
          </a:bodyPr>
          <a:lstStyle/>
          <a:p>
            <a:r>
              <a:rPr lang="ru-RU" sz="5400" b="1" dirty="0" smtClean="0">
                <a:solidFill>
                  <a:srgbClr val="FF0000"/>
                </a:solidFill>
              </a:rPr>
              <a:t>Эссе                   </a:t>
            </a:r>
            <a:r>
              <a:rPr lang="ru-RU" sz="4000" b="1" dirty="0" smtClean="0">
                <a:solidFill>
                  <a:srgbClr val="FF0000"/>
                </a:solidFill>
              </a:rPr>
              <a:t>«Я - воспитатель»</a:t>
            </a:r>
            <a:endParaRPr lang="ru-RU" sz="4000" b="1" dirty="0">
              <a:solidFill>
                <a:srgbClr val="FF0000"/>
              </a:solidFill>
            </a:endParaRPr>
          </a:p>
        </p:txBody>
      </p:sp>
      <p:pic>
        <p:nvPicPr>
          <p:cNvPr id="5" name="Podlozhka_dlya_konkursa-Narezka_detskih_melodiy.mp3">
            <a:hlinkClick r:id="" action="ppaction://media"/>
          </p:cNvPr>
          <p:cNvPicPr>
            <a:picLocks noRot="1" noChangeAspect="1"/>
          </p:cNvPicPr>
          <p:nvPr>
            <a:audioFile r:link="rId1"/>
          </p:nvPr>
        </p:nvPicPr>
        <p:blipFill>
          <a:blip r:embed="rId6" cstate="print"/>
          <a:stretch>
            <a:fillRect/>
          </a:stretch>
        </p:blipFill>
        <p:spPr>
          <a:xfrm flipH="1">
            <a:off x="357157" y="6072200"/>
            <a:ext cx="142877" cy="333379"/>
          </a:xfrm>
          <a:prstGeom prst="rect">
            <a:avLst/>
          </a:prstGeom>
        </p:spPr>
      </p:pic>
      <p:pic>
        <p:nvPicPr>
          <p:cNvPr id="8" name="doroga-dobra-doroga-dobra-minus.mp3">
            <a:hlinkClick r:id="" action="ppaction://media"/>
          </p:cNvPr>
          <p:cNvPicPr>
            <a:picLocks noRot="1" noChangeAspect="1"/>
          </p:cNvPicPr>
          <p:nvPr>
            <a:audioFile r:link="rId2"/>
          </p:nvPr>
        </p:nvPicPr>
        <p:blipFill>
          <a:blip r:embed="rId6" cstate="print"/>
          <a:stretch>
            <a:fillRect/>
          </a:stretch>
        </p:blipFill>
        <p:spPr>
          <a:xfrm>
            <a:off x="4419600" y="3276600"/>
            <a:ext cx="304800" cy="304800"/>
          </a:xfrm>
          <a:prstGeom prst="rect">
            <a:avLst/>
          </a:prstGeom>
        </p:spPr>
      </p:pic>
    </p:spTree>
  </p:cSld>
  <p:clrMapOvr>
    <a:masterClrMapping/>
  </p:clrMapOvr>
  <p:transition spd="med">
    <p:dissolv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297" fill="hold"/>
                                        <p:tgtEl>
                                          <p:spTgt spid="5"/>
                                        </p:tgtEl>
                                      </p:cBhvr>
                                    </p:cmd>
                                  </p:childTnLst>
                                </p:cTn>
                              </p:par>
                            </p:childTnLst>
                          </p:cTn>
                        </p:par>
                        <p:par>
                          <p:cTn id="7" fill="hold">
                            <p:stCondLst>
                              <p:cond delay="191297"/>
                            </p:stCondLst>
                            <p:childTnLst>
                              <p:par>
                                <p:cTn id="8" presetID="1" presetClass="mediacall" presetSubtype="0" fill="hold" nodeType="afterEffect">
                                  <p:stCondLst>
                                    <p:cond delay="0"/>
                                  </p:stCondLst>
                                  <p:childTnLst>
                                    <p:cmd type="call" cmd="playFrom(0.0)">
                                      <p:cBhvr>
                                        <p:cTn id="9"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mute="1">
                <p:cTn id="1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numSld="999">
                <p:cTn id="11"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9b4438d383ad.jpg"/>
          <p:cNvPicPr>
            <a:picLocks noGrp="1" noChangeAspect="1"/>
          </p:cNvPicPr>
          <p:nvPr>
            <p:ph idx="1"/>
          </p:nvPr>
        </p:nvPicPr>
        <p:blipFill>
          <a:blip r:embed="rId3" cstate="print"/>
          <a:stretch>
            <a:fillRect/>
          </a:stretch>
        </p:blipFill>
        <p:spPr>
          <a:xfrm>
            <a:off x="0" y="0"/>
            <a:ext cx="9144000" cy="6858000"/>
          </a:xfrm>
        </p:spPr>
      </p:pic>
      <p:sp>
        <p:nvSpPr>
          <p:cNvPr id="2" name="Заголовок 1"/>
          <p:cNvSpPr>
            <a:spLocks noGrp="1"/>
          </p:cNvSpPr>
          <p:nvPr>
            <p:ph type="title"/>
          </p:nvPr>
        </p:nvSpPr>
        <p:spPr>
          <a:xfrm>
            <a:off x="457200" y="274638"/>
            <a:ext cx="8229600" cy="6226196"/>
          </a:xfrm>
        </p:spPr>
        <p:txBody>
          <a:bodyPr>
            <a:normAutofit/>
          </a:bodyPr>
          <a:lstStyle/>
          <a:p>
            <a:r>
              <a:rPr lang="ru-RU" sz="3200" dirty="0" smtClean="0"/>
              <a:t>Итак:                                                                                                                                                                                                                                                                                                         </a:t>
            </a:r>
            <a:r>
              <a:rPr lang="ru-RU" sz="3200" b="1" dirty="0" smtClean="0"/>
              <a:t>«НЕ» первое.                                                                                                                                                                                                                                                                                                            </a:t>
            </a:r>
            <a:r>
              <a:rPr lang="ru-RU" sz="3200" b="1" dirty="0" smtClean="0">
                <a:solidFill>
                  <a:srgbClr val="FF0000"/>
                </a:solidFill>
              </a:rPr>
              <a:t>Не обманывай детей. </a:t>
            </a:r>
            <a:r>
              <a:rPr lang="ru-RU" sz="3200" dirty="0" smtClean="0"/>
              <a:t>То есть всегда говори им только правду. Ведь детям приходится, нам взрослым, верить на слово, не требуя доказательств. Потому что детям важно, чтобы взрослый был человеком « слова и дела». Иначе он (взрослый) потеряет авторитет. Ребёнок – личность, которая имеет право на своё мнение, и мы с этим ничего поделать не можем.</a:t>
            </a:r>
            <a:endParaRPr lang="ru-RU" sz="3200" dirty="0"/>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jpg"/>
          <p:cNvPicPr>
            <a:picLocks noGrp="1" noChangeAspect="1"/>
          </p:cNvPicPr>
          <p:nvPr>
            <p:ph idx="1"/>
          </p:nvPr>
        </p:nvPicPr>
        <p:blipFill>
          <a:blip r:embed="rId3" cstate="print"/>
          <a:stretch>
            <a:fillRect/>
          </a:stretch>
        </p:blipFill>
        <p:spPr>
          <a:xfrm>
            <a:off x="0" y="0"/>
            <a:ext cx="9143999" cy="6858000"/>
          </a:xfrm>
        </p:spPr>
      </p:pic>
      <p:sp>
        <p:nvSpPr>
          <p:cNvPr id="2" name="Заголовок 1"/>
          <p:cNvSpPr>
            <a:spLocks noGrp="1"/>
          </p:cNvSpPr>
          <p:nvPr>
            <p:ph type="title"/>
          </p:nvPr>
        </p:nvSpPr>
        <p:spPr>
          <a:xfrm>
            <a:off x="642910" y="285728"/>
            <a:ext cx="8229600" cy="6011882"/>
          </a:xfrm>
        </p:spPr>
        <p:txBody>
          <a:bodyPr>
            <a:noAutofit/>
          </a:bodyPr>
          <a:lstStyle/>
          <a:p>
            <a:r>
              <a:rPr lang="ru-RU" sz="2800" b="1" dirty="0" smtClean="0"/>
              <a:t>«НЕ» второе.                                                                                                                                                                                                                                                                                                                                                                </a:t>
            </a:r>
            <a:r>
              <a:rPr lang="ru-RU" sz="2800" b="1" dirty="0" smtClean="0">
                <a:solidFill>
                  <a:srgbClr val="FF0000"/>
                </a:solidFill>
              </a:rPr>
              <a:t>Не добивайся успеха от детей силой. </a:t>
            </a:r>
            <a:r>
              <a:rPr lang="ru-RU" sz="2800" dirty="0" smtClean="0"/>
              <a:t>В чём бы то ни было: в играх, на занятиях, в свободной деятельности. Ни в коем случае нельзя говорить ребёнку о его неспособности. Это неминуемо приводит к краху. Главное дать ребёнку всему научиться, то есть развивать эти самые способности. Ведь именно за этим приходят в детский сад. Тут необходимо постоянно поощрять усилия детей,</a:t>
            </a:r>
            <a:r>
              <a:rPr lang="ru-RU" sz="2800" dirty="0" smtClean="0">
                <a:solidFill>
                  <a:srgbClr val="FF0000"/>
                </a:solidFill>
              </a:rPr>
              <a:t> </a:t>
            </a:r>
            <a:r>
              <a:rPr lang="ru-RU" sz="2800" dirty="0" err="1" smtClean="0">
                <a:solidFill>
                  <a:srgbClr val="FF0000"/>
                </a:solidFill>
              </a:rPr>
              <a:t>самостремление</a:t>
            </a:r>
            <a:r>
              <a:rPr lang="ru-RU" sz="2800" dirty="0" smtClean="0">
                <a:solidFill>
                  <a:srgbClr val="FF0000"/>
                </a:solidFill>
              </a:rPr>
              <a:t> </a:t>
            </a:r>
            <a:r>
              <a:rPr lang="ru-RU" sz="2800" dirty="0" smtClean="0"/>
              <a:t>узнать что-то новое, чему-то научиться. А что касается ошибок…то,  каждый человек, и  даже самый маленький имеет на них право.                                             </a:t>
            </a:r>
            <a:r>
              <a:rPr lang="ru-RU" sz="2800" b="1" dirty="0" smtClean="0">
                <a:solidFill>
                  <a:srgbClr val="FF0000"/>
                </a:solidFill>
              </a:rPr>
              <a:t>Ведь он же личность…</a:t>
            </a:r>
            <a:endParaRPr lang="ru-RU" sz="2800" b="1" dirty="0">
              <a:solidFill>
                <a:srgbClr val="FF0000"/>
              </a:solidFill>
            </a:endParaRPr>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9b4438d383ad.jpg"/>
          <p:cNvPicPr>
            <a:picLocks noGrp="1" noChangeAspect="1"/>
          </p:cNvPicPr>
          <p:nvPr>
            <p:ph idx="1"/>
          </p:nvPr>
        </p:nvPicPr>
        <p:blipFill>
          <a:blip r:embed="rId3" cstate="print"/>
          <a:stretch>
            <a:fillRect/>
          </a:stretch>
        </p:blipFill>
        <p:spPr>
          <a:xfrm>
            <a:off x="1" y="0"/>
            <a:ext cx="9144000" cy="6858000"/>
          </a:xfrm>
        </p:spPr>
      </p:pic>
      <p:sp>
        <p:nvSpPr>
          <p:cNvPr id="2" name="Заголовок 1"/>
          <p:cNvSpPr>
            <a:spLocks noGrp="1"/>
          </p:cNvSpPr>
          <p:nvPr>
            <p:ph type="title"/>
          </p:nvPr>
        </p:nvSpPr>
        <p:spPr>
          <a:xfrm>
            <a:off x="457200" y="274638"/>
            <a:ext cx="8229600" cy="6083320"/>
          </a:xfrm>
        </p:spPr>
        <p:txBody>
          <a:bodyPr>
            <a:noAutofit/>
          </a:bodyPr>
          <a:lstStyle/>
          <a:p>
            <a:r>
              <a:rPr lang="ru-RU" sz="3200" b="1" dirty="0" smtClean="0"/>
              <a:t>«НЕ» третье.                                                                                                                                                                                    </a:t>
            </a:r>
            <a:r>
              <a:rPr lang="ru-RU" sz="3200" b="1" dirty="0" smtClean="0">
                <a:solidFill>
                  <a:srgbClr val="FF0000"/>
                </a:solidFill>
              </a:rPr>
              <a:t>Не пропусти. Чего, спросите вы ?                                 Да  всё – </a:t>
            </a:r>
            <a:r>
              <a:rPr lang="ru-RU" sz="3200" b="1" dirty="0" err="1" smtClean="0">
                <a:solidFill>
                  <a:srgbClr val="FF0000"/>
                </a:solidFill>
              </a:rPr>
              <a:t>всё</a:t>
            </a:r>
            <a:r>
              <a:rPr lang="ru-RU" sz="3200" b="1" dirty="0" smtClean="0">
                <a:solidFill>
                  <a:srgbClr val="FF0000"/>
                </a:solidFill>
              </a:rPr>
              <a:t>, до мелочей. </a:t>
            </a:r>
            <a:r>
              <a:rPr lang="ru-RU" sz="3200" dirty="0" smtClean="0"/>
              <a:t>Любой успех, даже самый крохотный.  Для каждого ребёнка этот успех </a:t>
            </a:r>
            <a:r>
              <a:rPr lang="ru-RU" sz="3200" dirty="0" err="1" smtClean="0"/>
              <a:t>идивидуален</a:t>
            </a:r>
            <a:r>
              <a:rPr lang="ru-RU" sz="3200" dirty="0" smtClean="0"/>
              <a:t>, что для одного естественно, для другого достижение. Очень важно хвалить ребёнка, делая это от души. Мы бываем так скупы на похвалу и замечаем лишь промахи. Не получилось – пусть. </a:t>
            </a:r>
            <a:r>
              <a:rPr lang="ru-RU" sz="3200" dirty="0" smtClean="0">
                <a:solidFill>
                  <a:srgbClr val="FF0000"/>
                </a:solidFill>
              </a:rPr>
              <a:t>Никогда не отпущу от себя ребёнка побеждённым. За что – </a:t>
            </a:r>
            <a:r>
              <a:rPr lang="ru-RU" sz="3200" dirty="0" err="1" smtClean="0">
                <a:solidFill>
                  <a:srgbClr val="FF0000"/>
                </a:solidFill>
              </a:rPr>
              <a:t>нибудь</a:t>
            </a:r>
            <a:r>
              <a:rPr lang="ru-RU" sz="3200" dirty="0" smtClean="0">
                <a:solidFill>
                  <a:srgbClr val="FF0000"/>
                </a:solidFill>
              </a:rPr>
              <a:t>  да похвалю</a:t>
            </a:r>
            <a:r>
              <a:rPr lang="ru-RU" sz="3200" dirty="0" smtClean="0"/>
              <a:t>. У каждого человека есть « банк счастливых воспоминаний». Надо помнить о нём</a:t>
            </a:r>
            <a:endParaRPr lang="ru-RU" sz="3200" dirty="0"/>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jpg"/>
          <p:cNvPicPr>
            <a:picLocks noGrp="1" noChangeAspect="1"/>
          </p:cNvPicPr>
          <p:nvPr>
            <p:ph idx="1"/>
          </p:nvPr>
        </p:nvPicPr>
        <p:blipFill>
          <a:blip r:embed="rId3" cstate="print"/>
          <a:stretch>
            <a:fillRect/>
          </a:stretch>
        </p:blipFill>
        <p:spPr>
          <a:xfrm>
            <a:off x="0" y="0"/>
            <a:ext cx="9143999" cy="6858000"/>
          </a:xfrm>
        </p:spPr>
      </p:pic>
      <p:sp>
        <p:nvSpPr>
          <p:cNvPr id="2" name="Заголовок 1"/>
          <p:cNvSpPr>
            <a:spLocks noGrp="1"/>
          </p:cNvSpPr>
          <p:nvPr>
            <p:ph type="title"/>
          </p:nvPr>
        </p:nvSpPr>
        <p:spPr>
          <a:xfrm>
            <a:off x="0" y="274638"/>
            <a:ext cx="9144000" cy="6583362"/>
          </a:xfrm>
        </p:spPr>
        <p:txBody>
          <a:bodyPr>
            <a:normAutofit/>
          </a:bodyPr>
          <a:lstStyle/>
          <a:p>
            <a:r>
              <a:rPr lang="ru-RU" sz="3600" dirty="0" smtClean="0"/>
              <a:t>Мы взрослые часто упускаем это из виду,                                                   а  я хочу напомнить,                                                      </a:t>
            </a:r>
            <a:r>
              <a:rPr lang="ru-RU" sz="3600" b="1" dirty="0" smtClean="0">
                <a:solidFill>
                  <a:srgbClr val="FF0000"/>
                </a:solidFill>
              </a:rPr>
              <a:t>что детство – это не период подготовки малыша к  взрослой жизни,                                    нет;                                                                        детство – это настоящая, яркая,  самобытная, неповторимая жизнь. </a:t>
            </a:r>
            <a:r>
              <a:rPr lang="ru-RU" sz="2800" b="1" dirty="0" smtClean="0">
                <a:solidFill>
                  <a:srgbClr val="FF0000"/>
                </a:solidFill>
              </a:rPr>
              <a:t>                                                                           </a:t>
            </a:r>
            <a:endParaRPr lang="ru-RU" sz="2800" b="1" dirty="0">
              <a:solidFill>
                <a:srgbClr val="FF0000"/>
              </a:solidFill>
            </a:endParaRPr>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jpg"/>
          <p:cNvPicPr>
            <a:picLocks noGrp="1" noChangeAspect="1"/>
          </p:cNvPicPr>
          <p:nvPr>
            <p:ph idx="1"/>
          </p:nvPr>
        </p:nvPicPr>
        <p:blipFill>
          <a:blip r:embed="rId3" cstate="print"/>
          <a:stretch>
            <a:fillRect/>
          </a:stretch>
        </p:blipFill>
        <p:spPr>
          <a:xfrm>
            <a:off x="0" y="0"/>
            <a:ext cx="9143999" cy="6858000"/>
          </a:xfrm>
        </p:spPr>
      </p:pic>
      <p:sp>
        <p:nvSpPr>
          <p:cNvPr id="2" name="Заголовок 1"/>
          <p:cNvSpPr>
            <a:spLocks noGrp="1"/>
          </p:cNvSpPr>
          <p:nvPr>
            <p:ph type="title"/>
          </p:nvPr>
        </p:nvSpPr>
        <p:spPr>
          <a:xfrm>
            <a:off x="0" y="274638"/>
            <a:ext cx="9144000" cy="6583362"/>
          </a:xfrm>
        </p:spPr>
        <p:txBody>
          <a:bodyPr>
            <a:normAutofit/>
          </a:bodyPr>
          <a:lstStyle/>
          <a:p>
            <a:r>
              <a:rPr lang="ru-RU" sz="2800" b="1" dirty="0" smtClean="0"/>
              <a:t>Детский сад – это мой второй дом. Первый, там -  где моя семья, муж, дети. Но ведь и второе место, оно очень важное и ему принадлежит часть сердца.                                                                                                                                  Говорят, счастливый человек тот, утром с желанием идёт на работу, а вечером с радостью возвращается домой к семье. Значит я самый - </a:t>
            </a:r>
            <a:r>
              <a:rPr lang="en-US" sz="2800" b="1" dirty="0" smtClean="0"/>
              <a:t>c</a:t>
            </a:r>
            <a:r>
              <a:rPr lang="ru-RU" sz="2800" b="1" dirty="0" err="1" smtClean="0"/>
              <a:t>амый</a:t>
            </a:r>
            <a:r>
              <a:rPr lang="ru-RU" sz="2800" b="1" dirty="0" smtClean="0"/>
              <a:t>  счастливый  человек: я люблю свою работу, свой детский сад и свою семью.</a:t>
            </a:r>
            <a:r>
              <a:rPr lang="ru-RU" sz="2800" b="1" dirty="0" smtClean="0">
                <a:solidFill>
                  <a:srgbClr val="FF0000"/>
                </a:solidFill>
              </a:rPr>
              <a:t>                                                                           </a:t>
            </a:r>
            <a:endParaRPr lang="ru-RU" sz="2800" b="1" dirty="0">
              <a:solidFill>
                <a:srgbClr val="FF0000"/>
              </a:solidFill>
            </a:endParaRPr>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jpg"/>
          <p:cNvPicPr>
            <a:picLocks noGrp="1" noChangeAspect="1"/>
          </p:cNvPicPr>
          <p:nvPr>
            <p:ph idx="1"/>
          </p:nvPr>
        </p:nvPicPr>
        <p:blipFill>
          <a:blip r:embed="rId3" cstate="print"/>
          <a:stretch>
            <a:fillRect/>
          </a:stretch>
        </p:blipFill>
        <p:spPr>
          <a:xfrm>
            <a:off x="0" y="0"/>
            <a:ext cx="9143999" cy="6858000"/>
          </a:xfrm>
        </p:spPr>
      </p:pic>
      <p:sp>
        <p:nvSpPr>
          <p:cNvPr id="2" name="Заголовок 1"/>
          <p:cNvSpPr>
            <a:spLocks noGrp="1"/>
          </p:cNvSpPr>
          <p:nvPr>
            <p:ph type="title"/>
          </p:nvPr>
        </p:nvSpPr>
        <p:spPr>
          <a:xfrm>
            <a:off x="251520" y="274638"/>
            <a:ext cx="8568952" cy="6583362"/>
          </a:xfrm>
        </p:spPr>
        <p:txBody>
          <a:bodyPr>
            <a:normAutofit fontScale="90000"/>
          </a:bodyPr>
          <a:lstStyle/>
          <a:p>
            <a:r>
              <a:rPr lang="ru-RU" sz="2400" b="1" dirty="0" smtClean="0"/>
              <a:t>В детском садике быть воспитателем - каждодневное  сложное  дело,</a:t>
            </a:r>
            <a:br>
              <a:rPr lang="ru-RU" sz="2400" b="1" dirty="0" smtClean="0"/>
            </a:br>
            <a:r>
              <a:rPr lang="ru-RU" sz="2400" b="1" dirty="0" smtClean="0"/>
              <a:t> </a:t>
            </a:r>
            <a:br>
              <a:rPr lang="ru-RU" sz="2400" b="1" dirty="0" smtClean="0"/>
            </a:br>
            <a:r>
              <a:rPr lang="ru-RU" sz="2400" b="1" dirty="0" smtClean="0"/>
              <a:t>Нужно чутким быть, добрым, внимательным, чтоб за каждого сердце болело,</a:t>
            </a:r>
            <a:br>
              <a:rPr lang="ru-RU" sz="2400" b="1" dirty="0" smtClean="0"/>
            </a:br>
            <a:r>
              <a:rPr lang="ru-RU" sz="2400" b="1" dirty="0" smtClean="0"/>
              <a:t> </a:t>
            </a:r>
            <a:br>
              <a:rPr lang="ru-RU" sz="2400" b="1" dirty="0" smtClean="0"/>
            </a:br>
            <a:r>
              <a:rPr lang="ru-RU" sz="2400" b="1" dirty="0" smtClean="0"/>
              <a:t>Чтобы детки, как маму, любили и бежали цыплятами  вслед,</a:t>
            </a:r>
            <a:br>
              <a:rPr lang="ru-RU" sz="2400" b="1" dirty="0" smtClean="0"/>
            </a:br>
            <a:r>
              <a:rPr lang="ru-RU" sz="2400" b="1" dirty="0" smtClean="0"/>
              <a:t> </a:t>
            </a:r>
            <a:br>
              <a:rPr lang="ru-RU" sz="2400" b="1" dirty="0" smtClean="0"/>
            </a:br>
            <a:r>
              <a:rPr lang="ru-RU" sz="2400" b="1" dirty="0" smtClean="0"/>
              <a:t>Хороводы чтоб вмести водили и сбегались на зов на обед.</a:t>
            </a:r>
            <a:br>
              <a:rPr lang="ru-RU" sz="2400" b="1" dirty="0" smtClean="0"/>
            </a:br>
            <a:r>
              <a:rPr lang="ru-RU" sz="2400" b="1" dirty="0" smtClean="0"/>
              <a:t> </a:t>
            </a:r>
            <a:br>
              <a:rPr lang="ru-RU" sz="2400" b="1" dirty="0" smtClean="0"/>
            </a:br>
            <a:r>
              <a:rPr lang="ru-RU" sz="2400" b="1" dirty="0" smtClean="0"/>
              <a:t>Душу вложит свою воспитатель, без остатка - на откуп отдаст,</a:t>
            </a:r>
            <a:br>
              <a:rPr lang="ru-RU" sz="2400" b="1" dirty="0" smtClean="0"/>
            </a:br>
            <a:r>
              <a:rPr lang="ru-RU" sz="2400" b="1" dirty="0" smtClean="0"/>
              <a:t> </a:t>
            </a:r>
            <a:r>
              <a:rPr lang="ru-RU" sz="2400" dirty="0" smtClean="0"/>
              <a:t/>
            </a:r>
            <a:br>
              <a:rPr lang="ru-RU" sz="2400" dirty="0" smtClean="0"/>
            </a:br>
            <a:r>
              <a:rPr lang="ru-RU" sz="2400" b="1" dirty="0" smtClean="0"/>
              <a:t>С каждым будет он – лучший приятель, и с утра, и в обеденный час.</a:t>
            </a:r>
            <a:br>
              <a:rPr lang="ru-RU" sz="2400" b="1" dirty="0" smtClean="0"/>
            </a:br>
            <a:endParaRPr lang="ru-RU" sz="2400" b="1" dirty="0">
              <a:solidFill>
                <a:srgbClr val="FF0000"/>
              </a:solidFill>
            </a:endParaRPr>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kazochnyiy-fon-2.jpg"/>
          <p:cNvPicPr>
            <a:picLocks noGrp="1" noChangeAspect="1"/>
          </p:cNvPicPr>
          <p:nvPr>
            <p:ph idx="1"/>
          </p:nvPr>
        </p:nvPicPr>
        <p:blipFill>
          <a:blip r:embed="rId3" cstate="print"/>
          <a:stretch>
            <a:fillRect/>
          </a:stretch>
        </p:blipFill>
        <p:spPr>
          <a:xfrm>
            <a:off x="0" y="0"/>
            <a:ext cx="9144000" cy="6858000"/>
          </a:xfrm>
        </p:spPr>
      </p:pic>
      <p:sp>
        <p:nvSpPr>
          <p:cNvPr id="2" name="Заголовок 1"/>
          <p:cNvSpPr>
            <a:spLocks noGrp="1"/>
          </p:cNvSpPr>
          <p:nvPr>
            <p:ph type="title"/>
          </p:nvPr>
        </p:nvSpPr>
        <p:spPr>
          <a:xfrm>
            <a:off x="457200" y="274638"/>
            <a:ext cx="8229600" cy="6297634"/>
          </a:xfrm>
        </p:spPr>
        <p:txBody>
          <a:bodyPr>
            <a:normAutofit/>
          </a:bodyPr>
          <a:lstStyle/>
          <a:p>
            <a:endParaRPr lang="ru-RU" sz="3600" b="1" dirty="0"/>
          </a:p>
        </p:txBody>
      </p:sp>
      <p:pic>
        <p:nvPicPr>
          <p:cNvPr id="4097" name="Picture 1" descr="C:\Users\Future\Desktop\Соколова\s_d9e48d11c97fb37959862944aeaf806f.png"/>
          <p:cNvPicPr>
            <a:picLocks noChangeAspect="1" noChangeArrowheads="1"/>
          </p:cNvPicPr>
          <p:nvPr/>
        </p:nvPicPr>
        <p:blipFill>
          <a:blip r:embed="rId4" cstate="print"/>
          <a:srcRect/>
          <a:stretch>
            <a:fillRect/>
          </a:stretch>
        </p:blipFill>
        <p:spPr bwMode="auto">
          <a:xfrm>
            <a:off x="762000" y="571500"/>
            <a:ext cx="7620000"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kazochnyiy-fon-2.jpg"/>
          <p:cNvPicPr>
            <a:picLocks noGrp="1" noChangeAspect="1"/>
          </p:cNvPicPr>
          <p:nvPr>
            <p:ph idx="1"/>
          </p:nvPr>
        </p:nvPicPr>
        <p:blipFill>
          <a:blip r:embed="rId3" cstate="print"/>
          <a:stretch>
            <a:fillRect/>
          </a:stretch>
        </p:blipFill>
        <p:spPr>
          <a:xfrm>
            <a:off x="0" y="0"/>
            <a:ext cx="9144000" cy="6858000"/>
          </a:xfrm>
        </p:spPr>
      </p:pic>
      <p:sp>
        <p:nvSpPr>
          <p:cNvPr id="2" name="Заголовок 1"/>
          <p:cNvSpPr>
            <a:spLocks noGrp="1"/>
          </p:cNvSpPr>
          <p:nvPr>
            <p:ph type="title"/>
          </p:nvPr>
        </p:nvSpPr>
        <p:spPr>
          <a:xfrm>
            <a:off x="457200" y="0"/>
            <a:ext cx="8229600" cy="6500834"/>
          </a:xfrm>
        </p:spPr>
        <p:txBody>
          <a:bodyPr/>
          <a:lstStyle/>
          <a:p>
            <a:endParaRPr lang="ru-RU" dirty="0"/>
          </a:p>
        </p:txBody>
      </p:sp>
      <p:pic>
        <p:nvPicPr>
          <p:cNvPr id="3073" name="Picture 1" descr="C:\Users\Future\Desktop\Соколова\s_a1635e856d2a7b73708189a88a413ac9.png"/>
          <p:cNvPicPr>
            <a:picLocks noChangeAspect="1" noChangeArrowheads="1"/>
          </p:cNvPicPr>
          <p:nvPr/>
        </p:nvPicPr>
        <p:blipFill>
          <a:blip r:embed="rId4" cstate="print"/>
          <a:srcRect/>
          <a:stretch>
            <a:fillRect/>
          </a:stretch>
        </p:blipFill>
        <p:spPr bwMode="auto">
          <a:xfrm>
            <a:off x="539552" y="332656"/>
            <a:ext cx="8064896" cy="6232128"/>
          </a:xfrm>
          <a:prstGeom prst="rect">
            <a:avLst/>
          </a:prstGeom>
          <a:noFill/>
        </p:spPr>
      </p:pic>
    </p:spTree>
  </p:cSld>
  <p:clrMapOvr>
    <a:masterClrMapping/>
  </p:clrMapOvr>
  <p:transition spd="med">
    <p:dissolve/>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0.jpg"/>
          <p:cNvPicPr>
            <a:picLocks noGrp="1" noChangeAspect="1"/>
          </p:cNvPicPr>
          <p:nvPr>
            <p:ph idx="1"/>
          </p:nvPr>
        </p:nvPicPr>
        <p:blipFill>
          <a:blip r:embed="rId3" cstate="print"/>
          <a:stretch>
            <a:fillRect/>
          </a:stretch>
        </p:blipFill>
        <p:spPr>
          <a:xfrm>
            <a:off x="0" y="0"/>
            <a:ext cx="9144000" cy="6858000"/>
          </a:xfrm>
        </p:spPr>
      </p:pic>
      <p:sp>
        <p:nvSpPr>
          <p:cNvPr id="2" name="Заголовок 1"/>
          <p:cNvSpPr>
            <a:spLocks noGrp="1"/>
          </p:cNvSpPr>
          <p:nvPr>
            <p:ph type="title"/>
          </p:nvPr>
        </p:nvSpPr>
        <p:spPr>
          <a:xfrm>
            <a:off x="457200" y="274638"/>
            <a:ext cx="8229600" cy="3654428"/>
          </a:xfrm>
        </p:spPr>
        <p:txBody>
          <a:bodyPr>
            <a:normAutofit/>
          </a:bodyPr>
          <a:lstStyle/>
          <a:p>
            <a:r>
              <a:rPr lang="ru-RU" sz="4800" b="1" dirty="0" smtClean="0"/>
              <a:t>Спасибо за внимание!                       </a:t>
            </a:r>
            <a:endParaRPr lang="ru-RU" sz="4800" b="1" dirty="0"/>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_900055_1.jpg"/>
          <p:cNvPicPr>
            <a:picLocks noChangeAspect="1"/>
          </p:cNvPicPr>
          <p:nvPr/>
        </p:nvPicPr>
        <p:blipFill>
          <a:blip r:embed="rId5" cstate="print"/>
          <a:stretch>
            <a:fillRect/>
          </a:stretch>
        </p:blipFill>
        <p:spPr>
          <a:xfrm>
            <a:off x="0" y="0"/>
            <a:ext cx="9144001" cy="6858000"/>
          </a:xfrm>
          <a:prstGeom prst="rect">
            <a:avLst/>
          </a:prstGeom>
        </p:spPr>
      </p:pic>
      <p:sp>
        <p:nvSpPr>
          <p:cNvPr id="2" name="Заголовок 1"/>
          <p:cNvSpPr>
            <a:spLocks noGrp="1"/>
          </p:cNvSpPr>
          <p:nvPr>
            <p:ph type="ctrTitle"/>
          </p:nvPr>
        </p:nvSpPr>
        <p:spPr>
          <a:xfrm>
            <a:off x="642910" y="980728"/>
            <a:ext cx="7600976" cy="1662454"/>
          </a:xfrm>
        </p:spPr>
        <p:txBody>
          <a:bodyPr>
            <a:normAutofit fontScale="90000"/>
          </a:bodyPr>
          <a:lstStyle/>
          <a:p>
            <a:r>
              <a:rPr lang="ru-RU" sz="5400" b="1" dirty="0" smtClean="0"/>
              <a:t>Жизнь имеет смысл</a:t>
            </a:r>
            <a:r>
              <a:rPr lang="en-US" sz="5400" b="1" dirty="0" smtClean="0"/>
              <a:t>, </a:t>
            </a:r>
            <a:r>
              <a:rPr lang="ru-RU" sz="5400" b="1" dirty="0" smtClean="0"/>
              <a:t>только тогда</a:t>
            </a:r>
            <a:r>
              <a:rPr lang="en-US" sz="5400" b="1" dirty="0" smtClean="0"/>
              <a:t>,</a:t>
            </a:r>
            <a:r>
              <a:rPr lang="ru-RU" sz="5400" b="1" dirty="0" smtClean="0"/>
              <a:t>                        когда ты живёшь ради            кого-то…                     кроме себя…</a:t>
            </a:r>
            <a:endParaRPr lang="ru-RU" sz="5400" b="1" i="1" dirty="0">
              <a:solidFill>
                <a:srgbClr val="002060"/>
              </a:solidFill>
            </a:endParaRPr>
          </a:p>
        </p:txBody>
      </p:sp>
      <p:sp>
        <p:nvSpPr>
          <p:cNvPr id="3" name="Подзаголовок 2"/>
          <p:cNvSpPr>
            <a:spLocks noGrp="1"/>
          </p:cNvSpPr>
          <p:nvPr>
            <p:ph type="subTitle" idx="1"/>
          </p:nvPr>
        </p:nvSpPr>
        <p:spPr>
          <a:xfrm>
            <a:off x="3929058" y="3933056"/>
            <a:ext cx="4315350" cy="2496340"/>
          </a:xfrm>
        </p:spPr>
        <p:txBody>
          <a:bodyPr>
            <a:normAutofit/>
          </a:bodyPr>
          <a:lstStyle/>
          <a:p>
            <a:endParaRPr lang="ru-RU" sz="4000" b="1" dirty="0">
              <a:solidFill>
                <a:srgbClr val="FF0000"/>
              </a:solidFill>
            </a:endParaRPr>
          </a:p>
        </p:txBody>
      </p:sp>
      <p:pic>
        <p:nvPicPr>
          <p:cNvPr id="5" name="Podlozhka_dlya_konkursa-Narezka_detskih_melodiy.mp3">
            <a:hlinkClick r:id="" action="ppaction://media"/>
          </p:cNvPr>
          <p:cNvPicPr>
            <a:picLocks noRot="1" noChangeAspect="1"/>
          </p:cNvPicPr>
          <p:nvPr>
            <a:audioFile r:link="rId1"/>
          </p:nvPr>
        </p:nvPicPr>
        <p:blipFill>
          <a:blip r:embed="rId6" cstate="print"/>
          <a:stretch>
            <a:fillRect/>
          </a:stretch>
        </p:blipFill>
        <p:spPr>
          <a:xfrm flipH="1">
            <a:off x="357157" y="6072200"/>
            <a:ext cx="142877" cy="333379"/>
          </a:xfrm>
          <a:prstGeom prst="rect">
            <a:avLst/>
          </a:prstGeom>
        </p:spPr>
      </p:pic>
      <p:pic>
        <p:nvPicPr>
          <p:cNvPr id="8" name="doroga-dobra-doroga-dobra-minus.mp3">
            <a:hlinkClick r:id="" action="ppaction://media"/>
          </p:cNvPr>
          <p:cNvPicPr>
            <a:picLocks noRot="1" noChangeAspect="1"/>
          </p:cNvPicPr>
          <p:nvPr>
            <a:audioFile r:link="rId2"/>
          </p:nvPr>
        </p:nvPicPr>
        <p:blipFill>
          <a:blip r:embed="rId6" cstate="print"/>
          <a:stretch>
            <a:fillRect/>
          </a:stretch>
        </p:blipFill>
        <p:spPr>
          <a:xfrm>
            <a:off x="4419600" y="3276600"/>
            <a:ext cx="304800" cy="304800"/>
          </a:xfrm>
          <a:prstGeom prst="rect">
            <a:avLst/>
          </a:prstGeom>
        </p:spPr>
      </p:pic>
      <p:pic>
        <p:nvPicPr>
          <p:cNvPr id="6" name="Picture 2"/>
          <p:cNvPicPr>
            <a:picLocks noChangeAspect="1" noChangeArrowheads="1"/>
          </p:cNvPicPr>
          <p:nvPr/>
        </p:nvPicPr>
        <p:blipFill>
          <a:blip r:embed="rId7" cstate="print"/>
          <a:srcRect/>
          <a:stretch>
            <a:fillRect/>
          </a:stretch>
        </p:blipFill>
        <p:spPr bwMode="auto">
          <a:xfrm>
            <a:off x="3851920" y="3861048"/>
            <a:ext cx="4608512" cy="2740759"/>
          </a:xfrm>
          <a:prstGeom prst="rect">
            <a:avLst/>
          </a:prstGeom>
          <a:noFill/>
          <a:ln w="9525">
            <a:noFill/>
            <a:miter lim="800000"/>
            <a:headEnd/>
            <a:tailEnd/>
          </a:ln>
          <a:effectLst/>
        </p:spPr>
      </p:pic>
    </p:spTree>
  </p:cSld>
  <p:clrMapOvr>
    <a:masterClrMapping/>
  </p:clrMapOvr>
  <p:transition spd="med">
    <p:dissolv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297" fill="hold"/>
                                        <p:tgtEl>
                                          <p:spTgt spid="5"/>
                                        </p:tgtEl>
                                      </p:cBhvr>
                                    </p:cmd>
                                  </p:childTnLst>
                                </p:cTn>
                              </p:par>
                            </p:childTnLst>
                          </p:cTn>
                        </p:par>
                        <p:par>
                          <p:cTn id="7" fill="hold">
                            <p:stCondLst>
                              <p:cond delay="191297"/>
                            </p:stCondLst>
                            <p:childTnLst>
                              <p:par>
                                <p:cTn id="8" presetID="1" presetClass="mediacall" presetSubtype="0" fill="hold" nodeType="afterEffect">
                                  <p:stCondLst>
                                    <p:cond delay="0"/>
                                  </p:stCondLst>
                                  <p:childTnLst>
                                    <p:cmd type="call" cmd="playFrom(0.0)">
                                      <p:cBhvr>
                                        <p:cTn id="9"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mute="1">
                <p:cTn id="1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numSld="999">
                <p:cTn id="11"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9b4438d383ad.jpg"/>
          <p:cNvPicPr>
            <a:picLocks noGrp="1" noChangeAspect="1"/>
          </p:cNvPicPr>
          <p:nvPr>
            <p:ph idx="1"/>
          </p:nvPr>
        </p:nvPicPr>
        <p:blipFill>
          <a:blip r:embed="rId3" cstate="print"/>
          <a:stretch>
            <a:fillRect/>
          </a:stretch>
        </p:blipFill>
        <p:spPr>
          <a:xfrm>
            <a:off x="1" y="0"/>
            <a:ext cx="9144000" cy="6858000"/>
          </a:xfrm>
        </p:spPr>
      </p:pic>
      <p:sp>
        <p:nvSpPr>
          <p:cNvPr id="2" name="Заголовок 1"/>
          <p:cNvSpPr>
            <a:spLocks noGrp="1"/>
          </p:cNvSpPr>
          <p:nvPr>
            <p:ph type="title"/>
          </p:nvPr>
        </p:nvSpPr>
        <p:spPr>
          <a:xfrm>
            <a:off x="2915816" y="274638"/>
            <a:ext cx="5976664" cy="6011882"/>
          </a:xfrm>
        </p:spPr>
        <p:txBody>
          <a:bodyPr>
            <a:normAutofit/>
          </a:bodyPr>
          <a:lstStyle/>
          <a:p>
            <a:r>
              <a:rPr lang="ru-RU" sz="4800" b="1" baseline="30000" dirty="0" smtClean="0"/>
              <a:t>Здравствуйте</a:t>
            </a:r>
            <a:r>
              <a:rPr lang="en-US" sz="4800" b="1" baseline="30000" dirty="0" smtClean="0"/>
              <a:t>,</a:t>
            </a:r>
            <a:r>
              <a:rPr lang="ru-RU" sz="4800" b="1" baseline="30000" dirty="0" smtClean="0"/>
              <a:t> </a:t>
            </a:r>
            <a:r>
              <a:rPr lang="ru-RU" sz="4800" b="1" baseline="30000" dirty="0" smtClean="0"/>
              <a:t>меня зовут ,</a:t>
            </a:r>
            <a:br>
              <a:rPr lang="ru-RU" sz="4800" b="1" baseline="30000" dirty="0" smtClean="0"/>
            </a:br>
            <a:r>
              <a:rPr lang="ru-RU" sz="3100" b="1" dirty="0" smtClean="0"/>
              <a:t>Соколова </a:t>
            </a:r>
            <a:br>
              <a:rPr lang="ru-RU" sz="3100" b="1" dirty="0" smtClean="0"/>
            </a:br>
            <a:r>
              <a:rPr lang="ru-RU" sz="3100" b="1" dirty="0" smtClean="0"/>
              <a:t>Ольга Александровна,</a:t>
            </a:r>
            <a:br>
              <a:rPr lang="ru-RU" sz="3100" b="1" dirty="0" smtClean="0"/>
            </a:br>
            <a:r>
              <a:rPr lang="ru-RU" sz="4800" b="1" baseline="30000" dirty="0" smtClean="0"/>
              <a:t>                                                          </a:t>
            </a:r>
            <a:r>
              <a:rPr lang="ru-RU" sz="4800" b="1" baseline="30000" dirty="0" smtClean="0"/>
              <a:t>я работаю в детском саду </a:t>
            </a:r>
            <a:r>
              <a:rPr lang="ru-RU" sz="4800" b="1" baseline="30000" dirty="0" smtClean="0"/>
              <a:t>-воспитателем</a:t>
            </a:r>
            <a:r>
              <a:rPr lang="ru-RU" sz="4800" b="1" baseline="30000" dirty="0" smtClean="0"/>
              <a:t>.</a:t>
            </a:r>
            <a:br>
              <a:rPr lang="ru-RU" sz="4800" b="1" baseline="30000" dirty="0" smtClean="0"/>
            </a:br>
            <a:r>
              <a:rPr lang="ru-RU" sz="4800" b="1" i="1" u="wavyDbl" baseline="30000" dirty="0" smtClean="0">
                <a:solidFill>
                  <a:srgbClr val="002060"/>
                </a:solidFill>
              </a:rPr>
              <a:t/>
            </a:r>
            <a:br>
              <a:rPr lang="ru-RU" sz="4800" b="1" i="1" u="wavyDbl" baseline="30000" dirty="0" smtClean="0">
                <a:solidFill>
                  <a:srgbClr val="002060"/>
                </a:solidFill>
              </a:rPr>
            </a:br>
            <a:r>
              <a:rPr lang="ru-RU" sz="4800" b="1" i="1" u="wavyDbl" baseline="30000" dirty="0" smtClean="0">
                <a:solidFill>
                  <a:srgbClr val="002060"/>
                </a:solidFill>
              </a:rPr>
              <a:t> Можно сказать, что профессия досталась мне по наследству…                                                  </a:t>
            </a:r>
            <a:r>
              <a:rPr lang="ru-RU" sz="4800" b="1" i="1" u="wavyDbl" dirty="0" smtClean="0">
                <a:solidFill>
                  <a:srgbClr val="002060"/>
                </a:solidFill>
              </a:rPr>
              <a:t/>
            </a:r>
            <a:br>
              <a:rPr lang="ru-RU" sz="4800" b="1" i="1" u="wavyDbl" dirty="0" smtClean="0">
                <a:solidFill>
                  <a:srgbClr val="002060"/>
                </a:solidFill>
              </a:rPr>
            </a:br>
            <a:endParaRPr lang="ru-RU" sz="4800" b="1" i="1" u="wavyDbl" dirty="0">
              <a:solidFill>
                <a:srgbClr val="002060"/>
              </a:solidFill>
            </a:endParaRPr>
          </a:p>
        </p:txBody>
      </p:sp>
      <p:pic>
        <p:nvPicPr>
          <p:cNvPr id="17413" name="Picture 5"/>
          <p:cNvPicPr>
            <a:picLocks noChangeAspect="1" noChangeArrowheads="1"/>
          </p:cNvPicPr>
          <p:nvPr/>
        </p:nvPicPr>
        <p:blipFill>
          <a:blip r:embed="rId4" cstate="print"/>
          <a:srcRect/>
          <a:stretch>
            <a:fillRect/>
          </a:stretch>
        </p:blipFill>
        <p:spPr bwMode="auto">
          <a:xfrm>
            <a:off x="395536" y="188640"/>
            <a:ext cx="2442067" cy="3155752"/>
          </a:xfrm>
          <a:prstGeom prst="rect">
            <a:avLst/>
          </a:prstGeom>
          <a:noFill/>
          <a:ln w="9525">
            <a:noFill/>
            <a:miter lim="800000"/>
            <a:headEnd/>
            <a:tailEnd/>
          </a:ln>
        </p:spPr>
      </p:pic>
    </p:spTree>
  </p:cSld>
  <p:clrMapOvr>
    <a:masterClrMapping/>
  </p:clrMapOvr>
  <p:transition spd="med">
    <p:dissolve/>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kazochnyiy-fon-2.jpg"/>
          <p:cNvPicPr>
            <a:picLocks noGrp="1" noChangeAspect="1"/>
          </p:cNvPicPr>
          <p:nvPr>
            <p:ph idx="1"/>
          </p:nvPr>
        </p:nvPicPr>
        <p:blipFill>
          <a:blip r:embed="rId3" cstate="print"/>
          <a:stretch>
            <a:fillRect/>
          </a:stretch>
        </p:blipFill>
        <p:spPr>
          <a:xfrm>
            <a:off x="0" y="0"/>
            <a:ext cx="9144000" cy="6858000"/>
          </a:xfrm>
        </p:spPr>
      </p:pic>
      <p:sp>
        <p:nvSpPr>
          <p:cNvPr id="2" name="Заголовок 1"/>
          <p:cNvSpPr>
            <a:spLocks noGrp="1"/>
          </p:cNvSpPr>
          <p:nvPr>
            <p:ph type="title"/>
          </p:nvPr>
        </p:nvSpPr>
        <p:spPr>
          <a:xfrm>
            <a:off x="0" y="274638"/>
            <a:ext cx="9144000" cy="5940444"/>
          </a:xfrm>
        </p:spPr>
        <p:txBody>
          <a:bodyPr>
            <a:normAutofit/>
          </a:bodyPr>
          <a:lstStyle/>
          <a:p>
            <a:endParaRPr lang="ru-RU" sz="5400" b="1" dirty="0"/>
          </a:p>
        </p:txBody>
      </p:sp>
      <p:pic>
        <p:nvPicPr>
          <p:cNvPr id="16385" name="Picture 1" descr="C:\Users\Future\Desktop\Соколова\s_1dd25eb8aab6e3c764cab7ae84595f98.png"/>
          <p:cNvPicPr>
            <a:picLocks noChangeAspect="1" noChangeArrowheads="1"/>
          </p:cNvPicPr>
          <p:nvPr/>
        </p:nvPicPr>
        <p:blipFill>
          <a:blip r:embed="rId4" cstate="print"/>
          <a:srcRect t="23068"/>
          <a:stretch>
            <a:fillRect/>
          </a:stretch>
        </p:blipFill>
        <p:spPr bwMode="auto">
          <a:xfrm>
            <a:off x="5292080" y="2924944"/>
            <a:ext cx="3600400" cy="3693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6" name="Picture 2" descr="C:\Users\Future\Desktop\Соколова\s_d0f591bd91233641aa7101f03882c05d.png"/>
          <p:cNvPicPr>
            <a:picLocks noChangeAspect="1" noChangeArrowheads="1"/>
          </p:cNvPicPr>
          <p:nvPr/>
        </p:nvPicPr>
        <p:blipFill>
          <a:blip r:embed="rId5" cstate="print"/>
          <a:srcRect/>
          <a:stretch>
            <a:fillRect/>
          </a:stretch>
        </p:blipFill>
        <p:spPr bwMode="auto">
          <a:xfrm>
            <a:off x="179512" y="260648"/>
            <a:ext cx="5080000" cy="5080000"/>
          </a:xfrm>
          <a:prstGeom prst="rect">
            <a:avLst/>
          </a:prstGeom>
          <a:noFill/>
        </p:spPr>
      </p:pic>
      <p:sp>
        <p:nvSpPr>
          <p:cNvPr id="7" name="Овал 6"/>
          <p:cNvSpPr/>
          <p:nvPr/>
        </p:nvSpPr>
        <p:spPr>
          <a:xfrm>
            <a:off x="7668344" y="4221088"/>
            <a:ext cx="576064"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jpg"/>
          <p:cNvPicPr>
            <a:picLocks noGrp="1" noChangeAspect="1"/>
          </p:cNvPicPr>
          <p:nvPr>
            <p:ph idx="1"/>
          </p:nvPr>
        </p:nvPicPr>
        <p:blipFill>
          <a:blip r:embed="rId3" cstate="print"/>
          <a:stretch>
            <a:fillRect/>
          </a:stretch>
        </p:blipFill>
        <p:spPr>
          <a:xfrm>
            <a:off x="1" y="0"/>
            <a:ext cx="9143999" cy="6858000"/>
          </a:xfrm>
        </p:spPr>
      </p:pic>
      <p:sp>
        <p:nvSpPr>
          <p:cNvPr id="2" name="Заголовок 1"/>
          <p:cNvSpPr>
            <a:spLocks noGrp="1"/>
          </p:cNvSpPr>
          <p:nvPr>
            <p:ph type="title"/>
          </p:nvPr>
        </p:nvSpPr>
        <p:spPr>
          <a:xfrm>
            <a:off x="457200" y="274638"/>
            <a:ext cx="8229600" cy="6226196"/>
          </a:xfrm>
        </p:spPr>
        <p:txBody>
          <a:bodyPr>
            <a:normAutofit fontScale="90000"/>
          </a:bodyPr>
          <a:lstStyle/>
          <a:p>
            <a:r>
              <a:rPr lang="ru-RU" baseline="30000" dirty="0" smtClean="0"/>
              <a:t>Так вот. Две мои любимые бабушки были педагогами: одна преподавала в школе русский язык и литературу, другая была воспитателем в деревенском детском саду. Я была частым гостем и на уроках в школе, и в садике. В  школе всё было серьёзно и по-взрослому. А вот у бабушки </a:t>
            </a:r>
            <a:r>
              <a:rPr lang="ru-RU" baseline="30000" dirty="0" smtClean="0"/>
              <a:t>А</a:t>
            </a:r>
            <a:r>
              <a:rPr lang="ru-RU" baseline="30000" dirty="0" smtClean="0"/>
              <a:t>ни </a:t>
            </a:r>
            <a:r>
              <a:rPr lang="ru-RU" baseline="30000" dirty="0" smtClean="0"/>
              <a:t>в детском саду я могла восполнить всё то, чего мне так недоставало ( сама в садик я почти не ходила): общения со сверстниками, новых друзей, интересных занятий, больших и шумных игр. Всё это завораживало и восхищало. То ребята с бабушкой ( ну и я, конечно с ними) отправлялись в путешествие к звёздам, то опускались в морскую пучину, то встречали удивительных гостей.                                                                                                                                                                                                                 </a:t>
            </a:r>
            <a:endParaRPr lang="ru-RU" dirty="0"/>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9b4438d383ad.jpg"/>
          <p:cNvPicPr>
            <a:picLocks noGrp="1" noChangeAspect="1"/>
          </p:cNvPicPr>
          <p:nvPr>
            <p:ph idx="1"/>
          </p:nvPr>
        </p:nvPicPr>
        <p:blipFill>
          <a:blip r:embed="rId3" cstate="print"/>
          <a:stretch>
            <a:fillRect/>
          </a:stretch>
        </p:blipFill>
        <p:spPr>
          <a:xfrm>
            <a:off x="1" y="0"/>
            <a:ext cx="9144000" cy="6858000"/>
          </a:xfrm>
        </p:spPr>
      </p:pic>
      <p:sp>
        <p:nvSpPr>
          <p:cNvPr id="2" name="Заголовок 1"/>
          <p:cNvSpPr>
            <a:spLocks noGrp="1"/>
          </p:cNvSpPr>
          <p:nvPr>
            <p:ph type="title"/>
          </p:nvPr>
        </p:nvSpPr>
        <p:spPr>
          <a:xfrm>
            <a:off x="457200" y="274638"/>
            <a:ext cx="8229600" cy="6154758"/>
          </a:xfrm>
        </p:spPr>
        <p:txBody>
          <a:bodyPr/>
          <a:lstStyle/>
          <a:p>
            <a:r>
              <a:rPr lang="ru-RU" baseline="30000" dirty="0" smtClean="0"/>
              <a:t>Ах, как любили свою </a:t>
            </a:r>
            <a:r>
              <a:rPr lang="ru-RU" baseline="30000" dirty="0" smtClean="0"/>
              <a:t>Анну </a:t>
            </a:r>
            <a:r>
              <a:rPr lang="ru-RU" baseline="30000" dirty="0" smtClean="0"/>
              <a:t>Степановну её воспитанники, какими счастливыми и влюблёнными глазами на неё смотрели.                              Как я гордилась ею, ведь  она самая умная, самая красивая, самая добрая и вообще самая, самая, самая.                                                                                 И её любят все, все, все…                                Бабушка была почти волшебницей, чародейкой, а проще говоря                                                   </a:t>
            </a:r>
            <a:r>
              <a:rPr lang="ru-RU" sz="4450" b="1" baseline="30000" dirty="0" smtClean="0"/>
              <a:t>– воспитателем детского сада.                        </a:t>
            </a:r>
            <a:r>
              <a:rPr lang="ru-RU" baseline="30000" dirty="0" smtClean="0"/>
              <a:t>                                                                                                   </a:t>
            </a:r>
            <a:r>
              <a:rPr lang="ru-RU" dirty="0" smtClean="0"/>
              <a:t/>
            </a:r>
            <a:br>
              <a:rPr lang="ru-RU" dirty="0" smtClean="0"/>
            </a:br>
            <a:endParaRPr lang="ru-RU" dirty="0"/>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jpg"/>
          <p:cNvPicPr>
            <a:picLocks noGrp="1" noChangeAspect="1"/>
          </p:cNvPicPr>
          <p:nvPr>
            <p:ph idx="1"/>
          </p:nvPr>
        </p:nvPicPr>
        <p:blipFill>
          <a:blip r:embed="rId3" cstate="print"/>
          <a:stretch>
            <a:fillRect/>
          </a:stretch>
        </p:blipFill>
        <p:spPr>
          <a:xfrm>
            <a:off x="0" y="0"/>
            <a:ext cx="9143999" cy="6858000"/>
          </a:xfrm>
        </p:spPr>
      </p:pic>
      <p:sp>
        <p:nvSpPr>
          <p:cNvPr id="2" name="Заголовок 1"/>
          <p:cNvSpPr>
            <a:spLocks noGrp="1"/>
          </p:cNvSpPr>
          <p:nvPr>
            <p:ph type="title"/>
          </p:nvPr>
        </p:nvSpPr>
        <p:spPr>
          <a:xfrm>
            <a:off x="457200" y="274638"/>
            <a:ext cx="8229600" cy="6226196"/>
          </a:xfrm>
        </p:spPr>
        <p:txBody>
          <a:bodyPr/>
          <a:lstStyle/>
          <a:p>
            <a:r>
              <a:rPr lang="ru-RU" baseline="30000" dirty="0" smtClean="0"/>
              <a:t>Как раз тогда у меня, маленькой девчонки сложилась мечта: я буду работать с детьми и только в детском саду, и именно воспитателем. Как бабушка. Закончив школу, прямиком пошла в </a:t>
            </a:r>
            <a:r>
              <a:rPr lang="ru-RU" baseline="30000" dirty="0" smtClean="0"/>
              <a:t>педагогический институт ОГТИ.                                                           </a:t>
            </a:r>
            <a:r>
              <a:rPr lang="ru-RU" baseline="30000" dirty="0" smtClean="0"/>
              <a:t>Вот пролетели студенческие годы – в моих руках заветный диплом.                                                         </a:t>
            </a:r>
            <a:r>
              <a:rPr lang="ru-RU" sz="4900" b="1" baseline="30000" dirty="0" smtClean="0">
                <a:solidFill>
                  <a:srgbClr val="FF0000"/>
                </a:solidFill>
              </a:rPr>
              <a:t>Ура! Я – воспитатель!                                                                    </a:t>
            </a:r>
            <a:endParaRPr lang="ru-RU" sz="4900" b="1" baseline="30000" dirty="0">
              <a:solidFill>
                <a:srgbClr val="FF0000"/>
              </a:solidFill>
            </a:endParaRPr>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59b4438d383ad.jpg"/>
          <p:cNvPicPr>
            <a:picLocks noGrp="1" noChangeAspect="1"/>
          </p:cNvPicPr>
          <p:nvPr>
            <p:ph idx="1"/>
          </p:nvPr>
        </p:nvPicPr>
        <p:blipFill>
          <a:blip r:embed="rId3" cstate="print"/>
          <a:stretch>
            <a:fillRect/>
          </a:stretch>
        </p:blipFill>
        <p:spPr>
          <a:xfrm>
            <a:off x="1" y="0"/>
            <a:ext cx="9144000" cy="6858000"/>
          </a:xfrm>
        </p:spPr>
      </p:pic>
      <p:sp>
        <p:nvSpPr>
          <p:cNvPr id="2" name="Заголовок 1"/>
          <p:cNvSpPr>
            <a:spLocks noGrp="1"/>
          </p:cNvSpPr>
          <p:nvPr>
            <p:ph type="title"/>
          </p:nvPr>
        </p:nvSpPr>
        <p:spPr>
          <a:xfrm>
            <a:off x="457200" y="274638"/>
            <a:ext cx="8229600" cy="6226196"/>
          </a:xfrm>
        </p:spPr>
        <p:txBody>
          <a:bodyPr>
            <a:normAutofit fontScale="90000"/>
          </a:bodyPr>
          <a:lstStyle/>
          <a:p>
            <a:r>
              <a:rPr lang="ru-RU" baseline="30000" dirty="0" smtClean="0"/>
              <a:t>Естественно не сразу всё получилось. Не хватало опыта, теории много, а практики маловато. Хотелось стать малышам, ну не мамой конечно, но хотя бы верным другом, старшим товарищем, помощником, соратником. Сейчас, мне кажется, что это удаётся. Я очень стараюсь.                                                                                                                                                                         Безусловно, вся моя любовь отдана детям. Иначе просто нельзя. Какой она должна  быть – каждый педагог решает для себя сам. Это зависит и от воспитания, и от того, как, к человеку относились родители, друзья, педагоги в школе и воспитатели в саду. И от много другого конечно.                                        </a:t>
            </a:r>
            <a:endParaRPr lang="ru-RU" dirty="0"/>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jpg"/>
          <p:cNvPicPr>
            <a:picLocks noGrp="1" noChangeAspect="1"/>
          </p:cNvPicPr>
          <p:nvPr>
            <p:ph idx="1"/>
          </p:nvPr>
        </p:nvPicPr>
        <p:blipFill>
          <a:blip r:embed="rId3" cstate="print"/>
          <a:stretch>
            <a:fillRect/>
          </a:stretch>
        </p:blipFill>
        <p:spPr>
          <a:xfrm>
            <a:off x="0" y="0"/>
            <a:ext cx="9144000" cy="6858000"/>
          </a:xfrm>
        </p:spPr>
      </p:pic>
      <p:sp>
        <p:nvSpPr>
          <p:cNvPr id="2" name="Заголовок 1"/>
          <p:cNvSpPr>
            <a:spLocks noGrp="1"/>
          </p:cNvSpPr>
          <p:nvPr>
            <p:ph type="title"/>
          </p:nvPr>
        </p:nvSpPr>
        <p:spPr>
          <a:xfrm>
            <a:off x="457200" y="274638"/>
            <a:ext cx="8229600" cy="6226196"/>
          </a:xfrm>
        </p:spPr>
        <p:txBody>
          <a:bodyPr/>
          <a:lstStyle/>
          <a:p>
            <a:r>
              <a:rPr lang="ru-RU" baseline="30000" dirty="0" smtClean="0"/>
              <a:t>В своей работе  стараюсь придерживаться самого главного для меня закона                                            – </a:t>
            </a:r>
            <a:r>
              <a:rPr lang="ru-RU" baseline="30000" dirty="0" err="1" smtClean="0"/>
              <a:t>закона</a:t>
            </a:r>
            <a:r>
              <a:rPr lang="ru-RU" baseline="30000" dirty="0" smtClean="0"/>
              <a:t> трёх «НЕ».                                                                                                                                                                                        </a:t>
            </a:r>
            <a:r>
              <a:rPr lang="ru-RU" dirty="0" smtClean="0"/>
              <a:t/>
            </a:r>
            <a:br>
              <a:rPr lang="ru-RU" dirty="0" smtClean="0"/>
            </a:br>
            <a:r>
              <a:rPr lang="ru-RU" b="1" baseline="30000" dirty="0" smtClean="0">
                <a:solidFill>
                  <a:srgbClr val="FF0000"/>
                </a:solidFill>
              </a:rPr>
              <a:t>НЕ ОБМАНЫВАЙ!                                                                                                                                                                                                </a:t>
            </a:r>
            <a:r>
              <a:rPr lang="ru-RU" dirty="0" smtClean="0">
                <a:solidFill>
                  <a:srgbClr val="FF0000"/>
                </a:solidFill>
              </a:rPr>
              <a:t/>
            </a:r>
            <a:br>
              <a:rPr lang="ru-RU" dirty="0" smtClean="0">
                <a:solidFill>
                  <a:srgbClr val="FF0000"/>
                </a:solidFill>
              </a:rPr>
            </a:br>
            <a:r>
              <a:rPr lang="ru-RU" b="1" baseline="30000" dirty="0" smtClean="0">
                <a:solidFill>
                  <a:srgbClr val="FF0000"/>
                </a:solidFill>
              </a:rPr>
              <a:t>НЕ ДАВИ!                                                                                                                                                                                                                                                                                                                                          </a:t>
            </a:r>
            <a:r>
              <a:rPr lang="ru-RU" dirty="0" smtClean="0">
                <a:solidFill>
                  <a:srgbClr val="FF0000"/>
                </a:solidFill>
              </a:rPr>
              <a:t/>
            </a:r>
            <a:br>
              <a:rPr lang="ru-RU" dirty="0" smtClean="0">
                <a:solidFill>
                  <a:srgbClr val="FF0000"/>
                </a:solidFill>
              </a:rPr>
            </a:br>
            <a:r>
              <a:rPr lang="ru-RU" b="1" baseline="30000" dirty="0" smtClean="0">
                <a:solidFill>
                  <a:srgbClr val="FF0000"/>
                </a:solidFill>
              </a:rPr>
              <a:t>НЕ ПРОПУСТИ!</a:t>
            </a:r>
            <a:endParaRPr lang="ru-RU" dirty="0">
              <a:solidFill>
                <a:srgbClr val="FF0000"/>
              </a:solidFill>
            </a:endParaRPr>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814</Words>
  <Application>Microsoft Office PowerPoint</Application>
  <PresentationFormat>Экран (4:3)</PresentationFormat>
  <Paragraphs>16</Paragraphs>
  <Slides>18</Slides>
  <Notes>0</Notes>
  <HiddenSlides>0</HiddenSlides>
  <MMClips>4</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Моё педагогическое кредо</vt:lpstr>
      <vt:lpstr>Жизнь имеет смысл, только тогда,                        когда ты живёшь ради            кого-то…                     кроме себя…</vt:lpstr>
      <vt:lpstr>Здравствуйте, меня зовут , Соколова  Ольга Александровна,                                                           я работаю в детском саду -воспитателем.   Можно сказать, что профессия досталась мне по наследству…                                                   </vt:lpstr>
      <vt:lpstr>Слайд 4</vt:lpstr>
      <vt:lpstr>Так вот. Две мои любимые бабушки были педагогами: одна преподавала в школе русский язык и литературу, другая была воспитателем в деревенском детском саду. Я была частым гостем и на уроках в школе, и в садике. В  школе всё было серьёзно и по-взрослому. А вот у бабушки Ани в детском саду я могла восполнить всё то, чего мне так недоставало ( сама в садик я почти не ходила): общения со сверстниками, новых друзей, интересных занятий, больших и шумных игр. Всё это завораживало и восхищало. То ребята с бабушкой ( ну и я, конечно с ними) отправлялись в путешествие к звёздам, то опускались в морскую пучину, то встречали удивительных гостей.                                                                                                                                                                                                                 </vt:lpstr>
      <vt:lpstr>Ах, как любили свою Анну Степановну её воспитанники, какими счастливыми и влюблёнными глазами на неё смотрели.                              Как я гордилась ею, ведь  она самая умная, самая красивая, самая добрая и вообще самая, самая, самая.                                                                                 И её любят все, все, все…                                Бабушка была почти волшебницей, чародейкой, а проще говоря                                                   – воспитателем детского сада.                                                                                                                            </vt:lpstr>
      <vt:lpstr>Как раз тогда у меня, маленькой девчонки сложилась мечта: я буду работать с детьми и только в детском саду, и именно воспитателем. Как бабушка. Закончив школу, прямиком пошла в педагогический институт ОГТИ.                                                           Вот пролетели студенческие годы – в моих руках заветный диплом.                                                         Ура! Я – воспитатель!                                                                    </vt:lpstr>
      <vt:lpstr>Естественно не сразу всё получилось. Не хватало опыта, теории много, а практики маловато. Хотелось стать малышам, ну не мамой конечно, но хотя бы верным другом, старшим товарищем, помощником, соратником. Сейчас, мне кажется, что это удаётся. Я очень стараюсь.                                                                                                                                                                         Безусловно, вся моя любовь отдана детям. Иначе просто нельзя. Какой она должна  быть – каждый педагог решает для себя сам. Это зависит и от воспитания, и от того, как, к человеку относились родители, друзья, педагоги в школе и воспитатели в саду. И от много другого конечно.                                        </vt:lpstr>
      <vt:lpstr>В своей работе  стараюсь придерживаться самого главного для меня закона                                            – закона трёх «НЕ».                                                                                                                                                                                         НЕ ОБМАНЫВАЙ!                                                                                                                                                                                                 НЕ ДАВИ!                                                                                                                                                                                                                                                                                                                                           НЕ ПРОПУСТИ!</vt:lpstr>
      <vt:lpstr>Итак:                                                                                                                                                                                                                                                                                                         «НЕ» первое.                                                                                                                                                                                                                                                                                                            Не обманывай детей. То есть всегда говори им только правду. Ведь детям приходится, нам взрослым, верить на слово, не требуя доказательств. Потому что детям важно, чтобы взрослый был человеком « слова и дела». Иначе он (взрослый) потеряет авторитет. Ребёнок – личность, которая имеет право на своё мнение, и мы с этим ничего поделать не можем.</vt:lpstr>
      <vt:lpstr>«НЕ» второе.                                                                                                                                                                                                                                                                                                                                                                Не добивайся успеха от детей силой. В чём бы то ни было: в играх, на занятиях, в свободной деятельности. Ни в коем случае нельзя говорить ребёнку о его неспособности. Это неминуемо приводит к краху. Главное дать ребёнку всему научиться, то есть развивать эти самые способности. Ведь именно за этим приходят в детский сад. Тут необходимо постоянно поощрять усилия детей, самостремление узнать что-то новое, чему-то научиться. А что касается ошибок…то,  каждый человек, и  даже самый маленький имеет на них право.                                             Ведь он же личность…</vt:lpstr>
      <vt:lpstr>«НЕ» третье.                                                                                                                                                                                    Не пропусти. Чего, спросите вы ?                                 Да  всё – всё, до мелочей. Любой успех, даже самый крохотный.  Для каждого ребёнка этот успех идивидуален, что для одного естественно, для другого достижение. Очень важно хвалить ребёнка, делая это от души. Мы бываем так скупы на похвалу и замечаем лишь промахи. Не получилось – пусть. Никогда не отпущу от себя ребёнка побеждённым. За что – нибудь  да похвалю. У каждого человека есть « банк счастливых воспоминаний». Надо помнить о нём</vt:lpstr>
      <vt:lpstr>Мы взрослые часто упускаем это из виду,                                                   а  я хочу напомнить,                                                      что детство – это не период подготовки малыша к  взрослой жизни,                                    нет;                                                                        детство – это настоящая, яркая,  самобытная, неповторимая жизнь.                                                                            </vt:lpstr>
      <vt:lpstr>Детский сад – это мой второй дом. Первый, там -  где моя семья, муж, дети. Но ведь и второе место, оно очень важное и ему принадлежит часть сердца.                                                                                                                                  Говорят, счастливый человек тот, утром с желанием идёт на работу, а вечером с радостью возвращается домой к семье. Значит я самый - cамый  счастливый  человек: я люблю свою работу, свой детский сад и свою семью.                                                                           </vt:lpstr>
      <vt:lpstr>В детском садике быть воспитателем - каждодневное  сложное  дело,   Нужно чутким быть, добрым, внимательным, чтоб за каждого сердце болело,   Чтобы детки, как маму, любили и бежали цыплятами  вслед,   Хороводы чтоб вмести водили и сбегались на зов на обед.   Душу вложит свою воспитатель, без остатка - на откуп отдаст,   С каждым будет он – лучший приятель, и с утра, и в обеденный час. </vt:lpstr>
      <vt:lpstr>Слайд 16</vt:lpstr>
      <vt:lpstr>Слайд 17</vt:lpstr>
      <vt:lpstr>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Моё педагогическое кредо</dc:title>
  <dc:creator>Василина Варнавская</dc:creator>
  <cp:lastModifiedBy>Future</cp:lastModifiedBy>
  <cp:revision>23</cp:revision>
  <dcterms:created xsi:type="dcterms:W3CDTF">2018-03-17T13:23:41Z</dcterms:created>
  <dcterms:modified xsi:type="dcterms:W3CDTF">2025-10-01T18:59:27Z</dcterms:modified>
</cp:coreProperties>
</file>