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notesMasterIdLst>
    <p:notesMasterId r:id="rId21"/>
  </p:notesMasterIdLst>
  <p:sldIdLst>
    <p:sldId id="256" r:id="rId2"/>
    <p:sldId id="263" r:id="rId3"/>
    <p:sldId id="264" r:id="rId4"/>
    <p:sldId id="258" r:id="rId5"/>
    <p:sldId id="266" r:id="rId6"/>
    <p:sldId id="268" r:id="rId7"/>
    <p:sldId id="269" r:id="rId8"/>
    <p:sldId id="271" r:id="rId9"/>
    <p:sldId id="274" r:id="rId10"/>
    <p:sldId id="272" r:id="rId11"/>
    <p:sldId id="273" r:id="rId12"/>
    <p:sldId id="262" r:id="rId13"/>
    <p:sldId id="270" r:id="rId14"/>
    <p:sldId id="265" r:id="rId15"/>
    <p:sldId id="267" r:id="rId16"/>
    <p:sldId id="275" r:id="rId17"/>
    <p:sldId id="261" r:id="rId18"/>
    <p:sldId id="260" r:id="rId19"/>
    <p:sldId id="276"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609A79C9-F70A-466E-9AD2-47C308A419B9}">
          <p14:sldIdLst>
            <p14:sldId id="256"/>
            <p14:sldId id="263"/>
            <p14:sldId id="264"/>
          </p14:sldIdLst>
        </p14:section>
        <p14:section name="Section sans titre" id="{328E2536-7BBE-405D-BDB2-5BECE5DA50CB}">
          <p14:sldIdLst>
            <p14:sldId id="258"/>
            <p14:sldId id="266"/>
            <p14:sldId id="268"/>
            <p14:sldId id="269"/>
            <p14:sldId id="271"/>
            <p14:sldId id="274"/>
            <p14:sldId id="272"/>
            <p14:sldId id="273"/>
            <p14:sldId id="262"/>
            <p14:sldId id="270"/>
            <p14:sldId id="265"/>
            <p14:sldId id="267"/>
            <p14:sldId id="275"/>
            <p14:sldId id="261"/>
            <p14:sldId id="260"/>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293"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E1681-9D17-42E4-A2AD-0B7F0892F468}" type="datetimeFigureOut">
              <a:rPr lang="fr-FR" smtClean="0"/>
              <a:t>06/11/2022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1917C1-51C5-4757-8099-B10B56BA1552}" type="slidenum">
              <a:rPr lang="fr-FR" smtClean="0"/>
              <a:t>‹N°›</a:t>
            </a:fld>
            <a:endParaRPr lang="fr-FR"/>
          </a:p>
        </p:txBody>
      </p:sp>
    </p:spTree>
    <p:extLst>
      <p:ext uri="{BB962C8B-B14F-4D97-AF65-F5344CB8AC3E}">
        <p14:creationId xmlns:p14="http://schemas.microsoft.com/office/powerpoint/2010/main" val="266874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91917C1-51C5-4757-8099-B10B56BA1552}" type="slidenum">
              <a:rPr lang="fr-FR" smtClean="0"/>
              <a:t>2</a:t>
            </a:fld>
            <a:endParaRPr lang="fr-FR"/>
          </a:p>
        </p:txBody>
      </p:sp>
    </p:spTree>
    <p:extLst>
      <p:ext uri="{BB962C8B-B14F-4D97-AF65-F5344CB8AC3E}">
        <p14:creationId xmlns:p14="http://schemas.microsoft.com/office/powerpoint/2010/main" val="87216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493105" y="802298"/>
            <a:ext cx="8561747" cy="2541431"/>
          </a:xfrm>
        </p:spPr>
        <p:txBody>
          <a:bodyPr bIns="0" anchor="b">
            <a:normAutofit/>
          </a:bodyPr>
          <a:lstStyle>
            <a:lvl1pPr algn="l">
              <a:defRPr sz="6600"/>
            </a:lvl1pPr>
          </a:lstStyle>
          <a:p>
            <a:r>
              <a:rPr lang="fr-FR"/>
              <a:t>Modifiez le style du titre</a:t>
            </a:r>
            <a:endParaRPr lang="en-US" dirty="0"/>
          </a:p>
        </p:txBody>
      </p:sp>
      <p:sp>
        <p:nvSpPr>
          <p:cNvPr id="3" name="Subtitle 2"/>
          <p:cNvSpPr>
            <a:spLocks noGrp="1"/>
          </p:cNvSpPr>
          <p:nvPr>
            <p:ph type="subTitle" idx="1"/>
          </p:nvPr>
        </p:nvSpPr>
        <p:spPr>
          <a:xfrm>
            <a:off x="2493106" y="3531204"/>
            <a:ext cx="8561746"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FFEB0D6-21E0-43BA-9506-F9503110CEC1}" type="datetimeFigureOut">
              <a:rPr lang="fr-FR" smtClean="0"/>
              <a:t>06/11/2022</a:t>
            </a:fld>
            <a:endParaRPr lang="fr-FR"/>
          </a:p>
        </p:txBody>
      </p:sp>
      <p:sp>
        <p:nvSpPr>
          <p:cNvPr id="5" name="Footer Placeholder 4"/>
          <p:cNvSpPr>
            <a:spLocks noGrp="1"/>
          </p:cNvSpPr>
          <p:nvPr>
            <p:ph type="ftr" sz="quarter" idx="11"/>
          </p:nvPr>
        </p:nvSpPr>
        <p:spPr>
          <a:xfrm>
            <a:off x="2493105" y="329307"/>
            <a:ext cx="4897310" cy="309201"/>
          </a:xfrm>
        </p:spPr>
        <p:txBody>
          <a:bodyPr/>
          <a:lstStyle/>
          <a:p>
            <a:endParaRPr lang="fr-FR"/>
          </a:p>
        </p:txBody>
      </p:sp>
      <p:sp>
        <p:nvSpPr>
          <p:cNvPr id="6" name="Slide Number Placeholder 5"/>
          <p:cNvSpPr>
            <a:spLocks noGrp="1"/>
          </p:cNvSpPr>
          <p:nvPr>
            <p:ph type="sldNum" sz="quarter" idx="12"/>
          </p:nvPr>
        </p:nvSpPr>
        <p:spPr>
          <a:xfrm>
            <a:off x="1437664" y="798973"/>
            <a:ext cx="811019" cy="503578"/>
          </a:xfrm>
        </p:spPr>
        <p:txBody>
          <a:bodyPr/>
          <a:lstStyle/>
          <a:p>
            <a:fld id="{B54DC913-EEFF-47CA-8AF3-08FF8CE35CA9}" type="slidenum">
              <a:rPr lang="fr-FR" smtClean="0"/>
              <a:t>‹N°›</a:t>
            </a:fld>
            <a:endParaRPr lang="fr-FR"/>
          </a:p>
        </p:txBody>
      </p:sp>
      <p:cxnSp>
        <p:nvCxnSpPr>
          <p:cNvPr id="8" name="Straight Connector 7"/>
          <p:cNvCxnSpPr/>
          <p:nvPr/>
        </p:nvCxnSpPr>
        <p:spPr>
          <a:xfrm>
            <a:off x="2334637" y="798973"/>
            <a:ext cx="0" cy="2544756"/>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05330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FEB0D6-21E0-43BA-9506-F9503110CEC1}" type="datetimeFigureOut">
              <a:rPr lang="fr-FR" smtClean="0"/>
              <a:t>06/11/2022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4DC913-EEFF-47CA-8AF3-08FF8CE35CA9}" type="slidenum">
              <a:rPr lang="fr-FR" smtClean="0"/>
              <a:t>‹N°›</a:t>
            </a:fld>
            <a:endParaRPr lang="fr-FR"/>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92836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883863"/>
            <a:ext cx="1615742" cy="4574999"/>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1534694" y="883863"/>
            <a:ext cx="7738807" cy="457499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FEB0D6-21E0-43BA-9506-F9503110CEC1}" type="datetimeFigureOut">
              <a:rPr lang="fr-FR" smtClean="0"/>
              <a:t>06/11/2022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4DC913-EEFF-47CA-8AF3-08FF8CE35CA9}" type="slidenum">
              <a:rPr lang="fr-FR" smtClean="0"/>
              <a:t>‹N°›</a:t>
            </a:fld>
            <a:endParaRPr lang="fr-FR"/>
          </a:p>
        </p:txBody>
      </p:sp>
      <p:cxnSp>
        <p:nvCxnSpPr>
          <p:cNvPr id="8" name="Straight Connector 7"/>
          <p:cNvCxnSpPr/>
          <p:nvPr/>
        </p:nvCxnSpPr>
        <p:spPr>
          <a:xfrm flipH="1">
            <a:off x="9439111" y="719272"/>
            <a:ext cx="1615742" cy="0"/>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17699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ncho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FEB0D6-21E0-43BA-9506-F9503110CEC1}" type="datetimeFigureOut">
              <a:rPr lang="fr-FR" smtClean="0"/>
              <a:t>06/11/2022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4DC913-EEFF-47CA-8AF3-08FF8CE35CA9}" type="slidenum">
              <a:rPr lang="fr-FR" smtClean="0"/>
              <a:t>‹N°›</a:t>
            </a:fld>
            <a:endParaRPr lang="fr-FR"/>
          </a:p>
        </p:txBody>
      </p:sp>
      <p:cxnSp>
        <p:nvCxnSpPr>
          <p:cNvPr id="8" name="Straight Connector 7"/>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09371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534813" y="1756130"/>
            <a:ext cx="8562580" cy="1887950"/>
          </a:xfrm>
        </p:spPr>
        <p:txBody>
          <a:bodyPr anchor="b">
            <a:normAutofit/>
          </a:bodyPr>
          <a:lstStyle>
            <a:lvl1pPr algn="l">
              <a:defRPr sz="3600"/>
            </a:lvl1pPr>
          </a:lstStyle>
          <a:p>
            <a:r>
              <a:rPr lang="fr-FR"/>
              <a:t>Modifiez le style du titre</a:t>
            </a:r>
            <a:endParaRPr lang="en-US" dirty="0"/>
          </a:p>
        </p:txBody>
      </p:sp>
      <p:sp>
        <p:nvSpPr>
          <p:cNvPr id="3" name="Text Placeholder 2"/>
          <p:cNvSpPr>
            <a:spLocks noGrp="1"/>
          </p:cNvSpPr>
          <p:nvPr>
            <p:ph type="body" idx="1"/>
          </p:nvPr>
        </p:nvSpPr>
        <p:spPr>
          <a:xfrm>
            <a:off x="1534695" y="3806195"/>
            <a:ext cx="854999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FFEB0D6-21E0-43BA-9506-F9503110CEC1}" type="datetimeFigureOut">
              <a:rPr lang="fr-FR" smtClean="0"/>
              <a:t>06/11/2022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B54DC913-EEFF-47CA-8AF3-08FF8CE35CA9}" type="slidenum">
              <a:rPr lang="fr-FR" smtClean="0"/>
              <a:t>‹N°›</a:t>
            </a:fld>
            <a:endParaRPr lang="fr-FR"/>
          </a:p>
        </p:txBody>
      </p:sp>
      <p:cxnSp>
        <p:nvCxnSpPr>
          <p:cNvPr id="8" name="Straight Connector 7"/>
          <p:cNvCxnSpPr/>
          <p:nvPr/>
        </p:nvCxnSpPr>
        <p:spPr>
          <a:xfrm>
            <a:off x="1371687" y="798973"/>
            <a:ext cx="0" cy="284510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97005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889"/>
            <a:ext cx="9520157" cy="1059305"/>
          </a:xfrm>
        </p:spPr>
        <p:txBody>
          <a:bodyPr/>
          <a:lstStyle/>
          <a:p>
            <a:r>
              <a:rPr lang="fr-FR"/>
              <a:t>Modifiez le style du titre</a:t>
            </a:r>
            <a:endParaRPr lang="en-US" dirty="0"/>
          </a:p>
        </p:txBody>
      </p:sp>
      <p:sp>
        <p:nvSpPr>
          <p:cNvPr id="3" name="Content Placeholder 2"/>
          <p:cNvSpPr>
            <a:spLocks noGrp="1"/>
          </p:cNvSpPr>
          <p:nvPr>
            <p:ph sz="half" idx="1"/>
          </p:nvPr>
        </p:nvSpPr>
        <p:spPr>
          <a:xfrm>
            <a:off x="1534695" y="2010878"/>
            <a:ext cx="4608576" cy="343814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454793" y="2017343"/>
            <a:ext cx="4604130" cy="344152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FFEB0D6-21E0-43BA-9506-F9503110CEC1}" type="datetimeFigureOut">
              <a:rPr lang="fr-FR" smtClean="0"/>
              <a:t>06/11/2022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54DC913-EEFF-47CA-8AF3-08FF8CE35CA9}" type="slidenum">
              <a:rPr lang="fr-FR" smtClean="0"/>
              <a:t>‹N°›</a:t>
            </a:fld>
            <a:endParaRPr lang="fr-FR"/>
          </a:p>
        </p:txBody>
      </p:sp>
      <p:cxnSp>
        <p:nvCxnSpPr>
          <p:cNvPr id="9" name="Straight Connector 8"/>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5446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534695" y="804163"/>
            <a:ext cx="9520157" cy="1056319"/>
          </a:xfrm>
        </p:spPr>
        <p:txBody>
          <a:bodyPr/>
          <a:lstStyle/>
          <a:p>
            <a:r>
              <a:rPr lang="fr-FR"/>
              <a:t>Modifiez le style du titre</a:t>
            </a:r>
            <a:endParaRPr lang="en-US" dirty="0"/>
          </a:p>
        </p:txBody>
      </p:sp>
      <p:sp>
        <p:nvSpPr>
          <p:cNvPr id="3" name="Text Placeholder 2"/>
          <p:cNvSpPr>
            <a:spLocks noGrp="1"/>
          </p:cNvSpPr>
          <p:nvPr>
            <p:ph type="body" idx="1"/>
          </p:nvPr>
        </p:nvSpPr>
        <p:spPr>
          <a:xfrm>
            <a:off x="1534695" y="2019549"/>
            <a:ext cx="4608576"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534695" y="2824269"/>
            <a:ext cx="4608576" cy="26444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54791" y="2023003"/>
            <a:ext cx="4608576"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454792" y="2821491"/>
            <a:ext cx="4608576" cy="263737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FFEB0D6-21E0-43BA-9506-F9503110CEC1}" type="datetimeFigureOut">
              <a:rPr lang="fr-FR" smtClean="0"/>
              <a:t>06/11/2022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B54DC913-EEFF-47CA-8AF3-08FF8CE35CA9}" type="slidenum">
              <a:rPr lang="fr-FR" smtClean="0"/>
              <a:t>‹N°›</a:t>
            </a:fld>
            <a:endParaRPr lang="fr-FR"/>
          </a:p>
        </p:txBody>
      </p:sp>
      <p:cxnSp>
        <p:nvCxnSpPr>
          <p:cNvPr id="11" name="Straight Connector 10"/>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7364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FFEB0D6-21E0-43BA-9506-F9503110CEC1}" type="datetimeFigureOut">
              <a:rPr lang="fr-FR" smtClean="0"/>
              <a:t>06/11/2022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B54DC913-EEFF-47CA-8AF3-08FF8CE35CA9}" type="slidenum">
              <a:rPr lang="fr-FR" smtClean="0"/>
              <a:t>‹N°›</a:t>
            </a:fld>
            <a:endParaRPr lang="fr-FR"/>
          </a:p>
        </p:txBody>
      </p:sp>
      <p:cxnSp>
        <p:nvCxnSpPr>
          <p:cNvPr id="7" name="Straight Connector 6"/>
          <p:cNvCxnSpPr/>
          <p:nvPr/>
        </p:nvCxnSpPr>
        <p:spPr>
          <a:xfrm>
            <a:off x="1371687" y="798973"/>
            <a:ext cx="0" cy="1067168"/>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01325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FEB0D6-21E0-43BA-9506-F9503110CEC1}" type="datetimeFigureOut">
              <a:rPr lang="fr-FR" smtClean="0"/>
              <a:t>06/11/2022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B54DC913-EEFF-47CA-8AF3-08FF8CE35CA9}" type="slidenum">
              <a:rPr lang="fr-FR" smtClean="0"/>
              <a:t>‹N°›</a:t>
            </a:fld>
            <a:endParaRPr lang="fr-FR"/>
          </a:p>
        </p:txBody>
      </p:sp>
    </p:spTree>
    <p:extLst>
      <p:ext uri="{BB962C8B-B14F-4D97-AF65-F5344CB8AC3E}">
        <p14:creationId xmlns:p14="http://schemas.microsoft.com/office/powerpoint/2010/main" val="3933993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34642" y="798973"/>
            <a:ext cx="3183128" cy="2247117"/>
          </a:xfrm>
        </p:spPr>
        <p:txBody>
          <a:bodyPr anchor="b">
            <a:normAutofit/>
          </a:bodyPr>
          <a:lstStyle>
            <a:lvl1pPr algn="l">
              <a:defRPr sz="2400"/>
            </a:lvl1pPr>
          </a:lstStyle>
          <a:p>
            <a:r>
              <a:rPr lang="fr-FR"/>
              <a:t>Modifiez le style du titre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1534695" y="3205491"/>
            <a:ext cx="3184989"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FFEB0D6-21E0-43BA-9506-F9503110CEC1}" type="datetimeFigureOut">
              <a:rPr lang="fr-FR" smtClean="0"/>
              <a:t>06/11/2022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B54DC913-EEFF-47CA-8AF3-08FF8CE35CA9}" type="slidenum">
              <a:rPr lang="fr-FR" smtClean="0"/>
              <a:t>‹N°›</a:t>
            </a:fld>
            <a:endParaRPr lang="fr-FR"/>
          </a:p>
        </p:txBody>
      </p:sp>
      <p:cxnSp>
        <p:nvCxnSpPr>
          <p:cNvPr id="9" name="Straight Connector 8"/>
          <p:cNvCxnSpPr/>
          <p:nvPr/>
        </p:nvCxnSpPr>
        <p:spPr>
          <a:xfrm>
            <a:off x="1371687" y="798973"/>
            <a:ext cx="0" cy="2247117"/>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63398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535694" y="1129513"/>
            <a:ext cx="5447840" cy="1830584"/>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534695" y="3145992"/>
            <a:ext cx="5440037"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1534695" y="5469856"/>
            <a:ext cx="5440038" cy="320123"/>
          </a:xfrm>
        </p:spPr>
        <p:txBody>
          <a:bodyPr/>
          <a:lstStyle>
            <a:lvl1pPr algn="l">
              <a:defRPr/>
            </a:lvl1pPr>
          </a:lstStyle>
          <a:p>
            <a:fld id="{5FFEB0D6-21E0-43BA-9506-F9503110CEC1}" type="datetimeFigureOut">
              <a:rPr lang="fr-FR" smtClean="0"/>
              <a:t>06/11/2022</a:t>
            </a:fld>
            <a:endParaRPr lang="fr-FR"/>
          </a:p>
        </p:txBody>
      </p:sp>
      <p:sp>
        <p:nvSpPr>
          <p:cNvPr id="6" name="Footer Placeholder 5"/>
          <p:cNvSpPr>
            <a:spLocks noGrp="1"/>
          </p:cNvSpPr>
          <p:nvPr>
            <p:ph type="ftr" sz="quarter" idx="11"/>
          </p:nvPr>
        </p:nvSpPr>
        <p:spPr>
          <a:xfrm>
            <a:off x="1534910" y="318640"/>
            <a:ext cx="5453475" cy="320931"/>
          </a:xfrm>
        </p:spPr>
        <p:txBody>
          <a:bodyPr/>
          <a:lstStyle/>
          <a:p>
            <a:endParaRPr lang="fr-FR"/>
          </a:p>
        </p:txBody>
      </p:sp>
      <p:sp>
        <p:nvSpPr>
          <p:cNvPr id="7" name="Slide Number Placeholder 6"/>
          <p:cNvSpPr>
            <a:spLocks noGrp="1"/>
          </p:cNvSpPr>
          <p:nvPr>
            <p:ph type="sldNum" sz="quarter" idx="12"/>
          </p:nvPr>
        </p:nvSpPr>
        <p:spPr/>
        <p:txBody>
          <a:bodyPr/>
          <a:lstStyle/>
          <a:p>
            <a:fld id="{B54DC913-EEFF-47CA-8AF3-08FF8CE35CA9}" type="slidenum">
              <a:rPr lang="fr-FR" smtClean="0"/>
              <a:t>‹N°›</a:t>
            </a:fld>
            <a:endParaRPr lang="fr-FR"/>
          </a:p>
        </p:txBody>
      </p:sp>
      <p:cxnSp>
        <p:nvCxnSpPr>
          <p:cNvPr id="14" name="Straight Connector 13"/>
          <p:cNvCxnSpPr/>
          <p:nvPr/>
        </p:nvCxnSpPr>
        <p:spPr>
          <a:xfrm>
            <a:off x="1371687" y="798973"/>
            <a:ext cx="0" cy="2161124"/>
          </a:xfrm>
          <a:prstGeom prst="line">
            <a:avLst/>
          </a:prstGeom>
          <a:ln w="38100" cmpd="sng">
            <a:solidFill>
              <a:schemeClr val="accent1"/>
            </a:solidFill>
            <a:prstDash val="solid"/>
            <a:tailEnd type="non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85046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ctangle 8"/>
          <p:cNvSpPr/>
          <p:nvPr/>
        </p:nvSpPr>
        <p:spPr>
          <a:xfrm>
            <a:off x="0" y="2015732"/>
            <a:ext cx="12192000" cy="4118829"/>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srcRect t="2769" b="-2769"/>
          <a:stretch/>
        </p:blipFill>
        <p:spPr>
          <a:xfrm>
            <a:off x="0" y="6135624"/>
            <a:ext cx="12192000" cy="742950"/>
          </a:xfrm>
          <a:prstGeom prst="rect">
            <a:avLst/>
          </a:prstGeom>
        </p:spPr>
      </p:pic>
      <p:sp>
        <p:nvSpPr>
          <p:cNvPr id="2" name="Title Placeholder 1"/>
          <p:cNvSpPr>
            <a:spLocks noGrp="1"/>
          </p:cNvSpPr>
          <p:nvPr>
            <p:ph type="title"/>
          </p:nvPr>
        </p:nvSpPr>
        <p:spPr>
          <a:xfrm>
            <a:off x="1534696" y="804519"/>
            <a:ext cx="9520158" cy="1049235"/>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534696" y="2015732"/>
            <a:ext cx="9520158" cy="345061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5FFEB0D6-21E0-43BA-9506-F9503110CEC1}" type="datetimeFigureOut">
              <a:rPr lang="fr-FR" smtClean="0"/>
              <a:t>06/11/2022</a:t>
            </a:fld>
            <a:endParaRPr lang="fr-FR"/>
          </a:p>
        </p:txBody>
      </p:sp>
      <p:sp>
        <p:nvSpPr>
          <p:cNvPr id="5" name="Footer Placeholder 4"/>
          <p:cNvSpPr>
            <a:spLocks noGrp="1"/>
          </p:cNvSpPr>
          <p:nvPr>
            <p:ph type="ftr" sz="quarter" idx="3"/>
          </p:nvPr>
        </p:nvSpPr>
        <p:spPr>
          <a:xfrm>
            <a:off x="1534695" y="329307"/>
            <a:ext cx="5855719"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B54DC913-EEFF-47CA-8AF3-08FF8CE35CA9}" type="slidenum">
              <a:rPr lang="fr-FR" smtClean="0"/>
              <a:t>‹N°›</a:t>
            </a:fld>
            <a:endParaRPr lang="fr-FR"/>
          </a:p>
        </p:txBody>
      </p:sp>
      <p:cxnSp>
        <p:nvCxnSpPr>
          <p:cNvPr id="12" name="Straight Connector 11"/>
          <p:cNvCxnSpPr/>
          <p:nvPr/>
        </p:nvCxnSpPr>
        <p:spPr>
          <a:xfrm>
            <a:off x="0" y="6141705"/>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275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hyperlink" Target="https://fr.wikipedia.org/wiki/Art_moderne"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video" Target="https://www.youtube.com/embed/oSv731Ks3kg?feature=oembed" TargetMode="External"/><Relationship Id="rId7" Type="http://schemas.openxmlformats.org/officeDocument/2006/relationships/hyperlink" Target="https://www.facebook.com/watch/?v=436090441410563" TargetMode="External"/><Relationship Id="rId12" Type="http://schemas.openxmlformats.org/officeDocument/2006/relationships/image" Target="../media/image33.jpeg"/><Relationship Id="rId2" Type="http://schemas.openxmlformats.org/officeDocument/2006/relationships/video" Target="https://www.youtube.com/embed/fj-KvmlGBYI?feature=oembed" TargetMode="External"/><Relationship Id="rId1" Type="http://schemas.openxmlformats.org/officeDocument/2006/relationships/video" Target="https://www.youtube.com/embed/_pfBF_wTreI?feature=oembed" TargetMode="External"/><Relationship Id="rId6" Type="http://schemas.openxmlformats.org/officeDocument/2006/relationships/image" Target="../media/image28.jpg"/><Relationship Id="rId11" Type="http://schemas.openxmlformats.org/officeDocument/2006/relationships/image" Target="../media/image32.jpg"/><Relationship Id="rId5" Type="http://schemas.openxmlformats.org/officeDocument/2006/relationships/slideLayout" Target="../slideLayouts/slideLayout2.xml"/><Relationship Id="rId10" Type="http://schemas.openxmlformats.org/officeDocument/2006/relationships/image" Target="../media/image31.jpeg"/><Relationship Id="rId4" Type="http://schemas.openxmlformats.org/officeDocument/2006/relationships/video" Target="https://www.youtube.com/embed/s1fpSb0u9Go?feature=oembed" TargetMode="External"/><Relationship Id="rId9"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g"/></Relationships>
</file>

<file path=ppt/slides/_rels/slide19.xml.rels><?xml version="1.0" encoding="UTF-8" standalone="yes"?>
<Relationships xmlns="http://schemas.openxmlformats.org/package/2006/relationships"><Relationship Id="rId8" Type="http://schemas.openxmlformats.org/officeDocument/2006/relationships/hyperlink" Target="https://lewebpedagogique.com/bourguignon/2019/10/29/le-radeau-de-la-meduse-ou-des-illusions/" TargetMode="External"/><Relationship Id="rId3" Type="http://schemas.openxmlformats.org/officeDocument/2006/relationships/hyperlink" Target="https://www.lemonde.fr/culture/article/2015/12/12/banksy-utilise-l-image-de-steve-jobs-pour-illustrer-la-crise-des-migrants-a-calais_4830642_3246.html" TargetMode="External"/><Relationship Id="rId7" Type="http://schemas.openxmlformats.org/officeDocument/2006/relationships/image" Target="../media/image43.jpe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hyperlink" Target="https://fb.watch/gDKZJXvCw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www.grandpalais.fr/fr/article/le-rococo"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0C74CD3-A7BA-4F2E-BC3B-C9E8353C9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3965C84-D76E-4618-9E0B-CD6F15D10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2" name="Rectangle 11">
            <a:extLst>
              <a:ext uri="{FF2B5EF4-FFF2-40B4-BE49-F238E27FC236}">
                <a16:creationId xmlns:a16="http://schemas.microsoft.com/office/drawing/2014/main" id="{52AEC266-7735-48E3-ADBD-EC9024CF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256" y="481108"/>
            <a:ext cx="7508096" cy="5150164"/>
          </a:xfrm>
          <a:prstGeom prst="rect">
            <a:avLst/>
          </a:prstGeom>
          <a:gradFill>
            <a:gsLst>
              <a:gs pos="0">
                <a:schemeClr val="bg2">
                  <a:lumMod val="10000"/>
                </a:schemeClr>
              </a:gs>
              <a:gs pos="100000">
                <a:schemeClr val="bg2">
                  <a:lumMod val="10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prstMaterial="matte">
            <a:bevelT w="133350" h="508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99190E8-5D18-4262-9BCD-ED6E6DB6E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9284" y="646746"/>
            <a:ext cx="7178040" cy="481888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8210C6-EC0C-4277-ACE3-B3BFB1E294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69324" y="966786"/>
            <a:ext cx="6537960" cy="4178808"/>
          </a:xfrm>
          <a:prstGeom prst="rect">
            <a:avLst/>
          </a:prstGeom>
          <a:solidFill>
            <a:srgbClr val="FFFFFE"/>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D3A5E8F3-38DC-2799-E585-A9AFC653F485}"/>
              </a:ext>
            </a:extLst>
          </p:cNvPr>
          <p:cNvSpPr>
            <a:spLocks noGrp="1"/>
          </p:cNvSpPr>
          <p:nvPr>
            <p:ph type="ctrTitle"/>
          </p:nvPr>
        </p:nvSpPr>
        <p:spPr>
          <a:xfrm>
            <a:off x="1380039" y="1155806"/>
            <a:ext cx="6116531" cy="3800769"/>
          </a:xfrm>
        </p:spPr>
        <p:txBody>
          <a:bodyPr anchor="ctr">
            <a:normAutofit/>
          </a:bodyPr>
          <a:lstStyle/>
          <a:p>
            <a:pPr algn="ctr"/>
            <a:r>
              <a:rPr lang="fr-FR" sz="4400">
                <a:solidFill>
                  <a:srgbClr val="000000"/>
                </a:solidFill>
              </a:rPr>
              <a:t>visuel</a:t>
            </a:r>
          </a:p>
        </p:txBody>
      </p:sp>
      <p:cxnSp>
        <p:nvCxnSpPr>
          <p:cNvPr id="18" name="Straight Connector 17">
            <a:extLst>
              <a:ext uri="{FF2B5EF4-FFF2-40B4-BE49-F238E27FC236}">
                <a16:creationId xmlns:a16="http://schemas.microsoft.com/office/drawing/2014/main" id="{07705AC7-A0E4-4672-9669-A00D64BC855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056721"/>
            <a:ext cx="2844424"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20" name="Straight Connector 19">
            <a:extLst>
              <a:ext uri="{FF2B5EF4-FFF2-40B4-BE49-F238E27FC236}">
                <a16:creationId xmlns:a16="http://schemas.microsoft.com/office/drawing/2014/main" id="{B18CD888-FFE1-4CD1-A6BF-44D1EFEA49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94BA8DB-9CDF-4469-9A0E-1494213F974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srcRect t="2769" b="-2769"/>
          <a:stretch/>
        </p:blipFill>
        <p:spPr>
          <a:xfrm>
            <a:off x="0" y="6135624"/>
            <a:ext cx="12192000" cy="742950"/>
          </a:xfrm>
          <a:prstGeom prst="rect">
            <a:avLst/>
          </a:prstGeom>
        </p:spPr>
      </p:pic>
      <p:pic>
        <p:nvPicPr>
          <p:cNvPr id="5" name="Image 4" descr="Une image contenant texte&#10;&#10;Description générée automatiquement">
            <a:extLst>
              <a:ext uri="{FF2B5EF4-FFF2-40B4-BE49-F238E27FC236}">
                <a16:creationId xmlns:a16="http://schemas.microsoft.com/office/drawing/2014/main" id="{9692B52F-4FBF-2CC0-57BB-BF545CD8A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9" y="-333593"/>
            <a:ext cx="12283176" cy="7357595"/>
          </a:xfrm>
          <a:prstGeom prst="rect">
            <a:avLst/>
          </a:prstGeom>
        </p:spPr>
      </p:pic>
      <p:sp>
        <p:nvSpPr>
          <p:cNvPr id="6" name="ZoneTexte 5">
            <a:extLst>
              <a:ext uri="{FF2B5EF4-FFF2-40B4-BE49-F238E27FC236}">
                <a16:creationId xmlns:a16="http://schemas.microsoft.com/office/drawing/2014/main" id="{137E4DDE-0DAE-55AB-432A-744C4EED4898}"/>
              </a:ext>
            </a:extLst>
          </p:cNvPr>
          <p:cNvSpPr txBox="1"/>
          <p:nvPr/>
        </p:nvSpPr>
        <p:spPr>
          <a:xfrm>
            <a:off x="8946474" y="3008754"/>
            <a:ext cx="2491101" cy="1585049"/>
          </a:xfrm>
          <a:prstGeom prst="rect">
            <a:avLst/>
          </a:prstGeom>
          <a:solidFill>
            <a:schemeClr val="bg1"/>
          </a:solidFill>
        </p:spPr>
        <p:txBody>
          <a:bodyPr wrap="square" rtlCol="0">
            <a:spAutoFit/>
          </a:bodyPr>
          <a:lstStyle/>
          <a:p>
            <a:r>
              <a:rPr lang="fr-FR" sz="1400" b="1" dirty="0">
                <a:latin typeface="Arial" panose="020B0604020202020204" pitchFamily="34" charset="0"/>
                <a:cs typeface="Arial" panose="020B0604020202020204" pitchFamily="34" charset="0"/>
              </a:rPr>
              <a:t>Œuvre incontournable n° 3</a:t>
            </a:r>
          </a:p>
          <a:p>
            <a:r>
              <a:rPr lang="fr-FR" sz="1100" dirty="0">
                <a:latin typeface="Arial" panose="020B0604020202020204" pitchFamily="34" charset="0"/>
                <a:cs typeface="Arial" panose="020B0604020202020204" pitchFamily="34" charset="0"/>
              </a:rPr>
              <a:t>Théodore GERICAULT</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i="1" dirty="0">
                <a:effectLst/>
                <a:latin typeface="Calibri" panose="020F0502020204030204" pitchFamily="34" charset="0"/>
                <a:ea typeface="Calibri" panose="020F0502020204030204" pitchFamily="34" charset="0"/>
                <a:cs typeface="Times New Roman" panose="02020603050405020304" pitchFamily="18" charset="0"/>
              </a:rPr>
              <a:t>Le radeau de la méduse </a:t>
            </a:r>
          </a:p>
          <a:p>
            <a:r>
              <a:rPr lang="fr-FR" sz="1200" dirty="0">
                <a:effectLst/>
                <a:latin typeface="Calibri" panose="020F0502020204030204" pitchFamily="34" charset="0"/>
                <a:ea typeface="Calibri" panose="020F0502020204030204" pitchFamily="34" charset="0"/>
                <a:cs typeface="Times New Roman" panose="02020603050405020304" pitchFamily="18" charset="0"/>
              </a:rPr>
              <a:t>1818-1819</a:t>
            </a:r>
          </a:p>
          <a:p>
            <a:r>
              <a:rPr lang="fr-FR" sz="1200" dirty="0">
                <a:effectLst/>
                <a:latin typeface="Calibri" panose="020F0502020204030204" pitchFamily="34" charset="0"/>
                <a:ea typeface="Calibri" panose="020F0502020204030204" pitchFamily="34" charset="0"/>
                <a:cs typeface="Times New Roman" panose="02020603050405020304" pitchFamily="18" charset="0"/>
              </a:rPr>
              <a:t> Peinture à huile, toile sur bois</a:t>
            </a:r>
          </a:p>
          <a:p>
            <a:r>
              <a:rPr lang="fr-FR" sz="1200" dirty="0">
                <a:effectLst/>
                <a:latin typeface="Calibri" panose="020F0502020204030204" pitchFamily="34" charset="0"/>
                <a:ea typeface="Calibri" panose="020F0502020204030204" pitchFamily="34" charset="0"/>
                <a:cs typeface="Times New Roman" panose="02020603050405020304" pitchFamily="18" charset="0"/>
              </a:rPr>
              <a:t> 4,91 x 7,16 m</a:t>
            </a:r>
          </a:p>
          <a:p>
            <a:r>
              <a:rPr lang="fr-FR" sz="1200" dirty="0">
                <a:effectLst/>
                <a:latin typeface="Calibri" panose="020F0502020204030204" pitchFamily="34" charset="0"/>
                <a:ea typeface="Calibri" panose="020F0502020204030204" pitchFamily="34" charset="0"/>
                <a:cs typeface="Times New Roman" panose="02020603050405020304" pitchFamily="18" charset="0"/>
              </a:rPr>
              <a:t>Musée du Louvre (Paris)</a:t>
            </a:r>
          </a:p>
          <a:p>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peinture d’Histoire</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descr="Une image contenant texte, fenêtre, intérieur, vieux&#10;&#10;Description générée automatiquement">
            <a:extLst>
              <a:ext uri="{FF2B5EF4-FFF2-40B4-BE49-F238E27FC236}">
                <a16:creationId xmlns:a16="http://schemas.microsoft.com/office/drawing/2014/main" id="{1B01BA9C-F4CE-A443-8097-5C7B434B08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4785" y="472641"/>
            <a:ext cx="5995258" cy="4326393"/>
          </a:xfrm>
          <a:prstGeom prst="rect">
            <a:avLst/>
          </a:prstGeom>
        </p:spPr>
      </p:pic>
    </p:spTree>
    <p:extLst>
      <p:ext uri="{BB962C8B-B14F-4D97-AF65-F5344CB8AC3E}">
        <p14:creationId xmlns:p14="http://schemas.microsoft.com/office/powerpoint/2010/main" val="902108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3379800" y="440038"/>
            <a:ext cx="4360529" cy="747899"/>
          </a:xfrm>
          <a:ln>
            <a:solidFill>
              <a:schemeClr val="accent2"/>
            </a:solidFill>
          </a:ln>
        </p:spPr>
        <p:txBody>
          <a:bodyPr>
            <a:normAutofit fontScale="90000"/>
          </a:bodyPr>
          <a:lstStyle/>
          <a:p>
            <a:pPr algn="ctr"/>
            <a:r>
              <a:rPr lang="fr-FR" sz="2000" b="1" dirty="0">
                <a:latin typeface="Arial" panose="020B0604020202020204" pitchFamily="34" charset="0"/>
                <a:cs typeface="Arial" panose="020B0604020202020204" pitchFamily="34" charset="0"/>
              </a:rPr>
              <a:t>ANALYSE D’ŒUVRE</a:t>
            </a:r>
            <a:br>
              <a:rPr lang="fr-FR" sz="2000" b="1" dirty="0">
                <a:latin typeface="Arial" panose="020B0604020202020204" pitchFamily="34" charset="0"/>
                <a:cs typeface="Arial" panose="020B0604020202020204" pitchFamily="34" charset="0"/>
              </a:rPr>
            </a:br>
            <a:r>
              <a:rPr lang="fr-FR" sz="2000" b="1" dirty="0">
                <a:latin typeface="Arial" panose="020B0604020202020204" pitchFamily="34" charset="0"/>
                <a:cs typeface="Arial" panose="020B0604020202020204" pitchFamily="34" charset="0"/>
              </a:rPr>
              <a:t>la composition au service de la lecture et la narration</a:t>
            </a:r>
            <a:br>
              <a:rPr lang="fr-FR" sz="2000" b="1" dirty="0">
                <a:latin typeface="Arial" panose="020B0604020202020204" pitchFamily="34" charset="0"/>
                <a:cs typeface="Arial" panose="020B0604020202020204" pitchFamily="34" charset="0"/>
              </a:rPr>
            </a:br>
            <a:endParaRPr lang="fr-FR" sz="2000" b="1" dirty="0">
              <a:latin typeface="Arial" panose="020B0604020202020204" pitchFamily="34" charset="0"/>
              <a:cs typeface="Arial" panose="020B0604020202020204" pitchFamily="34" charset="0"/>
            </a:endParaRPr>
          </a:p>
        </p:txBody>
      </p:sp>
      <p:sp>
        <p:nvSpPr>
          <p:cNvPr id="4" name="Ellipse 3">
            <a:extLst>
              <a:ext uri="{FF2B5EF4-FFF2-40B4-BE49-F238E27FC236}">
                <a16:creationId xmlns:a16="http://schemas.microsoft.com/office/drawing/2014/main" id="{626FCAFA-38E9-E296-A7D8-01D01F9C74FF}"/>
              </a:ext>
            </a:extLst>
          </p:cNvPr>
          <p:cNvSpPr/>
          <p:nvPr/>
        </p:nvSpPr>
        <p:spPr>
          <a:xfrm>
            <a:off x="7692436" y="27984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TEMPS</a:t>
            </a:r>
          </a:p>
        </p:txBody>
      </p:sp>
      <p:sp>
        <p:nvSpPr>
          <p:cNvPr id="18" name="Ellipse 17">
            <a:extLst>
              <a:ext uri="{FF2B5EF4-FFF2-40B4-BE49-F238E27FC236}">
                <a16:creationId xmlns:a16="http://schemas.microsoft.com/office/drawing/2014/main" id="{306D113D-2428-39C0-801F-CA64BEE3B01E}"/>
              </a:ext>
            </a:extLst>
          </p:cNvPr>
          <p:cNvSpPr/>
          <p:nvPr/>
        </p:nvSpPr>
        <p:spPr>
          <a:xfrm>
            <a:off x="7741406" y="134812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ESPACE</a:t>
            </a:r>
          </a:p>
        </p:txBody>
      </p:sp>
      <p:pic>
        <p:nvPicPr>
          <p:cNvPr id="5" name="Image 4" descr="Une image contenant texte, fenêtre, intérieur, vieux&#10;&#10;Description générée automatiquement">
            <a:extLst>
              <a:ext uri="{FF2B5EF4-FFF2-40B4-BE49-F238E27FC236}">
                <a16:creationId xmlns:a16="http://schemas.microsoft.com/office/drawing/2014/main" id="{0342FE3C-2470-7A3D-903C-E89CBC36780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45351" y="1431980"/>
            <a:ext cx="4794978" cy="3460228"/>
          </a:xfrm>
          <a:prstGeom prst="rect">
            <a:avLst/>
          </a:prstGeom>
        </p:spPr>
      </p:pic>
      <p:sp>
        <p:nvSpPr>
          <p:cNvPr id="6" name="ZoneTexte 5">
            <a:extLst>
              <a:ext uri="{FF2B5EF4-FFF2-40B4-BE49-F238E27FC236}">
                <a16:creationId xmlns:a16="http://schemas.microsoft.com/office/drawing/2014/main" id="{1DAD95BE-3E05-D854-ED89-AC4F9DC05BED}"/>
              </a:ext>
            </a:extLst>
          </p:cNvPr>
          <p:cNvSpPr txBox="1"/>
          <p:nvPr/>
        </p:nvSpPr>
        <p:spPr>
          <a:xfrm>
            <a:off x="7818943" y="3673675"/>
            <a:ext cx="4199642" cy="1754326"/>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L’œuvre se divise horizontalement en 3 parties égales. l’océan et le ciel respectivement occupées par le radeau</a:t>
            </a:r>
          </a:p>
          <a:p>
            <a:r>
              <a:rPr lang="fr-FR" sz="1200" dirty="0">
                <a:latin typeface="Calibri" panose="020F0502020204030204" pitchFamily="34" charset="0"/>
                <a:cs typeface="Calibri" panose="020F0502020204030204" pitchFamily="34" charset="0"/>
              </a:rPr>
              <a:t>Les épicentres narratifs majeurs ( la vague déferlante à gauche, les naufragés agités par l’espoir, la scène dramatique avec ces morts allongés) se situent aux intersections des lignes de force horizontales et verticales, selon </a:t>
            </a:r>
            <a:r>
              <a:rPr lang="fr-FR" sz="1200" b="1" dirty="0">
                <a:solidFill>
                  <a:srgbClr val="0070C0"/>
                </a:solidFill>
                <a:latin typeface="Calibri" panose="020F0502020204030204" pitchFamily="34" charset="0"/>
                <a:cs typeface="Calibri" panose="020F0502020204030204" pitchFamily="34" charset="0"/>
              </a:rPr>
              <a:t>la règle des tiers</a:t>
            </a:r>
            <a:r>
              <a:rPr lang="fr-FR" sz="1200" dirty="0">
                <a:latin typeface="Calibri" panose="020F0502020204030204" pitchFamily="34" charset="0"/>
                <a:cs typeface="Calibri" panose="020F0502020204030204" pitchFamily="34" charset="0"/>
              </a:rPr>
              <a:t>.</a:t>
            </a:r>
          </a:p>
          <a:p>
            <a:r>
              <a:rPr lang="fr-FR" sz="1200" dirty="0">
                <a:latin typeface="Calibri" panose="020F0502020204030204" pitchFamily="34" charset="0"/>
                <a:cs typeface="Calibri" panose="020F0502020204030204" pitchFamily="34" charset="0"/>
              </a:rPr>
              <a:t> La mer engloutit à elle seule les deux tiers de la toile, et engendre une puissante sensation d’immersion dans le drame qui se déroule sous nos yeux. </a:t>
            </a:r>
          </a:p>
        </p:txBody>
      </p:sp>
      <p:pic>
        <p:nvPicPr>
          <p:cNvPr id="7" name="Image 6">
            <a:extLst>
              <a:ext uri="{FF2B5EF4-FFF2-40B4-BE49-F238E27FC236}">
                <a16:creationId xmlns:a16="http://schemas.microsoft.com/office/drawing/2014/main" id="{FC00C095-7FC3-1AD8-9C49-ED727A529FCE}"/>
              </a:ext>
            </a:extLst>
          </p:cNvPr>
          <p:cNvPicPr>
            <a:picLocks noChangeAspect="1"/>
          </p:cNvPicPr>
          <p:nvPr/>
        </p:nvPicPr>
        <p:blipFill rotWithShape="1">
          <a:blip r:embed="rId4"/>
          <a:srcRect l="13387" t="17873" r="32258" b="12780"/>
          <a:stretch/>
        </p:blipFill>
        <p:spPr>
          <a:xfrm>
            <a:off x="3234813" y="1711919"/>
            <a:ext cx="4188542" cy="2838919"/>
          </a:xfrm>
          <a:prstGeom prst="rect">
            <a:avLst/>
          </a:prstGeom>
        </p:spPr>
      </p:pic>
      <p:sp>
        <p:nvSpPr>
          <p:cNvPr id="8" name="Ellipse 7">
            <a:extLst>
              <a:ext uri="{FF2B5EF4-FFF2-40B4-BE49-F238E27FC236}">
                <a16:creationId xmlns:a16="http://schemas.microsoft.com/office/drawing/2014/main" id="{27957365-06C5-E585-FFB3-135E02F1CA95}"/>
              </a:ext>
            </a:extLst>
          </p:cNvPr>
          <p:cNvSpPr/>
          <p:nvPr/>
        </p:nvSpPr>
        <p:spPr>
          <a:xfrm>
            <a:off x="9033861" y="68032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tx1"/>
                </a:solidFill>
              </a:rPr>
              <a:t>FORMES</a:t>
            </a:r>
          </a:p>
        </p:txBody>
      </p:sp>
      <p:sp>
        <p:nvSpPr>
          <p:cNvPr id="9" name="ZoneTexte 8">
            <a:extLst>
              <a:ext uri="{FF2B5EF4-FFF2-40B4-BE49-F238E27FC236}">
                <a16:creationId xmlns:a16="http://schemas.microsoft.com/office/drawing/2014/main" id="{E16EE81A-4295-CA22-E2BD-5A5907E9CDF8}"/>
              </a:ext>
            </a:extLst>
          </p:cNvPr>
          <p:cNvSpPr txBox="1"/>
          <p:nvPr/>
        </p:nvSpPr>
        <p:spPr>
          <a:xfrm>
            <a:off x="119749" y="1961765"/>
            <a:ext cx="2801117" cy="1200329"/>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Au loin</a:t>
            </a:r>
            <a:r>
              <a:rPr lang="fr-FR" sz="1200" b="1" dirty="0">
                <a:solidFill>
                  <a:srgbClr val="0070C0"/>
                </a:solidFill>
                <a:latin typeface="Calibri" panose="020F0502020204030204" pitchFamily="34" charset="0"/>
                <a:cs typeface="Calibri" panose="020F0502020204030204" pitchFamily="34" charset="0"/>
              </a:rPr>
              <a:t>, à l’horizon</a:t>
            </a:r>
            <a:r>
              <a:rPr lang="fr-FR" sz="1200" dirty="0">
                <a:latin typeface="Calibri" panose="020F0502020204030204" pitchFamily="34" charset="0"/>
                <a:cs typeface="Calibri" panose="020F0502020204030204" pitchFamily="34" charset="0"/>
              </a:rPr>
              <a:t>, de manière </a:t>
            </a:r>
            <a:r>
              <a:rPr lang="fr-FR" sz="1200" b="1" dirty="0">
                <a:solidFill>
                  <a:srgbClr val="0070C0"/>
                </a:solidFill>
                <a:latin typeface="Calibri" panose="020F0502020204030204" pitchFamily="34" charset="0"/>
                <a:cs typeface="Calibri" panose="020F0502020204030204" pitchFamily="34" charset="0"/>
              </a:rPr>
              <a:t>à peine suggérée </a:t>
            </a:r>
            <a:r>
              <a:rPr lang="fr-FR" sz="1200" dirty="0">
                <a:latin typeface="Calibri" panose="020F0502020204030204" pitchFamily="34" charset="0"/>
                <a:cs typeface="Calibri" panose="020F0502020204030204" pitchFamily="34" charset="0"/>
              </a:rPr>
              <a:t>(et difficile à voir pour le spectateur), on peut apercevoir </a:t>
            </a:r>
            <a:r>
              <a:rPr lang="fr-FR" sz="1200" b="1" dirty="0">
                <a:solidFill>
                  <a:srgbClr val="0070C0"/>
                </a:solidFill>
                <a:latin typeface="Calibri" panose="020F0502020204030204" pitchFamily="34" charset="0"/>
                <a:cs typeface="Calibri" panose="020F0502020204030204" pitchFamily="34" charset="0"/>
              </a:rPr>
              <a:t>la silhouette </a:t>
            </a:r>
            <a:r>
              <a:rPr lang="fr-FR" sz="1200" dirty="0">
                <a:latin typeface="Calibri" panose="020F0502020204030204" pitchFamily="34" charset="0"/>
                <a:cs typeface="Calibri" panose="020F0502020204030204" pitchFamily="34" charset="0"/>
              </a:rPr>
              <a:t>d’un navire.</a:t>
            </a:r>
          </a:p>
          <a:p>
            <a:r>
              <a:rPr lang="fr-FR" sz="1200" dirty="0">
                <a:latin typeface="Calibri" panose="020F0502020204030204" pitchFamily="34" charset="0"/>
                <a:cs typeface="Calibri" panose="020F0502020204030204" pitchFamily="34" charset="0"/>
              </a:rPr>
              <a:t>Est-ce qu’il va voir les gestes affolés des survivants ?</a:t>
            </a:r>
          </a:p>
        </p:txBody>
      </p:sp>
      <p:cxnSp>
        <p:nvCxnSpPr>
          <p:cNvPr id="13" name="Connecteur droit avec flèche 12">
            <a:extLst>
              <a:ext uri="{FF2B5EF4-FFF2-40B4-BE49-F238E27FC236}">
                <a16:creationId xmlns:a16="http://schemas.microsoft.com/office/drawing/2014/main" id="{024D0AD3-C573-8FB5-E54E-313F91F907FB}"/>
              </a:ext>
            </a:extLst>
          </p:cNvPr>
          <p:cNvCxnSpPr/>
          <p:nvPr/>
        </p:nvCxnSpPr>
        <p:spPr>
          <a:xfrm>
            <a:off x="2458065" y="1961765"/>
            <a:ext cx="4060722" cy="84042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7" name="Image 16" descr="Une image contenant texte, plancher, intérieur, chat&#10;&#10;Description générée automatiquement">
            <a:extLst>
              <a:ext uri="{FF2B5EF4-FFF2-40B4-BE49-F238E27FC236}">
                <a16:creationId xmlns:a16="http://schemas.microsoft.com/office/drawing/2014/main" id="{CB621334-0969-DE2D-E09A-33AEF07D7D86}"/>
              </a:ext>
            </a:extLst>
          </p:cNvPr>
          <p:cNvPicPr>
            <a:picLocks noChangeAspect="1"/>
          </p:cNvPicPr>
          <p:nvPr/>
        </p:nvPicPr>
        <p:blipFill rotWithShape="1">
          <a:blip r:embed="rId5">
            <a:extLst>
              <a:ext uri="{28A0092B-C50C-407E-A947-70E740481C1C}">
                <a14:useLocalDpi xmlns:a14="http://schemas.microsoft.com/office/drawing/2010/main" val="0"/>
              </a:ext>
            </a:extLst>
          </a:blip>
          <a:srcRect l="32522" t="36705" r="28768" b="5867"/>
          <a:stretch/>
        </p:blipFill>
        <p:spPr>
          <a:xfrm>
            <a:off x="318365" y="3231761"/>
            <a:ext cx="2337524" cy="1950680"/>
          </a:xfrm>
          <a:prstGeom prst="rect">
            <a:avLst/>
          </a:prstGeom>
        </p:spPr>
      </p:pic>
    </p:spTree>
    <p:extLst>
      <p:ext uri="{BB962C8B-B14F-4D97-AF65-F5344CB8AC3E}">
        <p14:creationId xmlns:p14="http://schemas.microsoft.com/office/powerpoint/2010/main" val="66976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3379800" y="440038"/>
            <a:ext cx="4360529" cy="747899"/>
          </a:xfrm>
          <a:ln>
            <a:solidFill>
              <a:schemeClr val="accent2"/>
            </a:solidFill>
          </a:ln>
        </p:spPr>
        <p:txBody>
          <a:bodyPr>
            <a:normAutofit fontScale="90000"/>
          </a:bodyPr>
          <a:lstStyle/>
          <a:p>
            <a:pPr algn="ctr"/>
            <a:r>
              <a:rPr lang="fr-FR" sz="2000" b="1" dirty="0">
                <a:latin typeface="Arial" panose="020B0604020202020204" pitchFamily="34" charset="0"/>
                <a:cs typeface="Arial" panose="020B0604020202020204" pitchFamily="34" charset="0"/>
              </a:rPr>
              <a:t>ANALYSE D’ŒUVRE</a:t>
            </a:r>
            <a:br>
              <a:rPr lang="fr-FR" sz="2000" b="1" dirty="0">
                <a:latin typeface="Arial" panose="020B0604020202020204" pitchFamily="34" charset="0"/>
                <a:cs typeface="Arial" panose="020B0604020202020204" pitchFamily="34" charset="0"/>
              </a:rPr>
            </a:br>
            <a:r>
              <a:rPr lang="fr-FR" sz="2000" b="1" dirty="0">
                <a:latin typeface="Arial" panose="020B0604020202020204" pitchFamily="34" charset="0"/>
                <a:cs typeface="Arial" panose="020B0604020202020204" pitchFamily="34" charset="0"/>
              </a:rPr>
              <a:t>la composition au service de la lecture et la narration</a:t>
            </a:r>
            <a:br>
              <a:rPr lang="fr-FR" sz="2000" b="1" dirty="0">
                <a:latin typeface="Arial" panose="020B0604020202020204" pitchFamily="34" charset="0"/>
                <a:cs typeface="Arial" panose="020B0604020202020204" pitchFamily="34" charset="0"/>
              </a:rPr>
            </a:br>
            <a:endParaRPr lang="fr-FR" sz="2000" b="1" dirty="0">
              <a:latin typeface="Arial" panose="020B0604020202020204" pitchFamily="34" charset="0"/>
              <a:cs typeface="Arial" panose="020B0604020202020204" pitchFamily="34" charset="0"/>
            </a:endParaRPr>
          </a:p>
        </p:txBody>
      </p:sp>
      <p:sp>
        <p:nvSpPr>
          <p:cNvPr id="4" name="Ellipse 3">
            <a:extLst>
              <a:ext uri="{FF2B5EF4-FFF2-40B4-BE49-F238E27FC236}">
                <a16:creationId xmlns:a16="http://schemas.microsoft.com/office/drawing/2014/main" id="{626FCAFA-38E9-E296-A7D8-01D01F9C74FF}"/>
              </a:ext>
            </a:extLst>
          </p:cNvPr>
          <p:cNvSpPr/>
          <p:nvPr/>
        </p:nvSpPr>
        <p:spPr>
          <a:xfrm>
            <a:off x="7692436" y="27984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TEMPS</a:t>
            </a:r>
          </a:p>
        </p:txBody>
      </p:sp>
      <p:sp>
        <p:nvSpPr>
          <p:cNvPr id="18" name="Ellipse 17">
            <a:extLst>
              <a:ext uri="{FF2B5EF4-FFF2-40B4-BE49-F238E27FC236}">
                <a16:creationId xmlns:a16="http://schemas.microsoft.com/office/drawing/2014/main" id="{306D113D-2428-39C0-801F-CA64BEE3B01E}"/>
              </a:ext>
            </a:extLst>
          </p:cNvPr>
          <p:cNvSpPr/>
          <p:nvPr/>
        </p:nvSpPr>
        <p:spPr>
          <a:xfrm>
            <a:off x="7741406" y="134812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ESPACE</a:t>
            </a:r>
          </a:p>
        </p:txBody>
      </p:sp>
      <p:pic>
        <p:nvPicPr>
          <p:cNvPr id="5" name="Image 4" descr="Une image contenant texte, fenêtre, intérieur, vieux&#10;&#10;Description générée automatiquement">
            <a:extLst>
              <a:ext uri="{FF2B5EF4-FFF2-40B4-BE49-F238E27FC236}">
                <a16:creationId xmlns:a16="http://schemas.microsoft.com/office/drawing/2014/main" id="{0342FE3C-2470-7A3D-903C-E89CBC36780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45351" y="1431980"/>
            <a:ext cx="4794978" cy="3460228"/>
          </a:xfrm>
          <a:prstGeom prst="rect">
            <a:avLst/>
          </a:prstGeom>
        </p:spPr>
      </p:pic>
      <p:sp>
        <p:nvSpPr>
          <p:cNvPr id="6" name="ZoneTexte 5">
            <a:extLst>
              <a:ext uri="{FF2B5EF4-FFF2-40B4-BE49-F238E27FC236}">
                <a16:creationId xmlns:a16="http://schemas.microsoft.com/office/drawing/2014/main" id="{1DAD95BE-3E05-D854-ED89-AC4F9DC05BED}"/>
              </a:ext>
            </a:extLst>
          </p:cNvPr>
          <p:cNvSpPr txBox="1"/>
          <p:nvPr/>
        </p:nvSpPr>
        <p:spPr>
          <a:xfrm>
            <a:off x="8324758" y="4346347"/>
            <a:ext cx="3768919" cy="1015663"/>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trois </a:t>
            </a:r>
            <a:r>
              <a:rPr lang="fr-FR" sz="1200" b="1" dirty="0">
                <a:solidFill>
                  <a:srgbClr val="0070C0"/>
                </a:solidFill>
                <a:latin typeface="Calibri" panose="020F0502020204030204" pitchFamily="34" charset="0"/>
                <a:cs typeface="Calibri" panose="020F0502020204030204" pitchFamily="34" charset="0"/>
              </a:rPr>
              <a:t>compositions pyramidales </a:t>
            </a:r>
            <a:r>
              <a:rPr lang="fr-FR" sz="1200" dirty="0">
                <a:latin typeface="Calibri" panose="020F0502020204030204" pitchFamily="34" charset="0"/>
                <a:cs typeface="Calibri" panose="020F0502020204030204" pitchFamily="34" charset="0"/>
              </a:rPr>
              <a:t>majeures émergent du tableau et prédisent deux scénarios: </a:t>
            </a:r>
          </a:p>
          <a:p>
            <a:r>
              <a:rPr lang="fr-FR" sz="1200" dirty="0">
                <a:latin typeface="Calibri" panose="020F0502020204030204" pitchFamily="34" charset="0"/>
                <a:cs typeface="Calibri" panose="020F0502020204030204" pitchFamily="34" charset="0"/>
              </a:rPr>
              <a:t>l’issue fatale, plus proche de nous (en rouge te vert)</a:t>
            </a:r>
          </a:p>
          <a:p>
            <a:r>
              <a:rPr lang="fr-FR" sz="1200" dirty="0">
                <a:latin typeface="Calibri" panose="020F0502020204030204" pitchFamily="34" charset="0"/>
                <a:cs typeface="Calibri" panose="020F0502020204030204" pitchFamily="34" charset="0"/>
              </a:rPr>
              <a:t> ou celle salutaire, plus éloignée dans l’espace et le temps. (en violet)</a:t>
            </a:r>
          </a:p>
        </p:txBody>
      </p:sp>
      <p:pic>
        <p:nvPicPr>
          <p:cNvPr id="17" name="Image 16">
            <a:extLst>
              <a:ext uri="{FF2B5EF4-FFF2-40B4-BE49-F238E27FC236}">
                <a16:creationId xmlns:a16="http://schemas.microsoft.com/office/drawing/2014/main" id="{6E2760E0-A673-CD1F-B617-10FB4E4FA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5925" y="1770581"/>
            <a:ext cx="4204606" cy="2850579"/>
          </a:xfrm>
          <a:prstGeom prst="rect">
            <a:avLst/>
          </a:prstGeom>
        </p:spPr>
      </p:pic>
      <p:cxnSp>
        <p:nvCxnSpPr>
          <p:cNvPr id="13" name="Connecteur droit avec flèche 12">
            <a:extLst>
              <a:ext uri="{FF2B5EF4-FFF2-40B4-BE49-F238E27FC236}">
                <a16:creationId xmlns:a16="http://schemas.microsoft.com/office/drawing/2014/main" id="{357A148A-53A6-FA52-B256-EE6F800810FC}"/>
              </a:ext>
            </a:extLst>
          </p:cNvPr>
          <p:cNvCxnSpPr>
            <a:cxnSpLocks/>
          </p:cNvCxnSpPr>
          <p:nvPr/>
        </p:nvCxnSpPr>
        <p:spPr>
          <a:xfrm flipH="1" flipV="1">
            <a:off x="6941574" y="3129946"/>
            <a:ext cx="1383184" cy="206693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53561E63-57CB-4604-BFC9-4319602F8969}"/>
              </a:ext>
            </a:extLst>
          </p:cNvPr>
          <p:cNvCxnSpPr>
            <a:cxnSpLocks/>
          </p:cNvCxnSpPr>
          <p:nvPr/>
        </p:nvCxnSpPr>
        <p:spPr>
          <a:xfrm flipH="1" flipV="1">
            <a:off x="5181600" y="3658406"/>
            <a:ext cx="3143158" cy="12338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ZoneTexte 20">
            <a:extLst>
              <a:ext uri="{FF2B5EF4-FFF2-40B4-BE49-F238E27FC236}">
                <a16:creationId xmlns:a16="http://schemas.microsoft.com/office/drawing/2014/main" id="{3CE523C6-42C8-B11D-D9E6-C3BE59281C0E}"/>
              </a:ext>
            </a:extLst>
          </p:cNvPr>
          <p:cNvSpPr txBox="1"/>
          <p:nvPr/>
        </p:nvSpPr>
        <p:spPr>
          <a:xfrm>
            <a:off x="98323" y="4320280"/>
            <a:ext cx="2615123" cy="1569660"/>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Une première composition pyramidale apparaît à gauche, formée par les cordes du mât et l’équipage éteint ou saisi de désarroi. L’ingénieuse disposition des cordes soutient cette structure, accroît la sensation de captivité et accentue la dimension symbolique du spectacle</a:t>
            </a:r>
          </a:p>
        </p:txBody>
      </p:sp>
      <p:cxnSp>
        <p:nvCxnSpPr>
          <p:cNvPr id="23" name="Connecteur droit avec flèche 22">
            <a:extLst>
              <a:ext uri="{FF2B5EF4-FFF2-40B4-BE49-F238E27FC236}">
                <a16:creationId xmlns:a16="http://schemas.microsoft.com/office/drawing/2014/main" id="{717534E3-1963-047B-69C7-F18C8F3124C5}"/>
              </a:ext>
            </a:extLst>
          </p:cNvPr>
          <p:cNvCxnSpPr/>
          <p:nvPr/>
        </p:nvCxnSpPr>
        <p:spPr>
          <a:xfrm flipV="1">
            <a:off x="1651819" y="4237703"/>
            <a:ext cx="2215423" cy="1086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B29B62F8-139B-DADF-5EA7-D66268066382}"/>
              </a:ext>
            </a:extLst>
          </p:cNvPr>
          <p:cNvSpPr txBox="1"/>
          <p:nvPr/>
        </p:nvSpPr>
        <p:spPr>
          <a:xfrm>
            <a:off x="255639" y="1906159"/>
            <a:ext cx="2212258" cy="646331"/>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Notre regard est habilement guidé vers le haut du mât et la voile, gonflée par le vent</a:t>
            </a:r>
          </a:p>
        </p:txBody>
      </p:sp>
      <p:cxnSp>
        <p:nvCxnSpPr>
          <p:cNvPr id="26" name="Connecteur droit avec flèche 25">
            <a:extLst>
              <a:ext uri="{FF2B5EF4-FFF2-40B4-BE49-F238E27FC236}">
                <a16:creationId xmlns:a16="http://schemas.microsoft.com/office/drawing/2014/main" id="{23F92671-E86E-A8F6-E4B7-E80D72F9FCD4}"/>
              </a:ext>
            </a:extLst>
          </p:cNvPr>
          <p:cNvCxnSpPr/>
          <p:nvPr/>
        </p:nvCxnSpPr>
        <p:spPr>
          <a:xfrm>
            <a:off x="2438400" y="2074606"/>
            <a:ext cx="1524000" cy="33429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ZoneTexte 26">
            <a:extLst>
              <a:ext uri="{FF2B5EF4-FFF2-40B4-BE49-F238E27FC236}">
                <a16:creationId xmlns:a16="http://schemas.microsoft.com/office/drawing/2014/main" id="{945E4709-67B5-9DEB-3327-AD50011666BF}"/>
              </a:ext>
            </a:extLst>
          </p:cNvPr>
          <p:cNvSpPr txBox="1"/>
          <p:nvPr/>
        </p:nvSpPr>
        <p:spPr>
          <a:xfrm>
            <a:off x="8294807" y="3032216"/>
            <a:ext cx="3441745" cy="646331"/>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La troisième composition pyramidale est composée d’un enchevêtrement d’hommes qui tournent le dos au regardeur. </a:t>
            </a:r>
          </a:p>
        </p:txBody>
      </p:sp>
      <p:cxnSp>
        <p:nvCxnSpPr>
          <p:cNvPr id="29" name="Connecteur droit avec flèche 28">
            <a:extLst>
              <a:ext uri="{FF2B5EF4-FFF2-40B4-BE49-F238E27FC236}">
                <a16:creationId xmlns:a16="http://schemas.microsoft.com/office/drawing/2014/main" id="{5C35FEDE-59AD-B046-95EC-563C0FE54928}"/>
              </a:ext>
            </a:extLst>
          </p:cNvPr>
          <p:cNvCxnSpPr/>
          <p:nvPr/>
        </p:nvCxnSpPr>
        <p:spPr>
          <a:xfrm flipH="1" flipV="1">
            <a:off x="6941574" y="2970450"/>
            <a:ext cx="1383184" cy="56916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496AD4D0-1893-BE75-4EE1-408F2E672F74}"/>
              </a:ext>
            </a:extLst>
          </p:cNvPr>
          <p:cNvSpPr/>
          <p:nvPr/>
        </p:nvSpPr>
        <p:spPr>
          <a:xfrm>
            <a:off x="9033861" y="68032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tx1"/>
                </a:solidFill>
              </a:rPr>
              <a:t>FORMES</a:t>
            </a:r>
          </a:p>
        </p:txBody>
      </p:sp>
    </p:spTree>
    <p:extLst>
      <p:ext uri="{BB962C8B-B14F-4D97-AF65-F5344CB8AC3E}">
        <p14:creationId xmlns:p14="http://schemas.microsoft.com/office/powerpoint/2010/main" val="74301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animBg="1"/>
      <p:bldP spid="24"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3411794" y="131097"/>
            <a:ext cx="3678493" cy="1408674"/>
          </a:xfrm>
          <a:ln>
            <a:solidFill>
              <a:schemeClr val="accent2"/>
            </a:solidFill>
          </a:ln>
        </p:spPr>
        <p:txBody>
          <a:bodyPr>
            <a:normAutofit fontScale="90000"/>
          </a:bodyPr>
          <a:lstStyle/>
          <a:p>
            <a:pPr algn="ctr"/>
            <a:r>
              <a:rPr lang="fr-FR" sz="2000" b="1" dirty="0">
                <a:latin typeface="Arial" panose="020B0604020202020204" pitchFamily="34" charset="0"/>
                <a:cs typeface="Arial" panose="020B0604020202020204" pitchFamily="34" charset="0"/>
              </a:rPr>
              <a:t>ANALYSE D’ŒUVRE</a:t>
            </a:r>
            <a:br>
              <a:rPr lang="fr-FR" sz="2000" b="1" dirty="0">
                <a:latin typeface="Arial" panose="020B0604020202020204" pitchFamily="34" charset="0"/>
                <a:cs typeface="Arial" panose="020B0604020202020204" pitchFamily="34" charset="0"/>
              </a:rPr>
            </a:br>
            <a:br>
              <a:rPr lang="fr-FR" sz="2000" b="1" dirty="0">
                <a:latin typeface="Arial" panose="020B0604020202020204" pitchFamily="34" charset="0"/>
                <a:cs typeface="Arial" panose="020B0604020202020204" pitchFamily="34" charset="0"/>
              </a:rPr>
            </a:br>
            <a:r>
              <a:rPr lang="fr-FR" sz="2000" b="1" dirty="0">
                <a:latin typeface="Arial" panose="020B0604020202020204" pitchFamily="34" charset="0"/>
                <a:cs typeface="Arial" panose="020B0604020202020204" pitchFamily="34" charset="0"/>
              </a:rPr>
              <a:t>l’</a:t>
            </a:r>
            <a:r>
              <a:rPr lang="fr-FR" sz="2000" b="1" dirty="0" err="1">
                <a:latin typeface="Arial" panose="020B0604020202020204" pitchFamily="34" charset="0"/>
                <a:cs typeface="Arial" panose="020B0604020202020204" pitchFamily="34" charset="0"/>
              </a:rPr>
              <a:t>atttude</a:t>
            </a:r>
            <a:r>
              <a:rPr lang="fr-FR" sz="2000" b="1" dirty="0">
                <a:latin typeface="Arial" panose="020B0604020202020204" pitchFamily="34" charset="0"/>
                <a:cs typeface="Arial" panose="020B0604020202020204" pitchFamily="34" charset="0"/>
              </a:rPr>
              <a:t> des personnages représentés</a:t>
            </a:r>
            <a:br>
              <a:rPr lang="fr-FR" sz="2000" b="1" dirty="0">
                <a:latin typeface="Arial" panose="020B0604020202020204" pitchFamily="34" charset="0"/>
                <a:cs typeface="Arial" panose="020B0604020202020204" pitchFamily="34" charset="0"/>
              </a:rPr>
            </a:br>
            <a:endParaRPr lang="fr-FR" sz="2000" b="1" dirty="0">
              <a:latin typeface="Arial" panose="020B0604020202020204" pitchFamily="34" charset="0"/>
              <a:cs typeface="Arial" panose="020B0604020202020204" pitchFamily="34" charset="0"/>
            </a:endParaRPr>
          </a:p>
        </p:txBody>
      </p:sp>
      <p:sp>
        <p:nvSpPr>
          <p:cNvPr id="4" name="Ellipse 3">
            <a:extLst>
              <a:ext uri="{FF2B5EF4-FFF2-40B4-BE49-F238E27FC236}">
                <a16:creationId xmlns:a16="http://schemas.microsoft.com/office/drawing/2014/main" id="{626FCAFA-38E9-E296-A7D8-01D01F9C74FF}"/>
              </a:ext>
            </a:extLst>
          </p:cNvPr>
          <p:cNvSpPr/>
          <p:nvPr/>
        </p:nvSpPr>
        <p:spPr>
          <a:xfrm>
            <a:off x="7692436" y="27984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TEMPS</a:t>
            </a:r>
          </a:p>
        </p:txBody>
      </p:sp>
      <p:sp>
        <p:nvSpPr>
          <p:cNvPr id="14" name="Ellipse 13">
            <a:extLst>
              <a:ext uri="{FF2B5EF4-FFF2-40B4-BE49-F238E27FC236}">
                <a16:creationId xmlns:a16="http://schemas.microsoft.com/office/drawing/2014/main" id="{3244A9CF-9315-D587-06F2-86120C85B6CD}"/>
              </a:ext>
            </a:extLst>
          </p:cNvPr>
          <p:cNvSpPr/>
          <p:nvPr/>
        </p:nvSpPr>
        <p:spPr>
          <a:xfrm>
            <a:off x="10232384" y="1539771"/>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OUTIL/GESTE</a:t>
            </a:r>
          </a:p>
          <a:p>
            <a:pPr algn="ctr"/>
            <a:endParaRPr lang="fr-FR" sz="1200" b="1" dirty="0">
              <a:solidFill>
                <a:schemeClr val="tx1"/>
              </a:solidFill>
            </a:endParaRPr>
          </a:p>
          <a:p>
            <a:pPr algn="ctr"/>
            <a:r>
              <a:rPr lang="fr-FR" sz="1200" b="1" dirty="0">
                <a:solidFill>
                  <a:schemeClr val="tx1"/>
                </a:solidFill>
              </a:rPr>
              <a:t>CORPS</a:t>
            </a:r>
          </a:p>
        </p:txBody>
      </p:sp>
      <p:pic>
        <p:nvPicPr>
          <p:cNvPr id="5" name="Image 4" descr="Une image contenant texte, fenêtre, intérieur, vieux&#10;&#10;Description générée automatiquement">
            <a:extLst>
              <a:ext uri="{FF2B5EF4-FFF2-40B4-BE49-F238E27FC236}">
                <a16:creationId xmlns:a16="http://schemas.microsoft.com/office/drawing/2014/main" id="{0342FE3C-2470-7A3D-903C-E89CBC36780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45351" y="1431980"/>
            <a:ext cx="4794978" cy="3460228"/>
          </a:xfrm>
          <a:prstGeom prst="rect">
            <a:avLst/>
          </a:prstGeom>
        </p:spPr>
      </p:pic>
      <p:sp>
        <p:nvSpPr>
          <p:cNvPr id="6" name="ZoneTexte 5">
            <a:extLst>
              <a:ext uri="{FF2B5EF4-FFF2-40B4-BE49-F238E27FC236}">
                <a16:creationId xmlns:a16="http://schemas.microsoft.com/office/drawing/2014/main" id="{1DAD95BE-3E05-D854-ED89-AC4F9DC05BED}"/>
              </a:ext>
            </a:extLst>
          </p:cNvPr>
          <p:cNvSpPr txBox="1"/>
          <p:nvPr/>
        </p:nvSpPr>
        <p:spPr>
          <a:xfrm>
            <a:off x="240224" y="4038729"/>
            <a:ext cx="2639474" cy="861774"/>
          </a:xfrm>
          <a:prstGeom prst="rect">
            <a:avLst/>
          </a:prstGeom>
          <a:noFill/>
          <a:ln>
            <a:solidFill>
              <a:schemeClr val="accent1"/>
            </a:solidFill>
          </a:ln>
        </p:spPr>
        <p:txBody>
          <a:bodyPr wrap="square" rtlCol="0">
            <a:spAutoFit/>
          </a:bodyPr>
          <a:lstStyle/>
          <a:p>
            <a:r>
              <a:rPr lang="fr-FR" sz="1000" dirty="0">
                <a:latin typeface="Calibri" panose="020F0502020204030204" pitchFamily="34" charset="0"/>
                <a:cs typeface="Calibri" panose="020F0502020204030204" pitchFamily="34" charset="0"/>
              </a:rPr>
              <a:t>Un homme,  doyen de la scène, attire d’emblée notre regard, couvert d’une cape rouge, recouvrant à son tour d’une main paternelle et possessive le corps inerte d’un jeune éphèbe.</a:t>
            </a:r>
          </a:p>
          <a:p>
            <a:r>
              <a:rPr lang="fr-FR" sz="1000" dirty="0">
                <a:latin typeface="Calibri" panose="020F0502020204030204" pitchFamily="34" charset="0"/>
                <a:cs typeface="Calibri" panose="020F0502020204030204" pitchFamily="34" charset="0"/>
              </a:rPr>
              <a:t>Sa représentation est néo-classique.</a:t>
            </a:r>
          </a:p>
        </p:txBody>
      </p:sp>
      <p:cxnSp>
        <p:nvCxnSpPr>
          <p:cNvPr id="9" name="Connecteur droit avec flèche 8">
            <a:extLst>
              <a:ext uri="{FF2B5EF4-FFF2-40B4-BE49-F238E27FC236}">
                <a16:creationId xmlns:a16="http://schemas.microsoft.com/office/drawing/2014/main" id="{F76E7ADF-1864-3536-95FF-D5DBF22ABAE2}"/>
              </a:ext>
            </a:extLst>
          </p:cNvPr>
          <p:cNvCxnSpPr>
            <a:cxnSpLocks/>
          </p:cNvCxnSpPr>
          <p:nvPr/>
        </p:nvCxnSpPr>
        <p:spPr>
          <a:xfrm flipV="1">
            <a:off x="2850023" y="3429000"/>
            <a:ext cx="1427009" cy="88736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4390092A-E652-CB7A-ED40-365F75ABF0DD}"/>
              </a:ext>
            </a:extLst>
          </p:cNvPr>
          <p:cNvSpPr txBox="1"/>
          <p:nvPr/>
        </p:nvSpPr>
        <p:spPr>
          <a:xfrm>
            <a:off x="1" y="2075043"/>
            <a:ext cx="2879698" cy="1015663"/>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Au pied du mât, le désespoir psychologique semble s’ajouter au drame physique, incarné par le visage d’un garçon pétrifié et vainement enfoui dans ses mains. Les esprits divaguent et ne se consolent plus. </a:t>
            </a:r>
          </a:p>
        </p:txBody>
      </p:sp>
      <p:cxnSp>
        <p:nvCxnSpPr>
          <p:cNvPr id="17" name="Connecteur droit avec flèche 16">
            <a:extLst>
              <a:ext uri="{FF2B5EF4-FFF2-40B4-BE49-F238E27FC236}">
                <a16:creationId xmlns:a16="http://schemas.microsoft.com/office/drawing/2014/main" id="{1F96D597-A50D-6D83-23CC-FC68212A289F}"/>
              </a:ext>
            </a:extLst>
          </p:cNvPr>
          <p:cNvCxnSpPr>
            <a:stCxn id="11" idx="3"/>
          </p:cNvCxnSpPr>
          <p:nvPr/>
        </p:nvCxnSpPr>
        <p:spPr>
          <a:xfrm>
            <a:off x="2879699" y="2582875"/>
            <a:ext cx="1869282" cy="5792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0" name="ZoneTexte 19">
            <a:extLst>
              <a:ext uri="{FF2B5EF4-FFF2-40B4-BE49-F238E27FC236}">
                <a16:creationId xmlns:a16="http://schemas.microsoft.com/office/drawing/2014/main" id="{394559DA-9247-810C-0323-EEAC96DAA9A3}"/>
              </a:ext>
            </a:extLst>
          </p:cNvPr>
          <p:cNvSpPr txBox="1"/>
          <p:nvPr/>
        </p:nvSpPr>
        <p:spPr>
          <a:xfrm>
            <a:off x="3908665" y="5027440"/>
            <a:ext cx="3416367" cy="1015663"/>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Au centre se trouve un homme inanimé (</a:t>
            </a:r>
            <a:r>
              <a:rPr lang="fr-FR" sz="1200" i="1" dirty="0">
                <a:latin typeface="Calibri" panose="020F0502020204030204" pitchFamily="34" charset="0"/>
                <a:cs typeface="Calibri" panose="020F0502020204030204" pitchFamily="34" charset="0"/>
              </a:rPr>
              <a:t> Eugène Delacroix, jeune et proche ami de Théodore Géricault, a posé pour ce modèle</a:t>
            </a:r>
            <a:r>
              <a:rPr lang="fr-FR" sz="1200" dirty="0">
                <a:latin typeface="Calibri" panose="020F0502020204030204" pitchFamily="34" charset="0"/>
                <a:cs typeface="Calibri" panose="020F0502020204030204" pitchFamily="34" charset="0"/>
              </a:rPr>
              <a:t> ). Sa main s’agrippe, dans un oiseux espoir, à une planche de bois errante</a:t>
            </a:r>
          </a:p>
        </p:txBody>
      </p:sp>
      <p:cxnSp>
        <p:nvCxnSpPr>
          <p:cNvPr id="28" name="Connecteur droit avec flèche 27">
            <a:extLst>
              <a:ext uri="{FF2B5EF4-FFF2-40B4-BE49-F238E27FC236}">
                <a16:creationId xmlns:a16="http://schemas.microsoft.com/office/drawing/2014/main" id="{FE2F778E-F8E7-AA45-0B20-A78FCCE26381}"/>
              </a:ext>
            </a:extLst>
          </p:cNvPr>
          <p:cNvCxnSpPr/>
          <p:nvPr/>
        </p:nvCxnSpPr>
        <p:spPr>
          <a:xfrm flipH="1" flipV="1">
            <a:off x="5342840" y="4205198"/>
            <a:ext cx="753160" cy="7708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ZoneTexte 28">
            <a:extLst>
              <a:ext uri="{FF2B5EF4-FFF2-40B4-BE49-F238E27FC236}">
                <a16:creationId xmlns:a16="http://schemas.microsoft.com/office/drawing/2014/main" id="{78DE14C3-4634-6FCA-0DB5-CA3D3A261D37}"/>
              </a:ext>
            </a:extLst>
          </p:cNvPr>
          <p:cNvSpPr txBox="1"/>
          <p:nvPr/>
        </p:nvSpPr>
        <p:spPr>
          <a:xfrm>
            <a:off x="7983794" y="4270181"/>
            <a:ext cx="3844412" cy="1384995"/>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Au dessus, un homme noir qui, dans l’élan de son regard, nous guide enfin vers un possible front d’espérance. Un amas humain contorsionné d’exaltation s’assemble en une éminente solidarité, agite ses voiles avec une vive impétuosité. Le brick s’annonce à l’horizon, une percée salvatrice dont la seule forme incertaine offre aux naufragés l’occasion de tourner le dos au désespoir. </a:t>
            </a:r>
          </a:p>
        </p:txBody>
      </p:sp>
      <p:cxnSp>
        <p:nvCxnSpPr>
          <p:cNvPr id="34" name="Connecteur droit avec flèche 33">
            <a:extLst>
              <a:ext uri="{FF2B5EF4-FFF2-40B4-BE49-F238E27FC236}">
                <a16:creationId xmlns:a16="http://schemas.microsoft.com/office/drawing/2014/main" id="{B82F532E-D0ED-D4D2-F6A9-90DB6BBA67AA}"/>
              </a:ext>
            </a:extLst>
          </p:cNvPr>
          <p:cNvCxnSpPr/>
          <p:nvPr/>
        </p:nvCxnSpPr>
        <p:spPr>
          <a:xfrm flipH="1" flipV="1">
            <a:off x="6371303" y="2582875"/>
            <a:ext cx="2153265" cy="16873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646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20"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4081616" y="131097"/>
            <a:ext cx="3008671" cy="747899"/>
          </a:xfrm>
          <a:ln>
            <a:solidFill>
              <a:schemeClr val="accent2"/>
            </a:solidFill>
          </a:ln>
        </p:spPr>
        <p:txBody>
          <a:bodyPr>
            <a:normAutofit/>
          </a:bodyPr>
          <a:lstStyle/>
          <a:p>
            <a:pPr algn="ctr"/>
            <a:r>
              <a:rPr lang="fr-FR" sz="2000" b="1" dirty="0">
                <a:latin typeface="Arial" panose="020B0604020202020204" pitchFamily="34" charset="0"/>
                <a:cs typeface="Arial" panose="020B0604020202020204" pitchFamily="34" charset="0"/>
              </a:rPr>
              <a:t>ANALYSE D’ŒUVRE</a:t>
            </a:r>
            <a:br>
              <a:rPr lang="fr-FR" sz="2000" b="1" dirty="0">
                <a:latin typeface="Arial" panose="020B0604020202020204" pitchFamily="34" charset="0"/>
                <a:cs typeface="Arial" panose="020B0604020202020204" pitchFamily="34" charset="0"/>
              </a:rPr>
            </a:br>
            <a:r>
              <a:rPr lang="fr-FR" sz="2000" b="1" dirty="0">
                <a:solidFill>
                  <a:schemeClr val="accent4"/>
                </a:solidFill>
                <a:latin typeface="Arial" panose="020B0604020202020204" pitchFamily="34" charset="0"/>
                <a:cs typeface="Arial" panose="020B0604020202020204" pitchFamily="34" charset="0"/>
              </a:rPr>
              <a:t>la place du spectateur</a:t>
            </a:r>
          </a:p>
        </p:txBody>
      </p:sp>
      <p:sp>
        <p:nvSpPr>
          <p:cNvPr id="18" name="Ellipse 17">
            <a:extLst>
              <a:ext uri="{FF2B5EF4-FFF2-40B4-BE49-F238E27FC236}">
                <a16:creationId xmlns:a16="http://schemas.microsoft.com/office/drawing/2014/main" id="{306D113D-2428-39C0-801F-CA64BEE3B01E}"/>
              </a:ext>
            </a:extLst>
          </p:cNvPr>
          <p:cNvSpPr/>
          <p:nvPr/>
        </p:nvSpPr>
        <p:spPr>
          <a:xfrm>
            <a:off x="7741406" y="134812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ESPACE</a:t>
            </a:r>
          </a:p>
        </p:txBody>
      </p:sp>
      <p:sp>
        <p:nvSpPr>
          <p:cNvPr id="39" name="ZoneTexte 38">
            <a:extLst>
              <a:ext uri="{FF2B5EF4-FFF2-40B4-BE49-F238E27FC236}">
                <a16:creationId xmlns:a16="http://schemas.microsoft.com/office/drawing/2014/main" id="{126D9AF5-2050-A941-C66E-D1D1AE5B3CC1}"/>
              </a:ext>
            </a:extLst>
          </p:cNvPr>
          <p:cNvSpPr txBox="1"/>
          <p:nvPr/>
        </p:nvSpPr>
        <p:spPr>
          <a:xfrm>
            <a:off x="3816144" y="1091008"/>
            <a:ext cx="3155120" cy="261610"/>
          </a:xfrm>
          <a:prstGeom prst="rect">
            <a:avLst/>
          </a:prstGeom>
          <a:noFill/>
        </p:spPr>
        <p:txBody>
          <a:bodyPr wrap="square" rtlCol="0">
            <a:spAutoFit/>
          </a:bodyPr>
          <a:lstStyle/>
          <a:p>
            <a:r>
              <a:rPr lang="fr-FR" sz="1100" b="1" dirty="0">
                <a:latin typeface="Calibri" panose="020F0502020204030204" pitchFamily="34" charset="0"/>
                <a:cs typeface="Calibri" panose="020F0502020204030204" pitchFamily="34" charset="0"/>
              </a:rPr>
              <a:t>Au format paysage – TRES GRAND FORMAT</a:t>
            </a:r>
          </a:p>
        </p:txBody>
      </p:sp>
      <p:pic>
        <p:nvPicPr>
          <p:cNvPr id="5" name="Image 4" descr="Une image contenant texte, fenêtre, intérieur, vieux&#10;&#10;Description générée automatiquement">
            <a:extLst>
              <a:ext uri="{FF2B5EF4-FFF2-40B4-BE49-F238E27FC236}">
                <a16:creationId xmlns:a16="http://schemas.microsoft.com/office/drawing/2014/main" id="{0342FE3C-2470-7A3D-903C-E89CBC36780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45351" y="1431980"/>
            <a:ext cx="4794978" cy="3460228"/>
          </a:xfrm>
          <a:prstGeom prst="rect">
            <a:avLst/>
          </a:prstGeom>
        </p:spPr>
      </p:pic>
      <p:sp>
        <p:nvSpPr>
          <p:cNvPr id="6" name="ZoneTexte 5">
            <a:extLst>
              <a:ext uri="{FF2B5EF4-FFF2-40B4-BE49-F238E27FC236}">
                <a16:creationId xmlns:a16="http://schemas.microsoft.com/office/drawing/2014/main" id="{1DAD95BE-3E05-D854-ED89-AC4F9DC05BED}"/>
              </a:ext>
            </a:extLst>
          </p:cNvPr>
          <p:cNvSpPr txBox="1"/>
          <p:nvPr/>
        </p:nvSpPr>
        <p:spPr>
          <a:xfrm>
            <a:off x="68827" y="1850372"/>
            <a:ext cx="2611962" cy="3600986"/>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Théodore Géricault réussit, par une audacieuse sophistication technique et artistique, </a:t>
            </a:r>
            <a:r>
              <a:rPr lang="fr-FR" sz="1200" b="1" dirty="0">
                <a:latin typeface="Calibri" panose="020F0502020204030204" pitchFamily="34" charset="0"/>
                <a:cs typeface="Calibri" panose="020F0502020204030204" pitchFamily="34" charset="0"/>
              </a:rPr>
              <a:t>à nous convier sur le monumental radeau infernal </a:t>
            </a:r>
            <a:r>
              <a:rPr lang="fr-FR" sz="1200" dirty="0">
                <a:latin typeface="Calibri" panose="020F0502020204030204" pitchFamily="34" charset="0"/>
                <a:cs typeface="Calibri" panose="020F0502020204030204" pitchFamily="34" charset="0"/>
              </a:rPr>
              <a:t>et à nous embarquer dans un long </a:t>
            </a:r>
            <a:r>
              <a:rPr lang="fr-FR" sz="1200" b="1" dirty="0">
                <a:latin typeface="Calibri" panose="020F0502020204030204" pitchFamily="34" charset="0"/>
                <a:cs typeface="Calibri" panose="020F0502020204030204" pitchFamily="34" charset="0"/>
              </a:rPr>
              <a:t>périple immersif et cinématographique.</a:t>
            </a:r>
          </a:p>
          <a:p>
            <a:endParaRPr lang="fr-FR" sz="1200" b="1"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Vertigineusement basculées </a:t>
            </a:r>
            <a:r>
              <a:rPr lang="fr-FR" sz="1200" b="1" dirty="0">
                <a:latin typeface="Calibri" panose="020F0502020204030204" pitchFamily="34" charset="0"/>
                <a:cs typeface="Calibri" panose="020F0502020204030204" pitchFamily="34" charset="0"/>
              </a:rPr>
              <a:t>au-devant du cadre</a:t>
            </a:r>
            <a:r>
              <a:rPr lang="fr-FR" sz="1200" dirty="0">
                <a:latin typeface="Calibri" panose="020F0502020204030204" pitchFamily="34" charset="0"/>
                <a:cs typeface="Calibri" panose="020F0502020204030204" pitchFamily="34" charset="0"/>
              </a:rPr>
              <a:t>, les planches semblent prêtes à faire irruption dans la salle, parées à cracher le peuple qui les cramponne sur le spectateur ébahi par tant de proximité. </a:t>
            </a:r>
          </a:p>
          <a:p>
            <a:r>
              <a:rPr lang="fr-FR" sz="1200" b="1" dirty="0">
                <a:solidFill>
                  <a:schemeClr val="accent4"/>
                </a:solidFill>
                <a:latin typeface="Calibri" panose="020F0502020204030204" pitchFamily="34" charset="0"/>
                <a:cs typeface="Calibri" panose="020F0502020204030204" pitchFamily="34" charset="0"/>
              </a:rPr>
              <a:t>Ce dernier n’est plus un simple regardeur détaché. Il devient soudain un participant actif et absorbé par l’accumulation savante et passionnée de corps et d’esprits qui s’entremêlent théâtralement sous ses yeux.</a:t>
            </a:r>
          </a:p>
        </p:txBody>
      </p:sp>
      <p:pic>
        <p:nvPicPr>
          <p:cNvPr id="7" name="Image 6" descr="Une image contenant tableau noir, sombre&#10;&#10;Description générée automatiquement">
            <a:extLst>
              <a:ext uri="{FF2B5EF4-FFF2-40B4-BE49-F238E27FC236}">
                <a16:creationId xmlns:a16="http://schemas.microsoft.com/office/drawing/2014/main" id="{62D6D8F3-CA2D-0EAB-F07A-BEAC2847347F}"/>
              </a:ext>
            </a:extLst>
          </p:cNvPr>
          <p:cNvPicPr>
            <a:picLocks noChangeAspect="1"/>
          </p:cNvPicPr>
          <p:nvPr/>
        </p:nvPicPr>
        <p:blipFill rotWithShape="1">
          <a:blip r:embed="rId4">
            <a:extLst>
              <a:ext uri="{28A0092B-C50C-407E-A947-70E740481C1C}">
                <a14:useLocalDpi xmlns:a14="http://schemas.microsoft.com/office/drawing/2010/main" val="0"/>
              </a:ext>
            </a:extLst>
          </a:blip>
          <a:srcRect l="36318" t="63517" r="45829" b="4983"/>
          <a:stretch/>
        </p:blipFill>
        <p:spPr>
          <a:xfrm>
            <a:off x="2775669" y="4091713"/>
            <a:ext cx="2330244" cy="290885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20909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EF15E6EF-C3D7-20CA-5F87-4E3DCDFCF06D}"/>
              </a:ext>
            </a:extLst>
          </p:cNvPr>
          <p:cNvSpPr txBox="1">
            <a:spLocks/>
          </p:cNvSpPr>
          <p:nvPr/>
        </p:nvSpPr>
        <p:spPr>
          <a:xfrm>
            <a:off x="2626582" y="306569"/>
            <a:ext cx="5799663" cy="962230"/>
          </a:xfrm>
          <a:prstGeom prst="rect">
            <a:avLst/>
          </a:prstGeom>
          <a:ln>
            <a:solidFill>
              <a:srgbClr val="CC3399"/>
            </a:solidFill>
          </a:ln>
        </p:spPr>
        <p:txBody>
          <a:bodyPr>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fr-FR" sz="2000" b="1" dirty="0">
                <a:latin typeface="Arial" panose="020B0604020202020204" pitchFamily="34" charset="0"/>
                <a:cs typeface="Arial" panose="020B0604020202020204" pitchFamily="34" charset="0"/>
              </a:rPr>
              <a:t>COMPRENDRE LE GENRE DE L’ŒUVRE </a:t>
            </a:r>
          </a:p>
          <a:p>
            <a:pPr algn="ctr"/>
            <a:r>
              <a:rPr lang="fr-FR" sz="2000" b="1" dirty="0">
                <a:latin typeface="Arial" panose="020B0604020202020204" pitchFamily="34" charset="0"/>
                <a:cs typeface="Arial" panose="020B0604020202020204" pitchFamily="34" charset="0"/>
              </a:rPr>
              <a:t>et SES ENJEUX</a:t>
            </a:r>
            <a:br>
              <a:rPr lang="fr-FR" sz="2000" b="1" dirty="0"/>
            </a:br>
            <a:endParaRPr lang="fr-FR" sz="1200" b="1" dirty="0"/>
          </a:p>
        </p:txBody>
      </p:sp>
      <p:sp>
        <p:nvSpPr>
          <p:cNvPr id="2" name="ZoneTexte 1">
            <a:extLst>
              <a:ext uri="{FF2B5EF4-FFF2-40B4-BE49-F238E27FC236}">
                <a16:creationId xmlns:a16="http://schemas.microsoft.com/office/drawing/2014/main" id="{B63F38F3-23CE-25E9-B97F-41BF17EBE507}"/>
              </a:ext>
            </a:extLst>
          </p:cNvPr>
          <p:cNvSpPr txBox="1"/>
          <p:nvPr/>
        </p:nvSpPr>
        <p:spPr>
          <a:xfrm>
            <a:off x="294967" y="1288463"/>
            <a:ext cx="7197214" cy="5355312"/>
          </a:xfrm>
          <a:prstGeom prst="rect">
            <a:avLst/>
          </a:prstGeom>
          <a:noFill/>
        </p:spPr>
        <p:txBody>
          <a:bodyPr wrap="square" rtlCol="0">
            <a:spAutoFit/>
          </a:bodyPr>
          <a:lstStyle/>
          <a:p>
            <a:r>
              <a:rPr lang="fr-FR" b="1" dirty="0">
                <a:solidFill>
                  <a:schemeClr val="accent4"/>
                </a:solidFill>
                <a:latin typeface="Calibri" panose="020F0502020204030204" pitchFamily="34" charset="0"/>
                <a:cs typeface="Calibri" panose="020F0502020204030204" pitchFamily="34" charset="0"/>
              </a:rPr>
              <a:t>UNE PEINTURE D’HISTOIRE  </a:t>
            </a:r>
          </a:p>
          <a:p>
            <a:r>
              <a:rPr lang="fr-FR" dirty="0">
                <a:latin typeface="Calibri" panose="020F0502020204030204" pitchFamily="34" charset="0"/>
                <a:cs typeface="Calibri" panose="020F0502020204030204" pitchFamily="34" charset="0"/>
              </a:rPr>
              <a:t>Définition</a:t>
            </a:r>
          </a:p>
          <a:p>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Genre pictural </a:t>
            </a:r>
            <a:r>
              <a:rPr lang="fr-FR" sz="1200" dirty="0">
                <a:effectLst/>
                <a:latin typeface="Calibri" panose="020F0502020204030204" pitchFamily="34" charset="0"/>
                <a:cs typeface="Calibri" panose="020F0502020204030204" pitchFamily="34" charset="0"/>
              </a:rPr>
              <a:t>qui servait à l’époque d’outil de </a:t>
            </a:r>
            <a:r>
              <a:rPr lang="fr-FR" sz="1200" b="1" dirty="0">
                <a:effectLst/>
                <a:latin typeface="Calibri" panose="020F0502020204030204" pitchFamily="34" charset="0"/>
                <a:cs typeface="Calibri" panose="020F0502020204030204" pitchFamily="34" charset="0"/>
              </a:rPr>
              <a:t>propagande </a:t>
            </a:r>
            <a:r>
              <a:rPr lang="fr-FR" sz="1200" dirty="0">
                <a:effectLst/>
                <a:latin typeface="Calibri" panose="020F0502020204030204" pitchFamily="34" charset="0"/>
                <a:cs typeface="Calibri" panose="020F0502020204030204" pitchFamily="34" charset="0"/>
              </a:rPr>
              <a:t>ou simplement de</a:t>
            </a:r>
            <a:r>
              <a:rPr lang="fr-FR" sz="1200" b="1" dirty="0">
                <a:effectLst/>
                <a:latin typeface="Calibri" panose="020F0502020204030204" pitchFamily="34" charset="0"/>
                <a:cs typeface="Calibri" panose="020F0502020204030204" pitchFamily="34" charset="0"/>
              </a:rPr>
              <a:t> témoignage des événements humains.</a:t>
            </a:r>
          </a:p>
          <a:p>
            <a:r>
              <a:rPr lang="fr-FR" sz="1200" b="1" dirty="0">
                <a:latin typeface="Calibri" panose="020F0502020204030204" pitchFamily="34" charset="0"/>
                <a:cs typeface="Calibri" panose="020F0502020204030204" pitchFamily="34" charset="0"/>
              </a:rPr>
              <a:t>C’est le genre le plus noble de la peinture (celui qui est le plus considéré)</a:t>
            </a:r>
            <a:br>
              <a:rPr lang="fr-FR" sz="1200" dirty="0">
                <a:latin typeface="Calibri" panose="020F0502020204030204" pitchFamily="34" charset="0"/>
                <a:cs typeface="Calibri" panose="020F0502020204030204" pitchFamily="34" charset="0"/>
              </a:rPr>
            </a:br>
            <a:endParaRPr lang="fr-FR" sz="1200" dirty="0">
              <a:latin typeface="Calibri" panose="020F0502020204030204" pitchFamily="34" charset="0"/>
              <a:cs typeface="Calibri" panose="020F0502020204030204" pitchFamily="34" charset="0"/>
            </a:endParaRPr>
          </a:p>
          <a:p>
            <a:r>
              <a:rPr lang="fr-FR" sz="1200" b="1" dirty="0">
                <a:effectLst/>
                <a:latin typeface="Calibri" panose="020F0502020204030204" pitchFamily="34" charset="0"/>
                <a:cs typeface="Calibri" panose="020F0502020204030204" pitchFamily="34" charset="0"/>
              </a:rPr>
              <a:t>Si les faits sont réels (batailles, mariages, actes politiques et événementiels), la manière dont les peintres les ont peints ne reflète pourtant pas</a:t>
            </a:r>
            <a:br>
              <a:rPr lang="fr-FR" sz="1200" b="1" dirty="0">
                <a:latin typeface="Calibri" panose="020F0502020204030204" pitchFamily="34" charset="0"/>
                <a:cs typeface="Calibri" panose="020F0502020204030204" pitchFamily="34" charset="0"/>
              </a:rPr>
            </a:br>
            <a:r>
              <a:rPr lang="fr-FR" sz="1200" b="1" dirty="0">
                <a:effectLst/>
                <a:latin typeface="Calibri" panose="020F0502020204030204" pitchFamily="34" charset="0"/>
                <a:cs typeface="Calibri" panose="020F0502020204030204" pitchFamily="34" charset="0"/>
              </a:rPr>
              <a:t>objectivement la réalité.</a:t>
            </a:r>
          </a:p>
          <a:p>
            <a:br>
              <a:rPr lang="fr-FR" sz="1200" dirty="0">
                <a:latin typeface="Calibri" panose="020F0502020204030204" pitchFamily="34" charset="0"/>
                <a:cs typeface="Calibri" panose="020F0502020204030204" pitchFamily="34" charset="0"/>
              </a:rPr>
            </a:br>
            <a:r>
              <a:rPr lang="fr-FR" sz="1200" b="1" dirty="0">
                <a:effectLst/>
                <a:latin typeface="Calibri" panose="020F0502020204030204" pitchFamily="34" charset="0"/>
                <a:cs typeface="Calibri" panose="020F0502020204030204" pitchFamily="34" charset="0"/>
              </a:rPr>
              <a:t>Les commanditaires </a:t>
            </a:r>
            <a:r>
              <a:rPr lang="fr-FR" sz="1200" dirty="0">
                <a:effectLst/>
                <a:latin typeface="Calibri" panose="020F0502020204030204" pitchFamily="34" charset="0"/>
                <a:cs typeface="Calibri" panose="020F0502020204030204" pitchFamily="34" charset="0"/>
              </a:rPr>
              <a:t>des tableaux (l’état, un roi...), riches et puissants, </a:t>
            </a:r>
            <a:r>
              <a:rPr lang="fr-FR" sz="1200" b="1" dirty="0">
                <a:effectLst/>
                <a:latin typeface="Calibri" panose="020F0502020204030204" pitchFamily="34" charset="0"/>
                <a:cs typeface="Calibri" panose="020F0502020204030204" pitchFamily="34" charset="0"/>
              </a:rPr>
              <a:t>souhaitaient que la peinture dépasse le simple fait historique pour marquer les </a:t>
            </a:r>
            <a:r>
              <a:rPr lang="fr-FR" sz="1200" dirty="0">
                <a:effectLst/>
                <a:latin typeface="Calibri" panose="020F0502020204030204" pitchFamily="34" charset="0"/>
                <a:cs typeface="Calibri" panose="020F0502020204030204" pitchFamily="34" charset="0"/>
              </a:rPr>
              <a:t>esprits et présenter l’événement à leur avantage, </a:t>
            </a:r>
            <a:r>
              <a:rPr lang="fr-FR" sz="1200" b="1" dirty="0">
                <a:effectLst/>
                <a:latin typeface="Calibri" panose="020F0502020204030204" pitchFamily="34" charset="0"/>
                <a:cs typeface="Calibri" panose="020F0502020204030204" pitchFamily="34" charset="0"/>
              </a:rPr>
              <a:t>notamment</a:t>
            </a:r>
            <a:r>
              <a:rPr lang="fr-FR" sz="1200" dirty="0">
                <a:effectLst/>
                <a:latin typeface="Calibri" panose="020F0502020204030204" pitchFamily="34" charset="0"/>
                <a:cs typeface="Calibri" panose="020F0502020204030204" pitchFamily="34" charset="0"/>
              </a:rPr>
              <a:t> </a:t>
            </a:r>
            <a:r>
              <a:rPr lang="fr-FR" sz="1200" dirty="0">
                <a:solidFill>
                  <a:schemeClr val="accent4"/>
                </a:solidFill>
                <a:latin typeface="Calibri" panose="020F0502020204030204" pitchFamily="34" charset="0"/>
                <a:cs typeface="Calibri" panose="020F0502020204030204" pitchFamily="34" charset="0"/>
              </a:rPr>
              <a:t>la peinture de bataille.</a:t>
            </a:r>
          </a:p>
          <a:p>
            <a:r>
              <a:rPr lang="fr-FR" sz="1200" b="1" dirty="0">
                <a:latin typeface="Calibri" panose="020F0502020204030204" pitchFamily="34" charset="0"/>
                <a:cs typeface="Calibri" panose="020F0502020204030204" pitchFamily="34" charset="0"/>
              </a:rPr>
              <a:t>Il y a donc un passage par l’interprétation par l’artiste dit « officiel ».</a:t>
            </a:r>
          </a:p>
          <a:p>
            <a:r>
              <a:rPr lang="fr-FR" sz="1200" b="1" dirty="0">
                <a:latin typeface="Calibri" panose="020F0502020204030204" pitchFamily="34" charset="0"/>
                <a:cs typeface="Calibri" panose="020F0502020204030204" pitchFamily="34" charset="0"/>
              </a:rPr>
              <a:t>La plupart des peintures d’Histoire sont des commandes.</a:t>
            </a:r>
          </a:p>
          <a:p>
            <a:endParaRPr lang="fr-FR" sz="1200" dirty="0">
              <a:effectLst/>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Malgré cette définition portant sur le « réel », la peinture d’Histoire dont le sujet est tiré de la fable ou de l'histoire intègre aussi </a:t>
            </a:r>
            <a:r>
              <a:rPr lang="fr-FR" sz="1200" dirty="0">
                <a:solidFill>
                  <a:schemeClr val="accent4"/>
                </a:solidFill>
                <a:latin typeface="Calibri" panose="020F0502020204030204" pitchFamily="34" charset="0"/>
                <a:cs typeface="Calibri" panose="020F0502020204030204" pitchFamily="34" charset="0"/>
              </a:rPr>
              <a:t>la peinture religieuse et la peinture mythologique.</a:t>
            </a:r>
          </a:p>
          <a:p>
            <a:r>
              <a:rPr lang="fr-FR" sz="1200" b="1" dirty="0">
                <a:latin typeface="Calibri" panose="020F0502020204030204" pitchFamily="34" charset="0"/>
                <a:cs typeface="Calibri" panose="020F0502020204030204" pitchFamily="34" charset="0"/>
              </a:rPr>
              <a:t>La peinture d’Histoire exprime un message moral ou intellectuel. </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La </a:t>
            </a:r>
            <a:r>
              <a:rPr lang="fr-FR" sz="1200" b="1" dirty="0">
                <a:solidFill>
                  <a:schemeClr val="accent4"/>
                </a:solidFill>
                <a:latin typeface="Calibri" panose="020F0502020204030204" pitchFamily="34" charset="0"/>
                <a:cs typeface="Calibri" panose="020F0502020204030204" pitchFamily="34" charset="0"/>
              </a:rPr>
              <a:t>peinture de genre </a:t>
            </a:r>
            <a:r>
              <a:rPr lang="fr-FR" sz="1200" dirty="0">
                <a:latin typeface="Calibri" panose="020F0502020204030204" pitchFamily="34" charset="0"/>
                <a:cs typeface="Calibri" panose="020F0502020204030204" pitchFamily="34" charset="0"/>
              </a:rPr>
              <a:t>représente comme la </a:t>
            </a:r>
            <a:r>
              <a:rPr lang="fr-FR" sz="1200" dirty="0">
                <a:solidFill>
                  <a:schemeClr val="accent4"/>
                </a:solidFill>
                <a:latin typeface="Calibri" panose="020F0502020204030204" pitchFamily="34" charset="0"/>
                <a:cs typeface="Calibri" panose="020F0502020204030204" pitchFamily="34" charset="0"/>
              </a:rPr>
              <a:t>peinture d'histoire</a:t>
            </a:r>
            <a:r>
              <a:rPr lang="fr-FR" sz="1200" dirty="0">
                <a:latin typeface="Calibri" panose="020F0502020204030204" pitchFamily="34" charset="0"/>
                <a:cs typeface="Calibri" panose="020F0502020204030204" pitchFamily="34" charset="0"/>
              </a:rPr>
              <a:t>, des anecdotes sans prétendre à participer à un enseignement civique et moral. C’est pour cela qu’elle est peu considérée.</a:t>
            </a:r>
          </a:p>
          <a:p>
            <a:endParaRPr lang="fr-FR" sz="1200" dirty="0">
              <a:latin typeface="Arial" panose="020B0604020202020204" pitchFamily="34" charset="0"/>
            </a:endParaRPr>
          </a:p>
          <a:p>
            <a:endParaRPr lang="fr-FR" sz="1200" dirty="0"/>
          </a:p>
          <a:p>
            <a:endParaRPr lang="fr-FR" dirty="0"/>
          </a:p>
        </p:txBody>
      </p:sp>
      <p:sp>
        <p:nvSpPr>
          <p:cNvPr id="8" name="Rectangle 3">
            <a:extLst>
              <a:ext uri="{FF2B5EF4-FFF2-40B4-BE49-F238E27FC236}">
                <a16:creationId xmlns:a16="http://schemas.microsoft.com/office/drawing/2014/main" id="{E3138201-5859-AE0A-3081-8499CABB96A5}"/>
              </a:ext>
            </a:extLst>
          </p:cNvPr>
          <p:cNvSpPr>
            <a:spLocks noChangeArrowheads="1"/>
          </p:cNvSpPr>
          <p:nvPr/>
        </p:nvSpPr>
        <p:spPr bwMode="auto">
          <a:xfrm>
            <a:off x="7728155" y="1522176"/>
            <a:ext cx="4168877" cy="421653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2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Thèmes courants du </a:t>
            </a:r>
            <a:r>
              <a:rPr lang="fr-FR" altLang="fr-FR" sz="1200" b="1" dirty="0">
                <a:solidFill>
                  <a:srgbClr val="7030A0"/>
                </a:solidFill>
                <a:latin typeface="Calibri" panose="020F0502020204030204" pitchFamily="34" charset="0"/>
                <a:cs typeface="Calibri" panose="020F0502020204030204" pitchFamily="34" charset="0"/>
              </a:rPr>
              <a:t>N</a:t>
            </a:r>
            <a:r>
              <a:rPr kumimoji="0" lang="fr-FR" altLang="fr-FR" sz="1200" b="1"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éo-classicisme </a:t>
            </a:r>
            <a:r>
              <a:rPr kumimoji="0" lang="fr-FR" altLang="fr-FR"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et du </a:t>
            </a:r>
            <a:r>
              <a:rPr lang="fr-FR" altLang="fr-FR" sz="1200" b="1" dirty="0">
                <a:solidFill>
                  <a:srgbClr val="7030A0"/>
                </a:solidFill>
                <a:latin typeface="Calibri" panose="020F0502020204030204" pitchFamily="34" charset="0"/>
                <a:cs typeface="Calibri" panose="020F0502020204030204" pitchFamily="34" charset="0"/>
              </a:rPr>
              <a:t>R</a:t>
            </a:r>
            <a:r>
              <a:rPr kumimoji="0" lang="fr-FR" altLang="fr-FR" sz="1200" b="1"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omantisme</a:t>
            </a:r>
            <a:r>
              <a:rPr kumimoji="0" lang="fr-FR" altLang="fr-FR"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(18</a:t>
            </a:r>
            <a:r>
              <a:rPr kumimoji="0" lang="fr-FR" altLang="fr-FR" sz="1200" b="1"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ème</a:t>
            </a:r>
            <a:r>
              <a:rPr kumimoji="0" lang="fr-FR" altLang="fr-FR"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et 19 </a:t>
            </a:r>
            <a:r>
              <a:rPr kumimoji="0" lang="fr-FR" altLang="fr-FR" sz="1200" b="1"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ème</a:t>
            </a:r>
            <a:r>
              <a:rPr kumimoji="0" lang="fr-FR" altLang="fr-FR"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siècle)</a:t>
            </a:r>
          </a:p>
          <a:p>
            <a:pPr marL="0" marR="0" lvl="0" indent="0" algn="l" defTabSz="914400" rtl="0" eaLnBrk="0" fontAlgn="base" latinLnBrk="0" hangingPunct="0">
              <a:lnSpc>
                <a:spcPct val="100000"/>
              </a:lnSpc>
              <a:spcBef>
                <a:spcPct val="0"/>
              </a:spcBef>
              <a:spcAft>
                <a:spcPct val="0"/>
              </a:spcAft>
              <a:buClrTx/>
              <a:buSzTx/>
              <a:tabLst/>
            </a:pPr>
            <a:endParaRPr kumimoji="0" lang="fr-FR" altLang="fr-FR" sz="12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Fréquemment, et en particulier lors du développement du </a:t>
            </a:r>
            <a:r>
              <a:rPr lang="fr-FR" altLang="fr-FR" sz="1100" dirty="0">
                <a:latin typeface="Calibri" panose="020F0502020204030204" pitchFamily="34" charset="0"/>
                <a:cs typeface="Calibri" panose="020F0502020204030204" pitchFamily="34" charset="0"/>
              </a:rPr>
              <a:t>néo-classicisme</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après la </a:t>
            </a:r>
            <a:r>
              <a:rPr lang="fr-FR" altLang="fr-FR" sz="1100" dirty="0">
                <a:latin typeface="Calibri" panose="020F0502020204030204" pitchFamily="34" charset="0"/>
                <a:cs typeface="Calibri" panose="020F0502020204030204" pitchFamily="34" charset="0"/>
              </a:rPr>
              <a:t>Révolution française</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et durant le XIX</a:t>
            </a:r>
            <a:r>
              <a:rPr kumimoji="0" lang="fr-FR" altLang="fr-FR" sz="11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e</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siècle, </a:t>
            </a:r>
            <a:r>
              <a:rPr kumimoji="0" lang="fr-FR" altLang="fr-FR" sz="11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la peinture d’Histoire se concentre sur la représentation de héros, le plus souvent masculins, nus ou partiellement dévêtus</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en reprenant la convention du </a:t>
            </a:r>
            <a:r>
              <a:rPr lang="fr-FR" altLang="fr-FR" sz="1100" dirty="0">
                <a:latin typeface="Calibri" panose="020F0502020204030204" pitchFamily="34" charset="0"/>
                <a:cs typeface="Calibri" panose="020F0502020204030204" pitchFamily="34" charset="0"/>
              </a:rPr>
              <a:t>Nu dans la Grèce antique.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Le romantisme préfère évoquer les sentiments : espoir et désespoir dans </a:t>
            </a:r>
            <a:r>
              <a:rPr lang="fr-FR" altLang="fr-FR" sz="1100" b="1" i="1" dirty="0">
                <a:solidFill>
                  <a:srgbClr val="7030A0"/>
                </a:solidFill>
                <a:latin typeface="Calibri" panose="020F0502020204030204" pitchFamily="34" charset="0"/>
                <a:cs typeface="Calibri" panose="020F0502020204030204" pitchFamily="34" charset="0"/>
              </a:rPr>
              <a:t>Le Radeau de la Méduse</a:t>
            </a:r>
            <a:r>
              <a:rPr kumimoji="0" lang="fr-FR" altLang="fr-FR" sz="1100" b="1"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 </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de </a:t>
            </a:r>
            <a:r>
              <a:rPr lang="fr-FR" altLang="fr-FR" sz="1100" b="1" dirty="0">
                <a:solidFill>
                  <a:srgbClr val="7030A0"/>
                </a:solidFill>
                <a:latin typeface="Calibri" panose="020F0502020204030204" pitchFamily="34" charset="0"/>
                <a:cs typeface="Calibri" panose="020F0502020204030204" pitchFamily="34" charset="0"/>
              </a:rPr>
              <a:t>Théodore Géricault</a:t>
            </a:r>
            <a:r>
              <a:rPr kumimoji="0" lang="fr-FR" altLang="fr-FR" sz="1100" b="1"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 </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en 1819 et dans </a:t>
            </a:r>
            <a:r>
              <a:rPr lang="fr-FR" altLang="fr-FR" sz="1100" b="1" i="1" u="sng" dirty="0">
                <a:solidFill>
                  <a:srgbClr val="7030A0"/>
                </a:solidFill>
                <a:latin typeface="Calibri" panose="020F0502020204030204" pitchFamily="34" charset="0"/>
                <a:cs typeface="Calibri" panose="020F0502020204030204" pitchFamily="34" charset="0"/>
              </a:rPr>
              <a:t>Scènes des massacres de </a:t>
            </a:r>
            <a:r>
              <a:rPr lang="fr-FR" altLang="fr-FR" sz="1100" b="1" i="1" u="sng" dirty="0" err="1">
                <a:solidFill>
                  <a:srgbClr val="7030A0"/>
                </a:solidFill>
                <a:latin typeface="Calibri" panose="020F0502020204030204" pitchFamily="34" charset="0"/>
                <a:cs typeface="Calibri" panose="020F0502020204030204" pitchFamily="34" charset="0"/>
              </a:rPr>
              <a:t>Scio</a:t>
            </a:r>
            <a:r>
              <a:rPr kumimoji="0" lang="fr-FR" altLang="fr-FR" sz="1100" b="1" i="0" u="sng" strike="noStrike" cap="none" normalizeH="0" baseline="0" dirty="0">
                <a:ln>
                  <a:noFill/>
                </a:ln>
                <a:solidFill>
                  <a:srgbClr val="7030A0"/>
                </a:solidFill>
                <a:effectLst/>
                <a:latin typeface="Calibri" panose="020F0502020204030204" pitchFamily="34" charset="0"/>
                <a:cs typeface="Calibri" panose="020F0502020204030204" pitchFamily="34" charset="0"/>
              </a:rPr>
              <a:t> </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de </a:t>
            </a:r>
            <a:r>
              <a:rPr lang="fr-FR" altLang="fr-FR" sz="1100" b="1" dirty="0">
                <a:solidFill>
                  <a:srgbClr val="7030A0"/>
                </a:solidFill>
                <a:latin typeface="Calibri" panose="020F0502020204030204" pitchFamily="34" charset="0"/>
                <a:cs typeface="Calibri" panose="020F0502020204030204" pitchFamily="34" charset="0"/>
              </a:rPr>
              <a:t>Delacroix</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en 1822, où les circonstances dramatiques justifient la nudité. En 1830, </a:t>
            </a:r>
            <a:r>
              <a:rPr lang="fr-FR" altLang="fr-FR" sz="1100" b="1" i="1" dirty="0">
                <a:solidFill>
                  <a:srgbClr val="7030A0"/>
                </a:solidFill>
                <a:latin typeface="Calibri" panose="020F0502020204030204" pitchFamily="34" charset="0"/>
                <a:cs typeface="Calibri" panose="020F0502020204030204" pitchFamily="34" charset="0"/>
              </a:rPr>
              <a:t>La Liberté guidant le peuple</a:t>
            </a:r>
            <a:r>
              <a:rPr kumimoji="0" lang="fr-FR" altLang="fr-FR" sz="1100" b="1"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 </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emprunte aux codes de l'allégorie et de la peinture d'histoire. </a:t>
            </a:r>
          </a:p>
          <a:p>
            <a:pPr marL="0" marR="0" lvl="0" indent="0" algn="l" defTabSz="914400" rtl="0" eaLnBrk="0" fontAlgn="base" latinLnBrk="0" hangingPunct="0">
              <a:lnSpc>
                <a:spcPct val="100000"/>
              </a:lnSpc>
              <a:spcBef>
                <a:spcPct val="0"/>
              </a:spcBef>
              <a:spcAft>
                <a:spcPct val="0"/>
              </a:spcAft>
              <a:buClrTx/>
              <a:buSzTx/>
              <a:buFontTx/>
              <a:buNone/>
              <a:tabLst/>
            </a:pPr>
            <a:endParaRPr lang="fr-FR" altLang="fr-FR" sz="110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Évolution au XIX</a:t>
            </a:r>
            <a:r>
              <a:rPr kumimoji="0" lang="fr-FR" altLang="fr-FR" sz="1100" b="0" i="0" u="none" strike="noStrike" cap="none" normalizeH="0" baseline="30000" dirty="0">
                <a:ln>
                  <a:noFill/>
                </a:ln>
                <a:solidFill>
                  <a:schemeClr val="tx1"/>
                </a:solidFill>
                <a:effectLst/>
                <a:latin typeface="Calibri" panose="020F0502020204030204" pitchFamily="34" charset="0"/>
                <a:cs typeface="Calibri" panose="020F0502020204030204" pitchFamily="34" charset="0"/>
              </a:rPr>
              <a:t>e</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siècle</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En partie par réaction, la naissance du </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hlinkClick r:id="rId2" tooltip="Art moderne"/>
              </a:rPr>
              <a:t>modernisme</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voit certains peintres s'emparer du grand format, traditionnellement réservé aux peintures d'histoire, pour y développer des scènes de la vie moderne, comme, en 1849-50, </a:t>
            </a:r>
            <a:r>
              <a:rPr lang="fr-FR" altLang="fr-FR" sz="1100" b="1" i="1" u="sng" dirty="0">
                <a:solidFill>
                  <a:srgbClr val="7030A0"/>
                </a:solidFill>
                <a:latin typeface="Calibri" panose="020F0502020204030204" pitchFamily="34" charset="0"/>
                <a:cs typeface="Calibri" panose="020F0502020204030204" pitchFamily="34" charset="0"/>
              </a:rPr>
              <a:t>Un enterrement à Ornans</a:t>
            </a:r>
            <a:r>
              <a:rPr kumimoji="0" lang="fr-FR" altLang="fr-FR" sz="1100" b="1" i="1" u="sng" strike="noStrike" cap="none" normalizeH="0" baseline="0" dirty="0">
                <a:ln>
                  <a:noFill/>
                </a:ln>
                <a:solidFill>
                  <a:srgbClr val="7030A0"/>
                </a:solidFill>
                <a:effectLst/>
                <a:latin typeface="Calibri" panose="020F0502020204030204" pitchFamily="34" charset="0"/>
                <a:cs typeface="Calibri" panose="020F0502020204030204" pitchFamily="34" charset="0"/>
              </a:rPr>
              <a:t> </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de </a:t>
            </a:r>
            <a:r>
              <a:rPr lang="fr-FR" altLang="fr-FR" sz="1100" b="1" dirty="0">
                <a:solidFill>
                  <a:srgbClr val="7030A0"/>
                </a:solidFill>
                <a:latin typeface="Calibri" panose="020F0502020204030204" pitchFamily="34" charset="0"/>
                <a:cs typeface="Calibri" panose="020F0502020204030204" pitchFamily="34" charset="0"/>
              </a:rPr>
              <a:t>Courbet</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et, en 1863, </a:t>
            </a:r>
            <a:r>
              <a:rPr lang="fr-FR" altLang="fr-FR" sz="1100" b="1" u="sng" dirty="0">
                <a:solidFill>
                  <a:srgbClr val="7030A0"/>
                </a:solidFill>
                <a:latin typeface="Calibri" panose="020F0502020204030204" pitchFamily="34" charset="0"/>
                <a:cs typeface="Calibri" panose="020F0502020204030204" pitchFamily="34" charset="0"/>
              </a:rPr>
              <a:t>Le Déjeuner sur l'herbe</a:t>
            </a:r>
            <a:r>
              <a:rPr kumimoji="0" lang="fr-FR" altLang="fr-FR" sz="1100" b="1" u="sng" strike="noStrike" cap="none" normalizeH="0" baseline="0" dirty="0">
                <a:ln>
                  <a:noFill/>
                </a:ln>
                <a:solidFill>
                  <a:srgbClr val="7030A0"/>
                </a:solidFill>
                <a:effectLst/>
                <a:latin typeface="Calibri" panose="020F0502020204030204" pitchFamily="34" charset="0"/>
                <a:cs typeface="Calibri" panose="020F0502020204030204" pitchFamily="34" charset="0"/>
              </a:rPr>
              <a:t> </a:t>
            </a:r>
            <a:r>
              <a:rPr kumimoji="0" lang="fr-FR" altLang="fr-FR" sz="11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de </a:t>
            </a:r>
            <a:r>
              <a:rPr kumimoji="0" lang="fr-FR" altLang="fr-FR" sz="1100" b="1" i="0" u="none" strike="noStrike" cap="none" normalizeH="0" baseline="0" dirty="0">
                <a:ln>
                  <a:noFill/>
                </a:ln>
                <a:solidFill>
                  <a:srgbClr val="7030A0"/>
                </a:solidFill>
                <a:effectLst/>
                <a:latin typeface="Calibri" panose="020F0502020204030204" pitchFamily="34" charset="0"/>
                <a:cs typeface="Calibri" panose="020F0502020204030204" pitchFamily="34" charset="0"/>
              </a:rPr>
              <a:t>Manet. </a:t>
            </a:r>
          </a:p>
        </p:txBody>
      </p:sp>
    </p:spTree>
    <p:extLst>
      <p:ext uri="{BB962C8B-B14F-4D97-AF65-F5344CB8AC3E}">
        <p14:creationId xmlns:p14="http://schemas.microsoft.com/office/powerpoint/2010/main" val="1194180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5E4390-A50E-D2E4-F3AE-12D83C86D5F4}"/>
              </a:ext>
            </a:extLst>
          </p:cNvPr>
          <p:cNvSpPr>
            <a:spLocks noGrp="1"/>
          </p:cNvSpPr>
          <p:nvPr>
            <p:ph type="ctrTitle"/>
          </p:nvPr>
        </p:nvSpPr>
        <p:spPr>
          <a:xfrm>
            <a:off x="155947" y="208246"/>
            <a:ext cx="6723106" cy="5142271"/>
          </a:xfrm>
          <a:solidFill>
            <a:schemeClr val="accent3">
              <a:lumMod val="20000"/>
              <a:lumOff val="80000"/>
            </a:schemeClr>
          </a:solidFill>
        </p:spPr>
        <p:txBody>
          <a:bodyPr>
            <a:noAutofit/>
          </a:bodyPr>
          <a:lstStyle/>
          <a:p>
            <a:r>
              <a:rPr lang="fr-FR" sz="1600" b="1" dirty="0">
                <a:solidFill>
                  <a:schemeClr val="accent4"/>
                </a:solidFill>
                <a:latin typeface="Calibri" panose="020F0502020204030204" pitchFamily="34" charset="0"/>
                <a:cs typeface="Calibri" panose="020F0502020204030204" pitchFamily="34" charset="0"/>
              </a:rPr>
              <a:t>Cette œuvre marque un tournant dans la peinture d’histoire !</a:t>
            </a:r>
            <a:br>
              <a:rPr lang="fr-FR" sz="1400" dirty="0">
                <a:latin typeface="Calibri" panose="020F0502020204030204" pitchFamily="34" charset="0"/>
                <a:cs typeface="Calibri" panose="020F0502020204030204" pitchFamily="34" charset="0"/>
              </a:rPr>
            </a:br>
            <a:br>
              <a:rPr lang="fr-FR" sz="14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Elle prend pour sujet un fait divers polémique mettant en cause le manque d’organisation et de soin du gouvernement de Louis XVIII dans </a:t>
            </a:r>
            <a:r>
              <a:rPr lang="fr-FR" sz="1200" b="1" dirty="0">
                <a:latin typeface="Calibri" panose="020F0502020204030204" pitchFamily="34" charset="0"/>
                <a:cs typeface="Calibri" panose="020F0502020204030204" pitchFamily="34" charset="0"/>
              </a:rPr>
              <a:t>l’affaire du naufrage d’une frégate française au large du Sénégal</a:t>
            </a:r>
            <a:r>
              <a:rPr lang="fr-FR" sz="1200" dirty="0">
                <a:latin typeface="Calibri" panose="020F0502020204030204" pitchFamily="34" charset="0"/>
                <a:cs typeface="Calibri" panose="020F0502020204030204" pitchFamily="34" charset="0"/>
              </a:rPr>
              <a:t>. Ce fait s’était déroulé en 1816 et avait été </a:t>
            </a:r>
            <a:r>
              <a:rPr lang="fr-FR" sz="1200" b="1" dirty="0">
                <a:latin typeface="Calibri" panose="020F0502020204030204" pitchFamily="34" charset="0"/>
                <a:cs typeface="Calibri" panose="020F0502020204030204" pitchFamily="34" charset="0"/>
              </a:rPr>
              <a:t>relayé dans la presse</a:t>
            </a:r>
            <a:r>
              <a:rPr lang="fr-FR" sz="1200" dirty="0">
                <a:latin typeface="Calibri" panose="020F0502020204030204" pitchFamily="34" charset="0"/>
                <a:cs typeface="Calibri" panose="020F0502020204030204" pitchFamily="34" charset="0"/>
              </a:rPr>
              <a:t>. </a:t>
            </a:r>
            <a:br>
              <a:rPr lang="fr-FR" sz="1200" dirty="0">
                <a:latin typeface="Calibri" panose="020F0502020204030204" pitchFamily="34" charset="0"/>
                <a:cs typeface="Calibri" panose="020F0502020204030204" pitchFamily="34" charset="0"/>
              </a:rPr>
            </a:br>
            <a:r>
              <a:rPr lang="fr-FR" sz="1200" b="1" dirty="0">
                <a:latin typeface="Calibri" panose="020F0502020204030204" pitchFamily="34" charset="0"/>
                <a:cs typeface="Calibri" panose="020F0502020204030204" pitchFamily="34" charset="0"/>
              </a:rPr>
              <a:t>Les naufragés, abandonnés à leur sort, s’étaient livrés à des actes de cannibalisme. </a:t>
            </a:r>
            <a:br>
              <a:rPr lang="fr-FR" sz="1200" b="1" dirty="0">
                <a:latin typeface="Calibri" panose="020F0502020204030204" pitchFamily="34" charset="0"/>
                <a:cs typeface="Calibri" panose="020F0502020204030204" pitchFamily="34" charset="0"/>
              </a:rPr>
            </a:br>
            <a:br>
              <a:rPr lang="fr-FR" sz="1200" b="1"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Bien que Géricault exposât son tableau sous le titre </a:t>
            </a:r>
            <a:r>
              <a:rPr lang="fr-FR" sz="1200" i="1" dirty="0">
                <a:latin typeface="Calibri" panose="020F0502020204030204" pitchFamily="34" charset="0"/>
                <a:cs typeface="Calibri" panose="020F0502020204030204" pitchFamily="34" charset="0"/>
              </a:rPr>
              <a:t>Un naufrage</a:t>
            </a:r>
            <a:r>
              <a:rPr lang="fr-FR" sz="1200" dirty="0">
                <a:latin typeface="Calibri" panose="020F0502020204030204" pitchFamily="34" charset="0"/>
                <a:cs typeface="Calibri" panose="020F0502020204030204" pitchFamily="34" charset="0"/>
              </a:rPr>
              <a:t>, personne n’était dupe du véritable sujet. </a:t>
            </a:r>
            <a:r>
              <a:rPr lang="fr-FR" sz="1200" b="1" dirty="0">
                <a:latin typeface="Calibri" panose="020F0502020204030204" pitchFamily="34" charset="0"/>
                <a:cs typeface="Calibri" panose="020F0502020204030204" pitchFamily="34" charset="0"/>
              </a:rPr>
              <a:t>Pour le peindre, l’artiste avait reconstitué dans son atelier un véritable radeau et étudié des cadavres</a:t>
            </a:r>
            <a:r>
              <a:rPr lang="fr-FR" sz="1200" dirty="0">
                <a:latin typeface="Calibri" panose="020F0502020204030204" pitchFamily="34" charset="0"/>
                <a:cs typeface="Calibri" panose="020F0502020204030204" pitchFamily="34" charset="0"/>
              </a:rPr>
              <a:t>. En quête de réalisme, Géricault n’abandonne pas </a:t>
            </a:r>
            <a:r>
              <a:rPr lang="fr-FR" sz="1200" b="1" dirty="0">
                <a:solidFill>
                  <a:srgbClr val="7030A0"/>
                </a:solidFill>
                <a:latin typeface="Calibri" panose="020F0502020204030204" pitchFamily="34" charset="0"/>
                <a:cs typeface="Calibri" panose="020F0502020204030204" pitchFamily="34" charset="0"/>
              </a:rPr>
              <a:t>un certain idéal néoclassique </a:t>
            </a:r>
            <a:r>
              <a:rPr lang="fr-FR" sz="1200" b="1" dirty="0">
                <a:latin typeface="Calibri" panose="020F0502020204030204" pitchFamily="34" charset="0"/>
                <a:cs typeface="Calibri" panose="020F0502020204030204" pitchFamily="34" charset="0"/>
              </a:rPr>
              <a:t>: ses naufragés sont des athlètes, et il ne représente pas ouvertement les actes d’anthropophagie</a:t>
            </a:r>
            <a:r>
              <a:rPr lang="fr-FR" sz="1200" dirty="0">
                <a:latin typeface="Calibri" panose="020F0502020204030204" pitchFamily="34" charset="0"/>
                <a:cs typeface="Calibri" panose="020F0502020204030204" pitchFamily="34" charset="0"/>
              </a:rPr>
              <a:t>. </a:t>
            </a: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En plaçant au sommet de la pyramide humaine un homme de couleur noire, Géricault a-t-il voulu dénoncer l’esclavagisme ? Cette œuvre complexe conserve sa part de mystère.</a:t>
            </a:r>
            <a:br>
              <a:rPr lang="fr-FR" sz="1400" dirty="0">
                <a:latin typeface="Calibri" panose="020F0502020204030204" pitchFamily="34" charset="0"/>
                <a:cs typeface="Calibri" panose="020F0502020204030204" pitchFamily="34" charset="0"/>
              </a:rPr>
            </a:br>
            <a:br>
              <a:rPr lang="fr-FR" sz="1400" dirty="0">
                <a:solidFill>
                  <a:srgbClr val="7030A0"/>
                </a:solidFill>
                <a:latin typeface="Calibri" panose="020F0502020204030204" pitchFamily="34" charset="0"/>
                <a:cs typeface="Calibri" panose="020F0502020204030204" pitchFamily="34" charset="0"/>
              </a:rPr>
            </a:br>
            <a:r>
              <a:rPr lang="fr-FR" sz="1400" b="1" dirty="0">
                <a:solidFill>
                  <a:srgbClr val="7030A0"/>
                </a:solidFill>
                <a:highlight>
                  <a:srgbClr val="FFFF00"/>
                </a:highlight>
                <a:latin typeface="Calibri" panose="020F0502020204030204" pitchFamily="34" charset="0"/>
                <a:cs typeface="Calibri" panose="020F0502020204030204" pitchFamily="34" charset="0"/>
              </a:rPr>
              <a:t>C’est en mettant en avant le geste d’espoir de l’esclave noir et la scène hautement dramatique que cette peinture est classée dans les œuvres appartenant au ROMANTISME.</a:t>
            </a:r>
            <a:br>
              <a:rPr lang="fr-FR" sz="1400" dirty="0">
                <a:latin typeface="Calibri" panose="020F0502020204030204" pitchFamily="34" charset="0"/>
                <a:cs typeface="Calibri" panose="020F0502020204030204" pitchFamily="34" charset="0"/>
              </a:rPr>
            </a:br>
            <a:br>
              <a:rPr lang="fr-FR" sz="1400" dirty="0">
                <a:latin typeface="Calibri" panose="020F0502020204030204" pitchFamily="34" charset="0"/>
                <a:cs typeface="Calibri" panose="020F0502020204030204" pitchFamily="34" charset="0"/>
              </a:rPr>
            </a:br>
            <a:br>
              <a:rPr lang="fr-FR" sz="1400" dirty="0">
                <a:latin typeface="Calibri" panose="020F0502020204030204" pitchFamily="34" charset="0"/>
                <a:cs typeface="Calibri" panose="020F0502020204030204" pitchFamily="34" charset="0"/>
              </a:rPr>
            </a:br>
            <a:r>
              <a:rPr lang="fr-FR" sz="1400" dirty="0">
                <a:latin typeface="Calibri" panose="020F0502020204030204" pitchFamily="34" charset="0"/>
                <a:cs typeface="Calibri" panose="020F0502020204030204" pitchFamily="34" charset="0"/>
              </a:rPr>
              <a:t>                                                          </a:t>
            </a:r>
            <a:r>
              <a:rPr lang="fr-FR" sz="1400" b="1" dirty="0">
                <a:solidFill>
                  <a:schemeClr val="accent4"/>
                </a:solidFill>
                <a:latin typeface="Calibri" panose="020F0502020204030204" pitchFamily="34" charset="0"/>
                <a:cs typeface="Calibri" panose="020F0502020204030204" pitchFamily="34" charset="0"/>
              </a:rPr>
              <a:t>UN VRAI SCANDALE, UN CHOC POUR L’EPOQUE !</a:t>
            </a:r>
            <a:br>
              <a:rPr lang="fr-FR" sz="14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L’œuvre représenterait-elle de manière trop réaliste les corps morts ?</a:t>
            </a:r>
            <a:br>
              <a:rPr lang="fr-FR" sz="1200" dirty="0">
                <a:latin typeface="Calibri" panose="020F0502020204030204" pitchFamily="34" charset="0"/>
                <a:cs typeface="Calibri" panose="020F0502020204030204" pitchFamily="34" charset="0"/>
              </a:rPr>
            </a:br>
            <a:r>
              <a:rPr lang="fr-FR" sz="1200" b="1" dirty="0">
                <a:solidFill>
                  <a:schemeClr val="accent4"/>
                </a:solidFill>
                <a:latin typeface="Calibri" panose="020F0502020204030204" pitchFamily="34" charset="0"/>
                <a:cs typeface="Calibri" panose="020F0502020204030204" pitchFamily="34" charset="0"/>
              </a:rPr>
              <a:t>La représentation de cette scène par le peintre est jugée trop réaliste par les amateurs d'art de l'époque qui la qualifie d'un "</a:t>
            </a:r>
            <a:r>
              <a:rPr lang="fr-FR" sz="1200" b="1" i="1" dirty="0">
                <a:solidFill>
                  <a:schemeClr val="accent4"/>
                </a:solidFill>
                <a:latin typeface="Calibri" panose="020F0502020204030204" pitchFamily="34" charset="0"/>
                <a:cs typeface="Calibri" panose="020F0502020204030204" pitchFamily="34" charset="0"/>
              </a:rPr>
              <a:t>amas de cadavres</a:t>
            </a:r>
            <a:r>
              <a:rPr lang="fr-FR" sz="1200" b="1" dirty="0">
                <a:solidFill>
                  <a:schemeClr val="accent4"/>
                </a:solidFill>
                <a:latin typeface="Calibri" panose="020F0502020204030204" pitchFamily="34" charset="0"/>
                <a:cs typeface="Calibri" panose="020F0502020204030204" pitchFamily="34" charset="0"/>
              </a:rPr>
              <a:t>"</a:t>
            </a:r>
            <a:br>
              <a:rPr lang="fr-FR" sz="1200" dirty="0">
                <a:latin typeface="Calibri" panose="020F0502020204030204" pitchFamily="34" charset="0"/>
                <a:cs typeface="Calibri" panose="020F0502020204030204" pitchFamily="34" charset="0"/>
              </a:rPr>
            </a:br>
            <a:br>
              <a:rPr lang="fr-FR" sz="12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Aujourd'hui exposée au musée du Louvre, </a:t>
            </a:r>
            <a:r>
              <a:rPr lang="fr-FR" sz="1200" b="1" dirty="0">
                <a:latin typeface="Calibri" panose="020F0502020204030204" pitchFamily="34" charset="0"/>
                <a:cs typeface="Calibri" panose="020F0502020204030204" pitchFamily="34" charset="0"/>
              </a:rPr>
              <a:t>l’œuvre choque le public lors de sa présentation en 1819</a:t>
            </a:r>
            <a:r>
              <a:rPr lang="fr-FR" sz="1200" dirty="0">
                <a:latin typeface="Calibri" panose="020F0502020204030204" pitchFamily="34" charset="0"/>
                <a:cs typeface="Calibri" panose="020F0502020204030204" pitchFamily="34" charset="0"/>
              </a:rPr>
              <a:t>. Et pour cause, Le radeau dépeint </a:t>
            </a:r>
            <a:r>
              <a:rPr lang="fr-FR" sz="1200" b="1" dirty="0">
                <a:latin typeface="Calibri" panose="020F0502020204030204" pitchFamily="34" charset="0"/>
                <a:cs typeface="Calibri" panose="020F0502020204030204" pitchFamily="34" charset="0"/>
              </a:rPr>
              <a:t>un évènement tragique ayant eu lieu 3 ans plus tôt</a:t>
            </a:r>
            <a:r>
              <a:rPr lang="fr-FR" sz="1200" dirty="0">
                <a:latin typeface="Calibri" panose="020F0502020204030204" pitchFamily="34" charset="0"/>
                <a:cs typeface="Calibri" panose="020F0502020204030204" pitchFamily="34" charset="0"/>
              </a:rPr>
              <a:t>, soit l'échouement de la frégate La Méduse Amirale dont les membres de l'équipage vont, pour certains, mourir noyés, alors que d'autres vont devenir fous et s'entretuer. </a:t>
            </a:r>
          </a:p>
        </p:txBody>
      </p:sp>
      <p:sp>
        <p:nvSpPr>
          <p:cNvPr id="4" name="Titre 1">
            <a:extLst>
              <a:ext uri="{FF2B5EF4-FFF2-40B4-BE49-F238E27FC236}">
                <a16:creationId xmlns:a16="http://schemas.microsoft.com/office/drawing/2014/main" id="{3217EAFB-22B0-316D-904B-350BAA299BA2}"/>
              </a:ext>
            </a:extLst>
          </p:cNvPr>
          <p:cNvSpPr txBox="1">
            <a:spLocks/>
          </p:cNvSpPr>
          <p:nvPr/>
        </p:nvSpPr>
        <p:spPr>
          <a:xfrm>
            <a:off x="7561006" y="208246"/>
            <a:ext cx="4475047" cy="735651"/>
          </a:xfrm>
          <a:prstGeom prst="rect">
            <a:avLst/>
          </a:prstGeom>
          <a:ln>
            <a:solidFill>
              <a:srgbClr val="CC3399"/>
            </a:solidFill>
          </a:ln>
        </p:spPr>
        <p:txBody>
          <a:bodyPr>
            <a:normAutofit lnSpcReduction="100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fr-FR" sz="2000" b="1" dirty="0">
                <a:latin typeface="Arial" panose="020B0604020202020204" pitchFamily="34" charset="0"/>
                <a:cs typeface="Arial" panose="020B0604020202020204" pitchFamily="34" charset="0"/>
              </a:rPr>
              <a:t>COMPRENDRE LE GENRE DE L’ŒUVRE et SES ENJEUX</a:t>
            </a:r>
            <a:br>
              <a:rPr lang="fr-FR" sz="2000" b="1" dirty="0"/>
            </a:br>
            <a:endParaRPr lang="fr-FR" sz="1200" b="1" dirty="0"/>
          </a:p>
        </p:txBody>
      </p:sp>
      <p:pic>
        <p:nvPicPr>
          <p:cNvPr id="6" name="Image 5" descr="Une image contenant texte, plusieurs&#10;&#10;Description générée automatiquement">
            <a:extLst>
              <a:ext uri="{FF2B5EF4-FFF2-40B4-BE49-F238E27FC236}">
                <a16:creationId xmlns:a16="http://schemas.microsoft.com/office/drawing/2014/main" id="{6AA4D056-03BF-3A84-D0C6-4BE392FB88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3685" y="2706378"/>
            <a:ext cx="4634521" cy="3086591"/>
          </a:xfrm>
          <a:prstGeom prst="rect">
            <a:avLst/>
          </a:prstGeom>
        </p:spPr>
      </p:pic>
      <p:sp>
        <p:nvSpPr>
          <p:cNvPr id="11" name="ZoneTexte 10">
            <a:extLst>
              <a:ext uri="{FF2B5EF4-FFF2-40B4-BE49-F238E27FC236}">
                <a16:creationId xmlns:a16="http://schemas.microsoft.com/office/drawing/2014/main" id="{73EABC63-B3F3-AEB5-DADD-B6FF759B5F3F}"/>
              </a:ext>
            </a:extLst>
          </p:cNvPr>
          <p:cNvSpPr txBox="1"/>
          <p:nvPr/>
        </p:nvSpPr>
        <p:spPr>
          <a:xfrm>
            <a:off x="7011787" y="1224973"/>
            <a:ext cx="4998315" cy="1200329"/>
          </a:xfrm>
          <a:custGeom>
            <a:avLst/>
            <a:gdLst>
              <a:gd name="connsiteX0" fmla="*/ 0 w 4998315"/>
              <a:gd name="connsiteY0" fmla="*/ 0 h 1200329"/>
              <a:gd name="connsiteX1" fmla="*/ 505385 w 4998315"/>
              <a:gd name="connsiteY1" fmla="*/ 0 h 1200329"/>
              <a:gd name="connsiteX2" fmla="*/ 1160720 w 4998315"/>
              <a:gd name="connsiteY2" fmla="*/ 0 h 1200329"/>
              <a:gd name="connsiteX3" fmla="*/ 1566139 w 4998315"/>
              <a:gd name="connsiteY3" fmla="*/ 0 h 1200329"/>
              <a:gd name="connsiteX4" fmla="*/ 2071524 w 4998315"/>
              <a:gd name="connsiteY4" fmla="*/ 0 h 1200329"/>
              <a:gd name="connsiteX5" fmla="*/ 2476943 w 4998315"/>
              <a:gd name="connsiteY5" fmla="*/ 0 h 1200329"/>
              <a:gd name="connsiteX6" fmla="*/ 3082294 w 4998315"/>
              <a:gd name="connsiteY6" fmla="*/ 0 h 1200329"/>
              <a:gd name="connsiteX7" fmla="*/ 3537696 w 4998315"/>
              <a:gd name="connsiteY7" fmla="*/ 0 h 1200329"/>
              <a:gd name="connsiteX8" fmla="*/ 4093065 w 4998315"/>
              <a:gd name="connsiteY8" fmla="*/ 0 h 1200329"/>
              <a:gd name="connsiteX9" fmla="*/ 4998315 w 4998315"/>
              <a:gd name="connsiteY9" fmla="*/ 0 h 1200329"/>
              <a:gd name="connsiteX10" fmla="*/ 4998315 w 4998315"/>
              <a:gd name="connsiteY10" fmla="*/ 376103 h 1200329"/>
              <a:gd name="connsiteX11" fmla="*/ 4998315 w 4998315"/>
              <a:gd name="connsiteY11" fmla="*/ 764209 h 1200329"/>
              <a:gd name="connsiteX12" fmla="*/ 4998315 w 4998315"/>
              <a:gd name="connsiteY12" fmla="*/ 1200329 h 1200329"/>
              <a:gd name="connsiteX13" fmla="*/ 4542913 w 4998315"/>
              <a:gd name="connsiteY13" fmla="*/ 1200329 h 1200329"/>
              <a:gd name="connsiteX14" fmla="*/ 3887578 w 4998315"/>
              <a:gd name="connsiteY14" fmla="*/ 1200329 h 1200329"/>
              <a:gd name="connsiteX15" fmla="*/ 3482159 w 4998315"/>
              <a:gd name="connsiteY15" fmla="*/ 1200329 h 1200329"/>
              <a:gd name="connsiteX16" fmla="*/ 3026757 w 4998315"/>
              <a:gd name="connsiteY16" fmla="*/ 1200329 h 1200329"/>
              <a:gd name="connsiteX17" fmla="*/ 2371423 w 4998315"/>
              <a:gd name="connsiteY17" fmla="*/ 1200329 h 1200329"/>
              <a:gd name="connsiteX18" fmla="*/ 1766071 w 4998315"/>
              <a:gd name="connsiteY18" fmla="*/ 1200329 h 1200329"/>
              <a:gd name="connsiteX19" fmla="*/ 1260686 w 4998315"/>
              <a:gd name="connsiteY19" fmla="*/ 1200329 h 1200329"/>
              <a:gd name="connsiteX20" fmla="*/ 755301 w 4998315"/>
              <a:gd name="connsiteY20" fmla="*/ 1200329 h 1200329"/>
              <a:gd name="connsiteX21" fmla="*/ 0 w 4998315"/>
              <a:gd name="connsiteY21" fmla="*/ 1200329 h 1200329"/>
              <a:gd name="connsiteX22" fmla="*/ 0 w 4998315"/>
              <a:gd name="connsiteY22" fmla="*/ 788216 h 1200329"/>
              <a:gd name="connsiteX23" fmla="*/ 0 w 4998315"/>
              <a:gd name="connsiteY23" fmla="*/ 424116 h 1200329"/>
              <a:gd name="connsiteX24" fmla="*/ 0 w 4998315"/>
              <a:gd name="connsiteY2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98315" h="1200329" extrusionOk="0">
                <a:moveTo>
                  <a:pt x="0" y="0"/>
                </a:moveTo>
                <a:cubicBezTo>
                  <a:pt x="136730" y="-44037"/>
                  <a:pt x="292871" y="53928"/>
                  <a:pt x="505385" y="0"/>
                </a:cubicBezTo>
                <a:cubicBezTo>
                  <a:pt x="717899" y="-53928"/>
                  <a:pt x="972274" y="75973"/>
                  <a:pt x="1160720" y="0"/>
                </a:cubicBezTo>
                <a:cubicBezTo>
                  <a:pt x="1349167" y="-75973"/>
                  <a:pt x="1366665" y="47947"/>
                  <a:pt x="1566139" y="0"/>
                </a:cubicBezTo>
                <a:cubicBezTo>
                  <a:pt x="1765613" y="-47947"/>
                  <a:pt x="1850306" y="27358"/>
                  <a:pt x="2071524" y="0"/>
                </a:cubicBezTo>
                <a:cubicBezTo>
                  <a:pt x="2292743" y="-27358"/>
                  <a:pt x="2318671" y="31487"/>
                  <a:pt x="2476943" y="0"/>
                </a:cubicBezTo>
                <a:cubicBezTo>
                  <a:pt x="2635215" y="-31487"/>
                  <a:pt x="2780831" y="21632"/>
                  <a:pt x="3082294" y="0"/>
                </a:cubicBezTo>
                <a:cubicBezTo>
                  <a:pt x="3383757" y="-21632"/>
                  <a:pt x="3421753" y="14362"/>
                  <a:pt x="3537696" y="0"/>
                </a:cubicBezTo>
                <a:cubicBezTo>
                  <a:pt x="3653639" y="-14362"/>
                  <a:pt x="3930558" y="4652"/>
                  <a:pt x="4093065" y="0"/>
                </a:cubicBezTo>
                <a:cubicBezTo>
                  <a:pt x="4255572" y="-4652"/>
                  <a:pt x="4603653" y="106282"/>
                  <a:pt x="4998315" y="0"/>
                </a:cubicBezTo>
                <a:cubicBezTo>
                  <a:pt x="5014850" y="186274"/>
                  <a:pt x="4963409" y="239866"/>
                  <a:pt x="4998315" y="376103"/>
                </a:cubicBezTo>
                <a:cubicBezTo>
                  <a:pt x="5033221" y="512340"/>
                  <a:pt x="4967231" y="606656"/>
                  <a:pt x="4998315" y="764209"/>
                </a:cubicBezTo>
                <a:cubicBezTo>
                  <a:pt x="5029399" y="921762"/>
                  <a:pt x="4976024" y="1082359"/>
                  <a:pt x="4998315" y="1200329"/>
                </a:cubicBezTo>
                <a:cubicBezTo>
                  <a:pt x="4781331" y="1212303"/>
                  <a:pt x="4758608" y="1181163"/>
                  <a:pt x="4542913" y="1200329"/>
                </a:cubicBezTo>
                <a:cubicBezTo>
                  <a:pt x="4327218" y="1219495"/>
                  <a:pt x="4138242" y="1126084"/>
                  <a:pt x="3887578" y="1200329"/>
                </a:cubicBezTo>
                <a:cubicBezTo>
                  <a:pt x="3636914" y="1274574"/>
                  <a:pt x="3667112" y="1182481"/>
                  <a:pt x="3482159" y="1200329"/>
                </a:cubicBezTo>
                <a:cubicBezTo>
                  <a:pt x="3297206" y="1218177"/>
                  <a:pt x="3237382" y="1186113"/>
                  <a:pt x="3026757" y="1200329"/>
                </a:cubicBezTo>
                <a:cubicBezTo>
                  <a:pt x="2816132" y="1214545"/>
                  <a:pt x="2527378" y="1177487"/>
                  <a:pt x="2371423" y="1200329"/>
                </a:cubicBezTo>
                <a:cubicBezTo>
                  <a:pt x="2215468" y="1223171"/>
                  <a:pt x="1945709" y="1179484"/>
                  <a:pt x="1766071" y="1200329"/>
                </a:cubicBezTo>
                <a:cubicBezTo>
                  <a:pt x="1586433" y="1221174"/>
                  <a:pt x="1476206" y="1177883"/>
                  <a:pt x="1260686" y="1200329"/>
                </a:cubicBezTo>
                <a:cubicBezTo>
                  <a:pt x="1045166" y="1222775"/>
                  <a:pt x="975734" y="1159403"/>
                  <a:pt x="755301" y="1200329"/>
                </a:cubicBezTo>
                <a:cubicBezTo>
                  <a:pt x="534869" y="1241255"/>
                  <a:pt x="194427" y="1174937"/>
                  <a:pt x="0" y="1200329"/>
                </a:cubicBezTo>
                <a:cubicBezTo>
                  <a:pt x="-10105" y="1081554"/>
                  <a:pt x="23334" y="879768"/>
                  <a:pt x="0" y="788216"/>
                </a:cubicBezTo>
                <a:cubicBezTo>
                  <a:pt x="-23334" y="696664"/>
                  <a:pt x="39550" y="555037"/>
                  <a:pt x="0" y="424116"/>
                </a:cubicBezTo>
                <a:cubicBezTo>
                  <a:pt x="-39550" y="293195"/>
                  <a:pt x="26545" y="138056"/>
                  <a:pt x="0" y="0"/>
                </a:cubicBezTo>
                <a:close/>
              </a:path>
            </a:pathLst>
          </a:custGeom>
          <a:noFill/>
          <a:ln>
            <a:solidFill>
              <a:schemeClr val="tx1"/>
            </a:solidFill>
            <a:extLst>
              <a:ext uri="{C807C97D-BFC1-408E-A445-0C87EB9F89A2}">
                <ask:lineSketchStyleProps xmlns:ask="http://schemas.microsoft.com/office/drawing/2018/sketchyshapes" sd="1346446403">
                  <a:prstGeom prst="rect">
                    <a:avLst/>
                  </a:prstGeom>
                  <ask:type>
                    <ask:lineSketchScribble/>
                  </ask:type>
                </ask:lineSketchStyleProps>
              </a:ext>
            </a:extLst>
          </a:ln>
        </p:spPr>
        <p:txBody>
          <a:bodyPr wrap="square" rtlCol="0">
            <a:spAutoFit/>
          </a:bodyPr>
          <a:lstStyle/>
          <a:p>
            <a:r>
              <a:rPr lang="fr-FR" sz="1200" b="1" dirty="0">
                <a:solidFill>
                  <a:schemeClr val="accent4"/>
                </a:solidFill>
                <a:latin typeface="Calibri" panose="020F0502020204030204" pitchFamily="34" charset="0"/>
                <a:cs typeface="Calibri" panose="020F0502020204030204" pitchFamily="34" charset="0"/>
              </a:rPr>
              <a:t>Lorsque Géricault entreprend cet immense tableau, </a:t>
            </a:r>
            <a:r>
              <a:rPr lang="fr-FR" sz="1200" b="1" u="sng" dirty="0">
                <a:solidFill>
                  <a:schemeClr val="accent4"/>
                </a:solidFill>
                <a:latin typeface="Calibri" panose="020F0502020204030204" pitchFamily="34" charset="0"/>
                <a:cs typeface="Calibri" panose="020F0502020204030204" pitchFamily="34" charset="0"/>
              </a:rPr>
              <a:t>il ne répond à aucune commande</a:t>
            </a:r>
            <a:r>
              <a:rPr lang="fr-FR" sz="1200" b="1" dirty="0">
                <a:solidFill>
                  <a:schemeClr val="accent4"/>
                </a:solidFill>
                <a:latin typeface="Calibri" panose="020F0502020204030204" pitchFamily="34" charset="0"/>
                <a:cs typeface="Calibri" panose="020F0502020204030204" pitchFamily="34" charset="0"/>
              </a:rPr>
              <a:t>, ce qui est relativement peu fréquent à cette époque. Il propose une peinture d’histoire, mais choisit </a:t>
            </a:r>
            <a:r>
              <a:rPr lang="fr-FR" sz="1200" b="1" u="sng" dirty="0">
                <a:solidFill>
                  <a:schemeClr val="accent4"/>
                </a:solidFill>
                <a:latin typeface="Calibri" panose="020F0502020204030204" pitchFamily="34" charset="0"/>
                <a:cs typeface="Calibri" panose="020F0502020204030204" pitchFamily="34" charset="0"/>
              </a:rPr>
              <a:t>un fait divers plutôt qu’un sujet historique </a:t>
            </a:r>
            <a:r>
              <a:rPr lang="fr-FR" sz="1200" b="1" dirty="0">
                <a:solidFill>
                  <a:schemeClr val="accent4"/>
                </a:solidFill>
                <a:latin typeface="Calibri" panose="020F0502020204030204" pitchFamily="34" charset="0"/>
                <a:cs typeface="Calibri" panose="020F0502020204030204" pitchFamily="34" charset="0"/>
              </a:rPr>
              <a:t>considéré prestigieux. </a:t>
            </a:r>
            <a:r>
              <a:rPr lang="fr-FR" sz="1200" b="1" u="sng" dirty="0">
                <a:solidFill>
                  <a:schemeClr val="accent4"/>
                </a:solidFill>
                <a:latin typeface="Calibri" panose="020F0502020204030204" pitchFamily="34" charset="0"/>
                <a:cs typeface="Calibri" panose="020F0502020204030204" pitchFamily="34" charset="0"/>
              </a:rPr>
              <a:t>Ces personnages ne sont pas des héros </a:t>
            </a:r>
            <a:r>
              <a:rPr lang="fr-FR" sz="1200" b="1" dirty="0">
                <a:solidFill>
                  <a:schemeClr val="accent4"/>
                </a:solidFill>
                <a:latin typeface="Calibri" panose="020F0502020204030204" pitchFamily="34" charset="0"/>
                <a:cs typeface="Calibri" panose="020F0502020204030204" pitchFamily="34" charset="0"/>
              </a:rPr>
              <a:t>mythologiques, ni des combattants valeureux, mais les victimes d’un naufrage</a:t>
            </a:r>
          </a:p>
        </p:txBody>
      </p:sp>
    </p:spTree>
    <p:extLst>
      <p:ext uri="{BB962C8B-B14F-4D97-AF65-F5344CB8AC3E}">
        <p14:creationId xmlns:p14="http://schemas.microsoft.com/office/powerpoint/2010/main" val="4252211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5E4390-A50E-D2E4-F3AE-12D83C86D5F4}"/>
              </a:ext>
            </a:extLst>
          </p:cNvPr>
          <p:cNvSpPr>
            <a:spLocks noGrp="1"/>
          </p:cNvSpPr>
          <p:nvPr>
            <p:ph type="ctrTitle"/>
          </p:nvPr>
        </p:nvSpPr>
        <p:spPr>
          <a:xfrm>
            <a:off x="288681" y="3195484"/>
            <a:ext cx="9278106" cy="1946787"/>
          </a:xfrm>
          <a:solidFill>
            <a:schemeClr val="accent3">
              <a:lumMod val="20000"/>
              <a:lumOff val="80000"/>
            </a:schemeClr>
          </a:solidFill>
        </p:spPr>
        <p:txBody>
          <a:bodyPr>
            <a:noAutofit/>
          </a:bodyPr>
          <a:lstStyle/>
          <a:p>
            <a:r>
              <a:rPr lang="fr-FR" sz="1600" b="1" dirty="0">
                <a:solidFill>
                  <a:schemeClr val="accent4"/>
                </a:solidFill>
                <a:latin typeface="Calibri" panose="020F0502020204030204" pitchFamily="34" charset="0"/>
                <a:cs typeface="Calibri" panose="020F0502020204030204" pitchFamily="34" charset="0"/>
              </a:rPr>
              <a:t>L’impact politique à l’époque!</a:t>
            </a:r>
            <a:br>
              <a:rPr lang="fr-FR" sz="1600" b="1" dirty="0">
                <a:solidFill>
                  <a:schemeClr val="accent4"/>
                </a:solidFill>
                <a:latin typeface="Calibri" panose="020F0502020204030204" pitchFamily="34" charset="0"/>
                <a:cs typeface="Calibri" panose="020F0502020204030204" pitchFamily="34" charset="0"/>
              </a:rPr>
            </a:br>
            <a:br>
              <a:rPr lang="fr-FR" sz="1400"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Subtile et acerbe prise de position politique, l’œuvre décoche en plein cœur du royalisme La bombe esthétique est aussi puissamment politique et fait réémerger à la surface d’</a:t>
            </a:r>
            <a:r>
              <a:rPr lang="fr-FR" sz="1200" dirty="0" err="1">
                <a:latin typeface="Calibri" panose="020F0502020204030204" pitchFamily="34" charset="0"/>
                <a:cs typeface="Calibri" panose="020F0502020204030204" pitchFamily="34" charset="0"/>
              </a:rPr>
              <a:t>un</a:t>
            </a:r>
            <a:r>
              <a:rPr lang="fr-FR" sz="1200" b="1" dirty="0" err="1">
                <a:latin typeface="Calibri" panose="020F0502020204030204" pitchFamily="34" charset="0"/>
                <a:cs typeface="Calibri" panose="020F0502020204030204" pitchFamily="34" charset="0"/>
              </a:rPr>
              <a:t>une</a:t>
            </a:r>
            <a:r>
              <a:rPr lang="fr-FR" sz="1200" b="1" dirty="0">
                <a:latin typeface="Calibri" panose="020F0502020204030204" pitchFamily="34" charset="0"/>
                <a:cs typeface="Calibri" panose="020F0502020204030204" pitchFamily="34" charset="0"/>
              </a:rPr>
              <a:t> flèche accusatrice de tous les maux portés par ce système aristocratique archaïque et maladroit.</a:t>
            </a:r>
            <a:br>
              <a:rPr lang="fr-FR" sz="1200" b="1" dirty="0">
                <a:latin typeface="Calibri" panose="020F0502020204030204" pitchFamily="34" charset="0"/>
                <a:cs typeface="Calibri" panose="020F0502020204030204" pitchFamily="34" charset="0"/>
              </a:rPr>
            </a:br>
            <a:br>
              <a:rPr lang="fr-FR" sz="1200" b="1" dirty="0">
                <a:latin typeface="Calibri" panose="020F0502020204030204" pitchFamily="34" charset="0"/>
                <a:cs typeface="Calibri" panose="020F0502020204030204" pitchFamily="34" charset="0"/>
              </a:rPr>
            </a:br>
            <a:r>
              <a:rPr lang="fr-FR" sz="1200" dirty="0">
                <a:latin typeface="Calibri" panose="020F0502020204030204" pitchFamily="34" charset="0"/>
                <a:cs typeface="Calibri" panose="020F0502020204030204" pitchFamily="34" charset="0"/>
              </a:rPr>
              <a:t> océan de vase et de stagnation les stratégies maladroitement ficelées et assemblées d’un gouvernement qui chavire et sombre, soufflé par les révoltes soulevées par les vents modernes. </a:t>
            </a:r>
            <a:br>
              <a:rPr lang="fr-FR" sz="1200" dirty="0">
                <a:latin typeface="Calibri" panose="020F0502020204030204" pitchFamily="34" charset="0"/>
                <a:cs typeface="Calibri" panose="020F0502020204030204" pitchFamily="34" charset="0"/>
              </a:rPr>
            </a:br>
            <a:br>
              <a:rPr lang="fr-FR" sz="1200" dirty="0">
                <a:latin typeface="Calibri" panose="020F0502020204030204" pitchFamily="34" charset="0"/>
                <a:cs typeface="Calibri" panose="020F0502020204030204" pitchFamily="34" charset="0"/>
              </a:rPr>
            </a:br>
            <a:r>
              <a:rPr lang="fr-FR" sz="1200" i="1" dirty="0">
                <a:latin typeface="Calibri" panose="020F0502020204030204" pitchFamily="34" charset="0"/>
                <a:cs typeface="Calibri" panose="020F0502020204030204" pitchFamily="34" charset="0"/>
              </a:rPr>
              <a:t>Le Radeau de la Méduse</a:t>
            </a:r>
            <a:r>
              <a:rPr lang="fr-FR" sz="1200" dirty="0">
                <a:latin typeface="Calibri" panose="020F0502020204030204" pitchFamily="34" charset="0"/>
                <a:cs typeface="Calibri" panose="020F0502020204030204" pitchFamily="34" charset="0"/>
              </a:rPr>
              <a:t> et son «amas de cadavres dont la vue se détourne» consacre l’artiste romantique comme preux porteur de la voix d’un peuple révolté et las de l’ancien temps.</a:t>
            </a:r>
          </a:p>
        </p:txBody>
      </p:sp>
      <p:sp>
        <p:nvSpPr>
          <p:cNvPr id="4" name="Titre 1">
            <a:extLst>
              <a:ext uri="{FF2B5EF4-FFF2-40B4-BE49-F238E27FC236}">
                <a16:creationId xmlns:a16="http://schemas.microsoft.com/office/drawing/2014/main" id="{3217EAFB-22B0-316D-904B-350BAA299BA2}"/>
              </a:ext>
            </a:extLst>
          </p:cNvPr>
          <p:cNvSpPr txBox="1">
            <a:spLocks/>
          </p:cNvSpPr>
          <p:nvPr/>
        </p:nvSpPr>
        <p:spPr>
          <a:xfrm>
            <a:off x="7561006" y="208246"/>
            <a:ext cx="4475047" cy="735651"/>
          </a:xfrm>
          <a:prstGeom prst="rect">
            <a:avLst/>
          </a:prstGeom>
          <a:ln>
            <a:solidFill>
              <a:srgbClr val="CC3399"/>
            </a:solidFill>
          </a:ln>
        </p:spPr>
        <p:txBody>
          <a:bodyPr>
            <a:normAutofit lnSpcReduction="10000"/>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fr-FR" sz="2000" b="1" dirty="0">
                <a:latin typeface="Arial" panose="020B0604020202020204" pitchFamily="34" charset="0"/>
                <a:cs typeface="Arial" panose="020B0604020202020204" pitchFamily="34" charset="0"/>
              </a:rPr>
              <a:t>COMPRENDRE LE GENRE DE L’ŒUVRE et SES ENJEUX</a:t>
            </a:r>
            <a:br>
              <a:rPr lang="fr-FR" sz="2000" b="1" dirty="0"/>
            </a:br>
            <a:endParaRPr lang="fr-FR" sz="1200" b="1" dirty="0"/>
          </a:p>
        </p:txBody>
      </p:sp>
      <p:sp>
        <p:nvSpPr>
          <p:cNvPr id="11" name="ZoneTexte 10">
            <a:extLst>
              <a:ext uri="{FF2B5EF4-FFF2-40B4-BE49-F238E27FC236}">
                <a16:creationId xmlns:a16="http://schemas.microsoft.com/office/drawing/2014/main" id="{73EABC63-B3F3-AEB5-DADD-B6FF759B5F3F}"/>
              </a:ext>
            </a:extLst>
          </p:cNvPr>
          <p:cNvSpPr txBox="1"/>
          <p:nvPr/>
        </p:nvSpPr>
        <p:spPr>
          <a:xfrm>
            <a:off x="7011787" y="1224973"/>
            <a:ext cx="4998315" cy="1200329"/>
          </a:xfrm>
          <a:custGeom>
            <a:avLst/>
            <a:gdLst>
              <a:gd name="connsiteX0" fmla="*/ 0 w 4998315"/>
              <a:gd name="connsiteY0" fmla="*/ 0 h 1200329"/>
              <a:gd name="connsiteX1" fmla="*/ 505385 w 4998315"/>
              <a:gd name="connsiteY1" fmla="*/ 0 h 1200329"/>
              <a:gd name="connsiteX2" fmla="*/ 1160720 w 4998315"/>
              <a:gd name="connsiteY2" fmla="*/ 0 h 1200329"/>
              <a:gd name="connsiteX3" fmla="*/ 1566139 w 4998315"/>
              <a:gd name="connsiteY3" fmla="*/ 0 h 1200329"/>
              <a:gd name="connsiteX4" fmla="*/ 2071524 w 4998315"/>
              <a:gd name="connsiteY4" fmla="*/ 0 h 1200329"/>
              <a:gd name="connsiteX5" fmla="*/ 2476943 w 4998315"/>
              <a:gd name="connsiteY5" fmla="*/ 0 h 1200329"/>
              <a:gd name="connsiteX6" fmla="*/ 3082294 w 4998315"/>
              <a:gd name="connsiteY6" fmla="*/ 0 h 1200329"/>
              <a:gd name="connsiteX7" fmla="*/ 3537696 w 4998315"/>
              <a:gd name="connsiteY7" fmla="*/ 0 h 1200329"/>
              <a:gd name="connsiteX8" fmla="*/ 4093065 w 4998315"/>
              <a:gd name="connsiteY8" fmla="*/ 0 h 1200329"/>
              <a:gd name="connsiteX9" fmla="*/ 4998315 w 4998315"/>
              <a:gd name="connsiteY9" fmla="*/ 0 h 1200329"/>
              <a:gd name="connsiteX10" fmla="*/ 4998315 w 4998315"/>
              <a:gd name="connsiteY10" fmla="*/ 376103 h 1200329"/>
              <a:gd name="connsiteX11" fmla="*/ 4998315 w 4998315"/>
              <a:gd name="connsiteY11" fmla="*/ 764209 h 1200329"/>
              <a:gd name="connsiteX12" fmla="*/ 4998315 w 4998315"/>
              <a:gd name="connsiteY12" fmla="*/ 1200329 h 1200329"/>
              <a:gd name="connsiteX13" fmla="*/ 4542913 w 4998315"/>
              <a:gd name="connsiteY13" fmla="*/ 1200329 h 1200329"/>
              <a:gd name="connsiteX14" fmla="*/ 3887578 w 4998315"/>
              <a:gd name="connsiteY14" fmla="*/ 1200329 h 1200329"/>
              <a:gd name="connsiteX15" fmla="*/ 3482159 w 4998315"/>
              <a:gd name="connsiteY15" fmla="*/ 1200329 h 1200329"/>
              <a:gd name="connsiteX16" fmla="*/ 3026757 w 4998315"/>
              <a:gd name="connsiteY16" fmla="*/ 1200329 h 1200329"/>
              <a:gd name="connsiteX17" fmla="*/ 2371423 w 4998315"/>
              <a:gd name="connsiteY17" fmla="*/ 1200329 h 1200329"/>
              <a:gd name="connsiteX18" fmla="*/ 1766071 w 4998315"/>
              <a:gd name="connsiteY18" fmla="*/ 1200329 h 1200329"/>
              <a:gd name="connsiteX19" fmla="*/ 1260686 w 4998315"/>
              <a:gd name="connsiteY19" fmla="*/ 1200329 h 1200329"/>
              <a:gd name="connsiteX20" fmla="*/ 755301 w 4998315"/>
              <a:gd name="connsiteY20" fmla="*/ 1200329 h 1200329"/>
              <a:gd name="connsiteX21" fmla="*/ 0 w 4998315"/>
              <a:gd name="connsiteY21" fmla="*/ 1200329 h 1200329"/>
              <a:gd name="connsiteX22" fmla="*/ 0 w 4998315"/>
              <a:gd name="connsiteY22" fmla="*/ 788216 h 1200329"/>
              <a:gd name="connsiteX23" fmla="*/ 0 w 4998315"/>
              <a:gd name="connsiteY23" fmla="*/ 424116 h 1200329"/>
              <a:gd name="connsiteX24" fmla="*/ 0 w 4998315"/>
              <a:gd name="connsiteY24"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98315" h="1200329" extrusionOk="0">
                <a:moveTo>
                  <a:pt x="0" y="0"/>
                </a:moveTo>
                <a:cubicBezTo>
                  <a:pt x="136730" y="-44037"/>
                  <a:pt x="292871" y="53928"/>
                  <a:pt x="505385" y="0"/>
                </a:cubicBezTo>
                <a:cubicBezTo>
                  <a:pt x="717899" y="-53928"/>
                  <a:pt x="972274" y="75973"/>
                  <a:pt x="1160720" y="0"/>
                </a:cubicBezTo>
                <a:cubicBezTo>
                  <a:pt x="1349167" y="-75973"/>
                  <a:pt x="1366665" y="47947"/>
                  <a:pt x="1566139" y="0"/>
                </a:cubicBezTo>
                <a:cubicBezTo>
                  <a:pt x="1765613" y="-47947"/>
                  <a:pt x="1850306" y="27358"/>
                  <a:pt x="2071524" y="0"/>
                </a:cubicBezTo>
                <a:cubicBezTo>
                  <a:pt x="2292743" y="-27358"/>
                  <a:pt x="2318671" y="31487"/>
                  <a:pt x="2476943" y="0"/>
                </a:cubicBezTo>
                <a:cubicBezTo>
                  <a:pt x="2635215" y="-31487"/>
                  <a:pt x="2780831" y="21632"/>
                  <a:pt x="3082294" y="0"/>
                </a:cubicBezTo>
                <a:cubicBezTo>
                  <a:pt x="3383757" y="-21632"/>
                  <a:pt x="3421753" y="14362"/>
                  <a:pt x="3537696" y="0"/>
                </a:cubicBezTo>
                <a:cubicBezTo>
                  <a:pt x="3653639" y="-14362"/>
                  <a:pt x="3930558" y="4652"/>
                  <a:pt x="4093065" y="0"/>
                </a:cubicBezTo>
                <a:cubicBezTo>
                  <a:pt x="4255572" y="-4652"/>
                  <a:pt x="4603653" y="106282"/>
                  <a:pt x="4998315" y="0"/>
                </a:cubicBezTo>
                <a:cubicBezTo>
                  <a:pt x="5014850" y="186274"/>
                  <a:pt x="4963409" y="239866"/>
                  <a:pt x="4998315" y="376103"/>
                </a:cubicBezTo>
                <a:cubicBezTo>
                  <a:pt x="5033221" y="512340"/>
                  <a:pt x="4967231" y="606656"/>
                  <a:pt x="4998315" y="764209"/>
                </a:cubicBezTo>
                <a:cubicBezTo>
                  <a:pt x="5029399" y="921762"/>
                  <a:pt x="4976024" y="1082359"/>
                  <a:pt x="4998315" y="1200329"/>
                </a:cubicBezTo>
                <a:cubicBezTo>
                  <a:pt x="4781331" y="1212303"/>
                  <a:pt x="4758608" y="1181163"/>
                  <a:pt x="4542913" y="1200329"/>
                </a:cubicBezTo>
                <a:cubicBezTo>
                  <a:pt x="4327218" y="1219495"/>
                  <a:pt x="4138242" y="1126084"/>
                  <a:pt x="3887578" y="1200329"/>
                </a:cubicBezTo>
                <a:cubicBezTo>
                  <a:pt x="3636914" y="1274574"/>
                  <a:pt x="3667112" y="1182481"/>
                  <a:pt x="3482159" y="1200329"/>
                </a:cubicBezTo>
                <a:cubicBezTo>
                  <a:pt x="3297206" y="1218177"/>
                  <a:pt x="3237382" y="1186113"/>
                  <a:pt x="3026757" y="1200329"/>
                </a:cubicBezTo>
                <a:cubicBezTo>
                  <a:pt x="2816132" y="1214545"/>
                  <a:pt x="2527378" y="1177487"/>
                  <a:pt x="2371423" y="1200329"/>
                </a:cubicBezTo>
                <a:cubicBezTo>
                  <a:pt x="2215468" y="1223171"/>
                  <a:pt x="1945709" y="1179484"/>
                  <a:pt x="1766071" y="1200329"/>
                </a:cubicBezTo>
                <a:cubicBezTo>
                  <a:pt x="1586433" y="1221174"/>
                  <a:pt x="1476206" y="1177883"/>
                  <a:pt x="1260686" y="1200329"/>
                </a:cubicBezTo>
                <a:cubicBezTo>
                  <a:pt x="1045166" y="1222775"/>
                  <a:pt x="975734" y="1159403"/>
                  <a:pt x="755301" y="1200329"/>
                </a:cubicBezTo>
                <a:cubicBezTo>
                  <a:pt x="534869" y="1241255"/>
                  <a:pt x="194427" y="1174937"/>
                  <a:pt x="0" y="1200329"/>
                </a:cubicBezTo>
                <a:cubicBezTo>
                  <a:pt x="-10105" y="1081554"/>
                  <a:pt x="23334" y="879768"/>
                  <a:pt x="0" y="788216"/>
                </a:cubicBezTo>
                <a:cubicBezTo>
                  <a:pt x="-23334" y="696664"/>
                  <a:pt x="39550" y="555037"/>
                  <a:pt x="0" y="424116"/>
                </a:cubicBezTo>
                <a:cubicBezTo>
                  <a:pt x="-39550" y="293195"/>
                  <a:pt x="26545" y="138056"/>
                  <a:pt x="0" y="0"/>
                </a:cubicBezTo>
                <a:close/>
              </a:path>
            </a:pathLst>
          </a:custGeom>
          <a:noFill/>
          <a:ln>
            <a:solidFill>
              <a:schemeClr val="tx1"/>
            </a:solidFill>
            <a:extLst>
              <a:ext uri="{C807C97D-BFC1-408E-A445-0C87EB9F89A2}">
                <ask:lineSketchStyleProps xmlns:ask="http://schemas.microsoft.com/office/drawing/2018/sketchyshapes" sd="1346446403">
                  <a:prstGeom prst="rect">
                    <a:avLst/>
                  </a:prstGeom>
                  <ask:type>
                    <ask:lineSketchScribble/>
                  </ask:type>
                </ask:lineSketchStyleProps>
              </a:ext>
            </a:extLst>
          </a:ln>
        </p:spPr>
        <p:txBody>
          <a:bodyPr wrap="square" rtlCol="0">
            <a:spAutoFit/>
          </a:bodyPr>
          <a:lstStyle/>
          <a:p>
            <a:r>
              <a:rPr lang="fr-FR" sz="1200" b="1" dirty="0">
                <a:solidFill>
                  <a:schemeClr val="accent4"/>
                </a:solidFill>
                <a:latin typeface="Calibri" panose="020F0502020204030204" pitchFamily="34" charset="0"/>
                <a:cs typeface="Calibri" panose="020F0502020204030204" pitchFamily="34" charset="0"/>
              </a:rPr>
              <a:t>Lorsque Géricault entreprend cet immense tableau, </a:t>
            </a:r>
            <a:r>
              <a:rPr lang="fr-FR" sz="1200" b="1" u="sng" dirty="0">
                <a:solidFill>
                  <a:schemeClr val="accent4"/>
                </a:solidFill>
                <a:latin typeface="Calibri" panose="020F0502020204030204" pitchFamily="34" charset="0"/>
                <a:cs typeface="Calibri" panose="020F0502020204030204" pitchFamily="34" charset="0"/>
              </a:rPr>
              <a:t>il ne répond à aucune commande</a:t>
            </a:r>
            <a:r>
              <a:rPr lang="fr-FR" sz="1200" b="1" dirty="0">
                <a:solidFill>
                  <a:schemeClr val="accent4"/>
                </a:solidFill>
                <a:latin typeface="Calibri" panose="020F0502020204030204" pitchFamily="34" charset="0"/>
                <a:cs typeface="Calibri" panose="020F0502020204030204" pitchFamily="34" charset="0"/>
              </a:rPr>
              <a:t>, ce qui est relativement peu fréquent à cette époque. Il propose une peinture d’histoire, mais choisit </a:t>
            </a:r>
            <a:r>
              <a:rPr lang="fr-FR" sz="1200" b="1" u="sng" dirty="0">
                <a:solidFill>
                  <a:schemeClr val="accent4"/>
                </a:solidFill>
                <a:latin typeface="Calibri" panose="020F0502020204030204" pitchFamily="34" charset="0"/>
                <a:cs typeface="Calibri" panose="020F0502020204030204" pitchFamily="34" charset="0"/>
              </a:rPr>
              <a:t>un fait divers plutôt qu’un sujet historique </a:t>
            </a:r>
            <a:r>
              <a:rPr lang="fr-FR" sz="1200" b="1" dirty="0">
                <a:solidFill>
                  <a:schemeClr val="accent4"/>
                </a:solidFill>
                <a:latin typeface="Calibri" panose="020F0502020204030204" pitchFamily="34" charset="0"/>
                <a:cs typeface="Calibri" panose="020F0502020204030204" pitchFamily="34" charset="0"/>
              </a:rPr>
              <a:t>considéré prestigieux. </a:t>
            </a:r>
            <a:r>
              <a:rPr lang="fr-FR" sz="1200" b="1" u="sng" dirty="0">
                <a:solidFill>
                  <a:schemeClr val="accent4"/>
                </a:solidFill>
                <a:latin typeface="Calibri" panose="020F0502020204030204" pitchFamily="34" charset="0"/>
                <a:cs typeface="Calibri" panose="020F0502020204030204" pitchFamily="34" charset="0"/>
              </a:rPr>
              <a:t>Ces personnages ne sont pas des héros </a:t>
            </a:r>
            <a:r>
              <a:rPr lang="fr-FR" sz="1200" b="1" dirty="0">
                <a:solidFill>
                  <a:schemeClr val="accent4"/>
                </a:solidFill>
                <a:latin typeface="Calibri" panose="020F0502020204030204" pitchFamily="34" charset="0"/>
                <a:cs typeface="Calibri" panose="020F0502020204030204" pitchFamily="34" charset="0"/>
              </a:rPr>
              <a:t>mythologiques, ni des combattants valeureux, mais les victimes d’un naufrage</a:t>
            </a:r>
          </a:p>
        </p:txBody>
      </p:sp>
    </p:spTree>
    <p:extLst>
      <p:ext uri="{BB962C8B-B14F-4D97-AF65-F5344CB8AC3E}">
        <p14:creationId xmlns:p14="http://schemas.microsoft.com/office/powerpoint/2010/main" val="36943711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465473" y="726777"/>
            <a:ext cx="3139987" cy="1222632"/>
          </a:xfrm>
          <a:ln>
            <a:solidFill>
              <a:schemeClr val="accent2"/>
            </a:solidFill>
          </a:ln>
        </p:spPr>
        <p:txBody>
          <a:bodyPr>
            <a:normAutofit/>
          </a:bodyPr>
          <a:lstStyle/>
          <a:p>
            <a:pPr algn="ctr"/>
            <a:r>
              <a:rPr lang="fr-FR" sz="2000" b="1" dirty="0">
                <a:latin typeface="Arial" panose="020B0604020202020204" pitchFamily="34" charset="0"/>
                <a:cs typeface="Arial" panose="020B0604020202020204" pitchFamily="34" charset="0"/>
              </a:rPr>
              <a:t>EN VIDEO</a:t>
            </a:r>
            <a:br>
              <a:rPr lang="fr-FR" sz="2000" b="1" dirty="0"/>
            </a:br>
            <a:endParaRPr lang="fr-FR" sz="2000" b="1" dirty="0"/>
          </a:p>
        </p:txBody>
      </p:sp>
      <p:pic>
        <p:nvPicPr>
          <p:cNvPr id="8" name="Image 7">
            <a:extLst>
              <a:ext uri="{FF2B5EF4-FFF2-40B4-BE49-F238E27FC236}">
                <a16:creationId xmlns:a16="http://schemas.microsoft.com/office/drawing/2014/main" id="{1FE9AD05-F40F-33CB-455E-19C4D3C90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9867" y="2739821"/>
            <a:ext cx="5250426" cy="3620983"/>
          </a:xfrm>
          <a:prstGeom prst="rect">
            <a:avLst/>
          </a:prstGeom>
          <a:ln>
            <a:noFill/>
          </a:ln>
          <a:effectLst>
            <a:softEdge rad="112500"/>
          </a:effectLst>
        </p:spPr>
      </p:pic>
      <p:sp>
        <p:nvSpPr>
          <p:cNvPr id="6" name="Espace réservé du contenu 2">
            <a:extLst>
              <a:ext uri="{FF2B5EF4-FFF2-40B4-BE49-F238E27FC236}">
                <a16:creationId xmlns:a16="http://schemas.microsoft.com/office/drawing/2014/main" id="{94442657-A1CA-ACDE-B1D7-2E447BF4279D}"/>
              </a:ext>
            </a:extLst>
          </p:cNvPr>
          <p:cNvSpPr txBox="1">
            <a:spLocks/>
          </p:cNvSpPr>
          <p:nvPr/>
        </p:nvSpPr>
        <p:spPr>
          <a:xfrm>
            <a:off x="2325259" y="4658508"/>
            <a:ext cx="5098774" cy="67254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fr-FR" sz="1000" b="1" dirty="0">
                <a:latin typeface="Calibri" panose="020F0502020204030204" pitchFamily="34" charset="0"/>
                <a:cs typeface="Calibri" panose="020F0502020204030204" pitchFamily="34" charset="0"/>
              </a:rPr>
              <a:t>Un court résumé vidéo avec d’Art </a:t>
            </a:r>
            <a:r>
              <a:rPr lang="fr-FR" sz="1000" b="1" dirty="0" err="1">
                <a:latin typeface="Calibri" panose="020F0502020204030204" pitchFamily="34" charset="0"/>
                <a:cs typeface="Calibri" panose="020F0502020204030204" pitchFamily="34" charset="0"/>
              </a:rPr>
              <a:t>d’Art</a:t>
            </a:r>
            <a:endParaRPr lang="fr-FR" sz="1000" dirty="0">
              <a:latin typeface="Calibri" panose="020F0502020204030204" pitchFamily="34" charset="0"/>
              <a:cs typeface="Calibri" panose="020F0502020204030204" pitchFamily="34" charset="0"/>
            </a:endParaRPr>
          </a:p>
        </p:txBody>
      </p:sp>
      <p:sp>
        <p:nvSpPr>
          <p:cNvPr id="7" name="ZoneTexte 6">
            <a:extLst>
              <a:ext uri="{FF2B5EF4-FFF2-40B4-BE49-F238E27FC236}">
                <a16:creationId xmlns:a16="http://schemas.microsoft.com/office/drawing/2014/main" id="{2E5A08F4-A358-9DF4-0200-570EB4AD4055}"/>
              </a:ext>
            </a:extLst>
          </p:cNvPr>
          <p:cNvSpPr txBox="1"/>
          <p:nvPr/>
        </p:nvSpPr>
        <p:spPr>
          <a:xfrm>
            <a:off x="5950457" y="5427928"/>
            <a:ext cx="5850194" cy="261610"/>
          </a:xfrm>
          <a:prstGeom prst="rect">
            <a:avLst/>
          </a:prstGeom>
          <a:noFill/>
        </p:spPr>
        <p:txBody>
          <a:bodyPr wrap="square" rtlCol="0">
            <a:spAutoFit/>
          </a:bodyPr>
          <a:lstStyle/>
          <a:p>
            <a:r>
              <a:rPr lang="fr-FR" sz="1100" dirty="0">
                <a:latin typeface="Calibri" panose="020F0502020204030204" pitchFamily="34" charset="0"/>
                <a:cs typeface="Calibri" panose="020F0502020204030204" pitchFamily="34" charset="0"/>
                <a:hlinkClick r:id="rId7"/>
              </a:rPr>
              <a:t>https://www.facebook.com/watch/?v=436090441410563</a:t>
            </a:r>
            <a:r>
              <a:rPr lang="fr-FR" sz="1100" dirty="0">
                <a:latin typeface="Calibri" panose="020F0502020204030204" pitchFamily="34" charset="0"/>
                <a:cs typeface="Calibri" panose="020F0502020204030204" pitchFamily="34" charset="0"/>
              </a:rPr>
              <a:t> </a:t>
            </a:r>
          </a:p>
        </p:txBody>
      </p:sp>
      <p:sp>
        <p:nvSpPr>
          <p:cNvPr id="10" name="Espace réservé du contenu 2">
            <a:extLst>
              <a:ext uri="{FF2B5EF4-FFF2-40B4-BE49-F238E27FC236}">
                <a16:creationId xmlns:a16="http://schemas.microsoft.com/office/drawing/2014/main" id="{EFE3EEA2-100A-0FE7-30B6-3A433CFD60AC}"/>
              </a:ext>
            </a:extLst>
          </p:cNvPr>
          <p:cNvSpPr txBox="1">
            <a:spLocks/>
          </p:cNvSpPr>
          <p:nvPr/>
        </p:nvSpPr>
        <p:spPr>
          <a:xfrm>
            <a:off x="5499465" y="5689538"/>
            <a:ext cx="5098774" cy="67254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fr-FR" sz="1000" dirty="0">
                <a:latin typeface="Calibri" panose="020F0502020204030204" pitchFamily="34" charset="0"/>
                <a:cs typeface="Calibri" panose="020F0502020204030204" pitchFamily="34" charset="0"/>
              </a:rPr>
              <a:t>Un écho de société aujourd’hui avec </a:t>
            </a:r>
            <a:r>
              <a:rPr lang="fr-FR" sz="1000" b="1" dirty="0">
                <a:solidFill>
                  <a:srgbClr val="7030A0"/>
                </a:solidFill>
                <a:latin typeface="Calibri" panose="020F0502020204030204" pitchFamily="34" charset="0"/>
                <a:cs typeface="Calibri" panose="020F0502020204030204" pitchFamily="34" charset="0"/>
              </a:rPr>
              <a:t>BANKSY</a:t>
            </a:r>
            <a:r>
              <a:rPr lang="fr-FR" sz="1000" dirty="0">
                <a:latin typeface="Calibri" panose="020F0502020204030204" pitchFamily="34" charset="0"/>
                <a:cs typeface="Calibri" panose="020F0502020204030204" pitchFamily="34" charset="0"/>
              </a:rPr>
              <a:t> autour des migrants de Callais</a:t>
            </a:r>
            <a:r>
              <a:rPr lang="fr-FR" sz="1000" b="1" dirty="0">
                <a:latin typeface="Calibri" panose="020F0502020204030204" pitchFamily="34" charset="0"/>
                <a:cs typeface="Calibri" panose="020F0502020204030204" pitchFamily="34" charset="0"/>
              </a:rPr>
              <a:t>.</a:t>
            </a:r>
            <a:endParaRPr lang="fr-FR" sz="1000" dirty="0">
              <a:latin typeface="Calibri" panose="020F0502020204030204" pitchFamily="34" charset="0"/>
              <a:cs typeface="Calibri" panose="020F0502020204030204" pitchFamily="34" charset="0"/>
            </a:endParaRPr>
          </a:p>
        </p:txBody>
      </p:sp>
      <p:sp>
        <p:nvSpPr>
          <p:cNvPr id="12" name="Espace réservé du contenu 2">
            <a:extLst>
              <a:ext uri="{FF2B5EF4-FFF2-40B4-BE49-F238E27FC236}">
                <a16:creationId xmlns:a16="http://schemas.microsoft.com/office/drawing/2014/main" id="{53DBAAC9-9815-F956-B0D3-620BD304BC42}"/>
              </a:ext>
            </a:extLst>
          </p:cNvPr>
          <p:cNvSpPr txBox="1">
            <a:spLocks/>
          </p:cNvSpPr>
          <p:nvPr/>
        </p:nvSpPr>
        <p:spPr>
          <a:xfrm>
            <a:off x="4870356" y="2349834"/>
            <a:ext cx="2451288" cy="38507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fr-FR" sz="1000" b="1" dirty="0">
                <a:latin typeface="Calibri" panose="020F0502020204030204" pitchFamily="34" charset="0"/>
                <a:cs typeface="Calibri" panose="020F0502020204030204" pitchFamily="34" charset="0"/>
              </a:rPr>
              <a:t>Sur Joseph, le seul modèle noir tu tableau (célèbre à son époque)</a:t>
            </a:r>
          </a:p>
        </p:txBody>
      </p:sp>
      <p:sp>
        <p:nvSpPr>
          <p:cNvPr id="15" name="Espace réservé du contenu 2">
            <a:extLst>
              <a:ext uri="{FF2B5EF4-FFF2-40B4-BE49-F238E27FC236}">
                <a16:creationId xmlns:a16="http://schemas.microsoft.com/office/drawing/2014/main" id="{B0E9CFD7-4BA3-8AD4-72DA-40476F2B483E}"/>
              </a:ext>
            </a:extLst>
          </p:cNvPr>
          <p:cNvSpPr txBox="1">
            <a:spLocks/>
          </p:cNvSpPr>
          <p:nvPr/>
        </p:nvSpPr>
        <p:spPr>
          <a:xfrm>
            <a:off x="7531677" y="2495570"/>
            <a:ext cx="3843311" cy="38507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fr-FR" sz="1000" dirty="0">
                <a:latin typeface="Calibri" panose="020F0502020204030204" pitchFamily="34" charset="0"/>
                <a:cs typeface="Calibri" panose="020F0502020204030204" pitchFamily="34" charset="0"/>
              </a:rPr>
              <a:t>La terrible histoire de ces survivants et le contexte historique et politique</a:t>
            </a:r>
          </a:p>
        </p:txBody>
      </p:sp>
      <p:pic>
        <p:nvPicPr>
          <p:cNvPr id="16" name="Média en ligne 15" title="&quot;Le radeau de la méduse&quot; Géricault - d'Art d'Art">
            <a:hlinkClick r:id="" action="ppaction://media"/>
            <a:extLst>
              <a:ext uri="{FF2B5EF4-FFF2-40B4-BE49-F238E27FC236}">
                <a16:creationId xmlns:a16="http://schemas.microsoft.com/office/drawing/2014/main" id="{8945E3D2-6313-62F0-7C7E-0F40D02E4EC0}"/>
              </a:ext>
            </a:extLst>
          </p:cNvPr>
          <p:cNvPicPr>
            <a:picLocks noRot="1" noChangeAspect="1"/>
          </p:cNvPicPr>
          <p:nvPr>
            <a:videoFile r:link="rId1"/>
          </p:nvPr>
        </p:nvPicPr>
        <p:blipFill>
          <a:blip r:embed="rId8"/>
          <a:stretch>
            <a:fillRect/>
          </a:stretch>
        </p:blipFill>
        <p:spPr>
          <a:xfrm>
            <a:off x="2035277" y="2979157"/>
            <a:ext cx="2937019" cy="1659416"/>
          </a:xfrm>
          <a:prstGeom prst="rect">
            <a:avLst/>
          </a:prstGeom>
        </p:spPr>
      </p:pic>
      <p:pic>
        <p:nvPicPr>
          <p:cNvPr id="20" name="Média en ligne 19" title="Joseph, le plus célèbre des modèles noirs du XIXe siècle">
            <a:hlinkClick r:id="" action="ppaction://media"/>
            <a:extLst>
              <a:ext uri="{FF2B5EF4-FFF2-40B4-BE49-F238E27FC236}">
                <a16:creationId xmlns:a16="http://schemas.microsoft.com/office/drawing/2014/main" id="{6E62BC8E-A54B-72D0-DD1F-397401509A35}"/>
              </a:ext>
            </a:extLst>
          </p:cNvPr>
          <p:cNvPicPr>
            <a:picLocks noRot="1" noChangeAspect="1"/>
          </p:cNvPicPr>
          <p:nvPr>
            <a:videoFile r:link="rId2"/>
          </p:nvPr>
        </p:nvPicPr>
        <p:blipFill>
          <a:blip r:embed="rId9"/>
          <a:stretch>
            <a:fillRect/>
          </a:stretch>
        </p:blipFill>
        <p:spPr>
          <a:xfrm>
            <a:off x="4826000" y="429784"/>
            <a:ext cx="2540000" cy="1905000"/>
          </a:xfrm>
          <a:prstGeom prst="rect">
            <a:avLst/>
          </a:prstGeom>
        </p:spPr>
      </p:pic>
      <p:pic>
        <p:nvPicPr>
          <p:cNvPr id="22" name="Image 21" descr="Une image contenant texte, groupe, plusieurs&#10;&#10;Description générée automatiquement">
            <a:extLst>
              <a:ext uri="{FF2B5EF4-FFF2-40B4-BE49-F238E27FC236}">
                <a16:creationId xmlns:a16="http://schemas.microsoft.com/office/drawing/2014/main" id="{53991958-E257-2529-C33C-830AA9864B28}"/>
              </a:ext>
            </a:extLst>
          </p:cNvPr>
          <p:cNvPicPr>
            <a:picLocks noChangeAspect="1"/>
          </p:cNvPicPr>
          <p:nvPr/>
        </p:nvPicPr>
        <p:blipFill rotWithShape="1">
          <a:blip r:embed="rId10">
            <a:extLst>
              <a:ext uri="{28A0092B-C50C-407E-A947-70E740481C1C}">
                <a14:useLocalDpi xmlns:a14="http://schemas.microsoft.com/office/drawing/2010/main" val="0"/>
              </a:ext>
            </a:extLst>
          </a:blip>
          <a:srcRect l="62006" t="6267" r="20545" b="66052"/>
          <a:stretch/>
        </p:blipFill>
        <p:spPr>
          <a:xfrm>
            <a:off x="3676005" y="1272938"/>
            <a:ext cx="1129146" cy="1222632"/>
          </a:xfrm>
          <a:prstGeom prst="rect">
            <a:avLst/>
          </a:prstGeom>
        </p:spPr>
      </p:pic>
      <p:pic>
        <p:nvPicPr>
          <p:cNvPr id="24" name="Image 23" descr="Une image contenant texte, graffiti&#10;&#10;Description générée automatiquement">
            <a:extLst>
              <a:ext uri="{FF2B5EF4-FFF2-40B4-BE49-F238E27FC236}">
                <a16:creationId xmlns:a16="http://schemas.microsoft.com/office/drawing/2014/main" id="{A9BCB1E0-ED6D-3A38-6B3B-8913416323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8816" y="4482088"/>
            <a:ext cx="2285381" cy="1523587"/>
          </a:xfrm>
          <a:prstGeom prst="rect">
            <a:avLst/>
          </a:prstGeom>
        </p:spPr>
      </p:pic>
      <p:sp>
        <p:nvSpPr>
          <p:cNvPr id="26" name="Espace réservé du contenu 2">
            <a:extLst>
              <a:ext uri="{FF2B5EF4-FFF2-40B4-BE49-F238E27FC236}">
                <a16:creationId xmlns:a16="http://schemas.microsoft.com/office/drawing/2014/main" id="{D2EE568D-CE2C-7335-DB8F-DC392046C1C9}"/>
              </a:ext>
            </a:extLst>
          </p:cNvPr>
          <p:cNvSpPr txBox="1">
            <a:spLocks/>
          </p:cNvSpPr>
          <p:nvPr/>
        </p:nvSpPr>
        <p:spPr>
          <a:xfrm>
            <a:off x="5230676" y="4633352"/>
            <a:ext cx="5098774" cy="672548"/>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fr-FR" sz="1000" dirty="0" err="1">
                <a:latin typeface="Calibri" panose="020F0502020204030204" pitchFamily="34" charset="0"/>
                <a:cs typeface="Calibri" panose="020F0502020204030204" pitchFamily="34" charset="0"/>
              </a:rPr>
              <a:t>Artsjacking</a:t>
            </a:r>
            <a:r>
              <a:rPr lang="fr-FR" sz="1000" dirty="0">
                <a:latin typeface="Calibri" panose="020F0502020204030204" pitchFamily="34" charset="0"/>
                <a:cs typeface="Calibri" panose="020F0502020204030204" pitchFamily="34" charset="0"/>
              </a:rPr>
              <a:t> / ART ET SURVIE racontée par Arte</a:t>
            </a:r>
            <a:r>
              <a:rPr lang="fr-FR" sz="1000" b="1" dirty="0">
                <a:latin typeface="Calibri" panose="020F0502020204030204" pitchFamily="34" charset="0"/>
                <a:cs typeface="Calibri" panose="020F0502020204030204" pitchFamily="34" charset="0"/>
              </a:rPr>
              <a:t>. Entre citation et appropriation</a:t>
            </a:r>
            <a:endParaRPr lang="fr-FR" sz="1000" dirty="0">
              <a:latin typeface="Calibri" panose="020F0502020204030204" pitchFamily="34" charset="0"/>
              <a:cs typeface="Calibri" panose="020F0502020204030204" pitchFamily="34" charset="0"/>
            </a:endParaRPr>
          </a:p>
        </p:txBody>
      </p:sp>
      <p:pic>
        <p:nvPicPr>
          <p:cNvPr id="27" name="Média en ligne 26" title="Le radeau de la méduse, karambolage, arte">
            <a:hlinkClick r:id="" action="ppaction://media"/>
            <a:extLst>
              <a:ext uri="{FF2B5EF4-FFF2-40B4-BE49-F238E27FC236}">
                <a16:creationId xmlns:a16="http://schemas.microsoft.com/office/drawing/2014/main" id="{CD75EAEA-D349-6D29-0161-E6F4C2C32156}"/>
              </a:ext>
            </a:extLst>
          </p:cNvPr>
          <p:cNvPicPr>
            <a:picLocks noRot="1" noChangeAspect="1"/>
          </p:cNvPicPr>
          <p:nvPr>
            <a:videoFile r:link="rId3"/>
          </p:nvPr>
        </p:nvPicPr>
        <p:blipFill>
          <a:blip r:embed="rId12"/>
          <a:stretch>
            <a:fillRect/>
          </a:stretch>
        </p:blipFill>
        <p:spPr>
          <a:xfrm>
            <a:off x="7531677" y="434338"/>
            <a:ext cx="3519781" cy="1988676"/>
          </a:xfrm>
          <a:prstGeom prst="rect">
            <a:avLst/>
          </a:prstGeom>
        </p:spPr>
      </p:pic>
      <p:pic>
        <p:nvPicPr>
          <p:cNvPr id="30" name="Média en ligne 29" title="Le radeau de la méduse ou l'art de la survie | ARTJACKING ! | ARTE">
            <a:hlinkClick r:id="" action="ppaction://media"/>
            <a:extLst>
              <a:ext uri="{FF2B5EF4-FFF2-40B4-BE49-F238E27FC236}">
                <a16:creationId xmlns:a16="http://schemas.microsoft.com/office/drawing/2014/main" id="{624ED224-D93F-3DCE-4CCE-1D311E081325}"/>
              </a:ext>
            </a:extLst>
          </p:cNvPr>
          <p:cNvPicPr>
            <a:picLocks noGrp="1" noRot="1" noChangeAspect="1"/>
          </p:cNvPicPr>
          <p:nvPr>
            <p:ph idx="1"/>
            <a:videoFile r:link="rId4"/>
          </p:nvPr>
        </p:nvPicPr>
        <p:blipFill>
          <a:blip r:embed="rId13"/>
          <a:stretch>
            <a:fillRect/>
          </a:stretch>
        </p:blipFill>
        <p:spPr>
          <a:xfrm>
            <a:off x="6286118" y="3055182"/>
            <a:ext cx="2793208" cy="1578170"/>
          </a:xfrm>
          <a:prstGeom prst="rect">
            <a:avLst/>
          </a:prstGeom>
        </p:spPr>
      </p:pic>
    </p:spTree>
    <p:extLst>
      <p:ext uri="{BB962C8B-B14F-4D97-AF65-F5344CB8AC3E}">
        <p14:creationId xmlns:p14="http://schemas.microsoft.com/office/powerpoint/2010/main" val="82202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20"/>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27"/>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16"/>
                </p:tgtEl>
              </p:cMediaNode>
            </p:vide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6"/>
                                        </p:tgtEl>
                                      </p:cBhvr>
                                    </p:cmd>
                                  </p:childTnLst>
                                </p:cTn>
                              </p:par>
                            </p:childTnLst>
                          </p:cTn>
                        </p:par>
                      </p:childTnLst>
                    </p:cTn>
                  </p:par>
                </p:childTnLst>
              </p:cTn>
              <p:nextCondLst>
                <p:cond evt="onClick" delay="0">
                  <p:tgtEl>
                    <p:spTgt spid="16"/>
                  </p:tgtEl>
                </p:cond>
              </p:nextCondLst>
            </p:seq>
            <p:video>
              <p:cMediaNode vol="80000">
                <p:cTn id="25" fill="hold" display="0">
                  <p:stCondLst>
                    <p:cond delay="indefinite"/>
                  </p:stCondLst>
                </p:cTn>
                <p:tgtEl>
                  <p:spTgt spid="20"/>
                </p:tgtEl>
              </p:cMediaNode>
            </p:video>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20"/>
                                        </p:tgtEl>
                                      </p:cBhvr>
                                    </p:cmd>
                                  </p:childTnLst>
                                </p:cTn>
                              </p:par>
                            </p:childTnLst>
                          </p:cTn>
                        </p:par>
                      </p:childTnLst>
                    </p:cTn>
                  </p:par>
                </p:childTnLst>
              </p:cTn>
              <p:nextCondLst>
                <p:cond evt="onClick" delay="0">
                  <p:tgtEl>
                    <p:spTgt spid="20"/>
                  </p:tgtEl>
                </p:cond>
              </p:nextCondLst>
            </p:seq>
            <p:video>
              <p:cMediaNode vol="80000">
                <p:cTn id="31" fill="hold" display="0">
                  <p:stCondLst>
                    <p:cond delay="indefinite"/>
                  </p:stCondLst>
                </p:cTn>
                <p:tgtEl>
                  <p:spTgt spid="27"/>
                </p:tgtEl>
              </p:cMediaNode>
            </p:video>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7"/>
                                        </p:tgtEl>
                                      </p:cBhvr>
                                    </p:cmd>
                                  </p:childTnLst>
                                </p:cTn>
                              </p:par>
                            </p:childTnLst>
                          </p:cTn>
                        </p:par>
                      </p:childTnLst>
                    </p:cTn>
                  </p:par>
                </p:childTnLst>
              </p:cTn>
              <p:nextCondLst>
                <p:cond evt="onClick" delay="0">
                  <p:tgtEl>
                    <p:spTgt spid="27"/>
                  </p:tgtEl>
                </p:cond>
              </p:nextCondLst>
            </p:seq>
            <p:video>
              <p:cMediaNode vol="80000">
                <p:cTn id="37" fill="hold" display="0">
                  <p:stCondLst>
                    <p:cond delay="indefinite"/>
                  </p:stCondLst>
                </p:cTn>
                <p:tgtEl>
                  <p:spTgt spid="30"/>
                </p:tgtEl>
              </p:cMediaNode>
            </p:video>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C2664-0EFB-7490-5385-BEFAEA189F2F}"/>
              </a:ext>
            </a:extLst>
          </p:cNvPr>
          <p:cNvSpPr>
            <a:spLocks noGrp="1"/>
          </p:cNvSpPr>
          <p:nvPr>
            <p:ph type="title"/>
          </p:nvPr>
        </p:nvSpPr>
        <p:spPr>
          <a:xfrm>
            <a:off x="2890684" y="273664"/>
            <a:ext cx="4490884" cy="814746"/>
          </a:xfrm>
          <a:ln>
            <a:solidFill>
              <a:schemeClr val="accent4"/>
            </a:solidFill>
          </a:ln>
        </p:spPr>
        <p:txBody>
          <a:bodyPr>
            <a:normAutofit/>
          </a:bodyPr>
          <a:lstStyle/>
          <a:p>
            <a:pPr algn="ctr"/>
            <a:r>
              <a:rPr lang="fr-FR" sz="2000" b="1" dirty="0">
                <a:latin typeface="Arial" panose="020B0604020202020204" pitchFamily="34" charset="0"/>
                <a:cs typeface="Arial" panose="020B0604020202020204" pitchFamily="34" charset="0"/>
              </a:rPr>
              <a:t>ECHO AVEC D’AUTRES ŒUVRES</a:t>
            </a:r>
            <a:br>
              <a:rPr lang="fr-FR" sz="2000" b="1" dirty="0"/>
            </a:br>
            <a:endParaRPr lang="fr-FR" sz="2000" b="1" dirty="0"/>
          </a:p>
        </p:txBody>
      </p:sp>
      <p:sp>
        <p:nvSpPr>
          <p:cNvPr id="3" name="Espace réservé du contenu 2">
            <a:extLst>
              <a:ext uri="{FF2B5EF4-FFF2-40B4-BE49-F238E27FC236}">
                <a16:creationId xmlns:a16="http://schemas.microsoft.com/office/drawing/2014/main" id="{D3D1241A-AB95-F4C9-1419-0B74A5FFCAA1}"/>
              </a:ext>
            </a:extLst>
          </p:cNvPr>
          <p:cNvSpPr>
            <a:spLocks noGrp="1"/>
          </p:cNvSpPr>
          <p:nvPr>
            <p:ph sz="half" idx="1"/>
          </p:nvPr>
        </p:nvSpPr>
        <p:spPr>
          <a:xfrm>
            <a:off x="275303" y="1296237"/>
            <a:ext cx="5744497" cy="4733242"/>
          </a:xfrm>
          <a:ln>
            <a:solidFill>
              <a:schemeClr val="accent4"/>
            </a:solidFill>
          </a:ln>
        </p:spPr>
        <p:txBody>
          <a:bodyPr>
            <a:normAutofit/>
          </a:bodyPr>
          <a:lstStyle/>
          <a:p>
            <a:pPr marL="0" indent="0">
              <a:buFont typeface="Arial" panose="020B0604020202020204" pitchFamily="34" charset="0"/>
              <a:buNone/>
            </a:pPr>
            <a:r>
              <a:rPr lang="fr-FR" sz="1100" b="1" dirty="0"/>
              <a:t>AVANT LUI</a:t>
            </a:r>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lgn="ctr">
              <a:buFont typeface="Arial" panose="020B0604020202020204" pitchFamily="34" charset="0"/>
              <a:buNone/>
            </a:pPr>
            <a:endParaRPr lang="en-US" sz="1200" b="1" dirty="0">
              <a:solidFill>
                <a:srgbClr val="7030A0"/>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n-US" sz="1200" b="1" dirty="0">
              <a:solidFill>
                <a:srgbClr val="7030A0"/>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n-US" sz="1200" b="1" dirty="0">
              <a:solidFill>
                <a:srgbClr val="7030A0"/>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fr-FR" sz="1000" b="1"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fr-FR" sz="1000" b="1" dirty="0">
              <a:latin typeface="Calibri" panose="020F0502020204030204" pitchFamily="34" charset="0"/>
              <a:cs typeface="Calibri" panose="020F0502020204030204" pitchFamily="34" charset="0"/>
            </a:endParaRPr>
          </a:p>
        </p:txBody>
      </p:sp>
      <p:sp>
        <p:nvSpPr>
          <p:cNvPr id="5" name="Espace réservé du contenu 2">
            <a:extLst>
              <a:ext uri="{FF2B5EF4-FFF2-40B4-BE49-F238E27FC236}">
                <a16:creationId xmlns:a16="http://schemas.microsoft.com/office/drawing/2014/main" id="{FC065810-72CE-02C5-54B0-3D53493A0DD1}"/>
              </a:ext>
            </a:extLst>
          </p:cNvPr>
          <p:cNvSpPr txBox="1">
            <a:spLocks/>
          </p:cNvSpPr>
          <p:nvPr/>
        </p:nvSpPr>
        <p:spPr>
          <a:xfrm>
            <a:off x="6209073" y="1296237"/>
            <a:ext cx="5744497" cy="4733242"/>
          </a:xfrm>
          <a:prstGeom prst="rect">
            <a:avLst/>
          </a:prstGeom>
          <a:ln>
            <a:solidFill>
              <a:schemeClr val="accent4"/>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b="1" dirty="0"/>
              <a:t>AVEC LUI</a:t>
            </a:r>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100" b="1" dirty="0">
                <a:solidFill>
                  <a:srgbClr val="7030A0"/>
                </a:solidFill>
                <a:latin typeface="Calibri" panose="020F0502020204030204" pitchFamily="34" charset="0"/>
                <a:cs typeface="Calibri" panose="020F0502020204030204" pitchFamily="34" charset="0"/>
              </a:rPr>
              <a:t>                                </a:t>
            </a:r>
          </a:p>
          <a:p>
            <a:pPr marL="0" indent="0">
              <a:buFont typeface="Arial" panose="020B0604020202020204" pitchFamily="34" charset="0"/>
              <a:buNone/>
            </a:pPr>
            <a:endParaRPr lang="en-US" sz="1100" b="1" dirty="0">
              <a:solidFill>
                <a:srgbClr val="7030A0"/>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fr-FR" sz="1300" i="1"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100"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100" dirty="0">
              <a:latin typeface="Calibri" panose="020F0502020204030204" pitchFamily="34" charset="0"/>
              <a:cs typeface="Calibri" panose="020F0502020204030204" pitchFamily="34" charset="0"/>
            </a:endParaRPr>
          </a:p>
        </p:txBody>
      </p:sp>
      <p:pic>
        <p:nvPicPr>
          <p:cNvPr id="13" name="Image 12" descr="Une image contenant texte, plusieurs&#10;&#10;Description générée automatiquement">
            <a:extLst>
              <a:ext uri="{FF2B5EF4-FFF2-40B4-BE49-F238E27FC236}">
                <a16:creationId xmlns:a16="http://schemas.microsoft.com/office/drawing/2014/main" id="{4C6DD2DE-D398-AF97-37AF-588F51266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1841" y="1539892"/>
            <a:ext cx="2213957" cy="1651820"/>
          </a:xfrm>
          <a:prstGeom prst="rect">
            <a:avLst/>
          </a:prstGeom>
        </p:spPr>
      </p:pic>
      <p:pic>
        <p:nvPicPr>
          <p:cNvPr id="15" name="Image 14" descr="Une image contenant personne, sombre, foule&#10;&#10;Description générée automatiquement">
            <a:extLst>
              <a:ext uri="{FF2B5EF4-FFF2-40B4-BE49-F238E27FC236}">
                <a16:creationId xmlns:a16="http://schemas.microsoft.com/office/drawing/2014/main" id="{6C6F1245-4A23-90CB-40DD-8D1BE99277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88" y="1990346"/>
            <a:ext cx="2383096" cy="1589525"/>
          </a:xfrm>
          <a:prstGeom prst="rect">
            <a:avLst/>
          </a:prstGeom>
        </p:spPr>
      </p:pic>
      <p:sp>
        <p:nvSpPr>
          <p:cNvPr id="16" name="ZoneTexte 15">
            <a:extLst>
              <a:ext uri="{FF2B5EF4-FFF2-40B4-BE49-F238E27FC236}">
                <a16:creationId xmlns:a16="http://schemas.microsoft.com/office/drawing/2014/main" id="{020F7AC8-F804-66D6-AF4F-2E2105356305}"/>
              </a:ext>
            </a:extLst>
          </p:cNvPr>
          <p:cNvSpPr txBox="1"/>
          <p:nvPr/>
        </p:nvSpPr>
        <p:spPr>
          <a:xfrm>
            <a:off x="488773" y="3627649"/>
            <a:ext cx="2005781" cy="646331"/>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LE CARAVAGE</a:t>
            </a:r>
          </a:p>
          <a:p>
            <a:r>
              <a:rPr lang="fr-FR" sz="1200" i="1" dirty="0">
                <a:latin typeface="Calibri" panose="020F0502020204030204" pitchFamily="34" charset="0"/>
                <a:cs typeface="Calibri" panose="020F0502020204030204" pitchFamily="34" charset="0"/>
              </a:rPr>
              <a:t>La mort de la vierge</a:t>
            </a:r>
          </a:p>
          <a:p>
            <a:r>
              <a:rPr lang="fr-FR" sz="1200" dirty="0">
                <a:latin typeface="Calibri" panose="020F0502020204030204" pitchFamily="34" charset="0"/>
                <a:cs typeface="Calibri" panose="020F0502020204030204" pitchFamily="34" charset="0"/>
              </a:rPr>
              <a:t>161-1606</a:t>
            </a:r>
          </a:p>
        </p:txBody>
      </p:sp>
      <p:pic>
        <p:nvPicPr>
          <p:cNvPr id="18" name="Image 17" descr="Une image contenant extérieur, nature, montagne, printemps&#10;&#10;Description générée automatiquement">
            <a:extLst>
              <a:ext uri="{FF2B5EF4-FFF2-40B4-BE49-F238E27FC236}">
                <a16:creationId xmlns:a16="http://schemas.microsoft.com/office/drawing/2014/main" id="{2931637F-6A7E-FDBD-F9B7-04A3627418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3419" y="4506206"/>
            <a:ext cx="1099476" cy="1407328"/>
          </a:xfrm>
          <a:prstGeom prst="rect">
            <a:avLst/>
          </a:prstGeom>
        </p:spPr>
      </p:pic>
      <p:sp>
        <p:nvSpPr>
          <p:cNvPr id="19" name="ZoneTexte 18">
            <a:extLst>
              <a:ext uri="{FF2B5EF4-FFF2-40B4-BE49-F238E27FC236}">
                <a16:creationId xmlns:a16="http://schemas.microsoft.com/office/drawing/2014/main" id="{573C4D2B-0C28-0F88-206E-3614F2D34C4F}"/>
              </a:ext>
            </a:extLst>
          </p:cNvPr>
          <p:cNvSpPr txBox="1"/>
          <p:nvPr/>
        </p:nvSpPr>
        <p:spPr>
          <a:xfrm>
            <a:off x="7957634" y="4897870"/>
            <a:ext cx="3457113" cy="1015663"/>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Gaspard David FRIEDRICH</a:t>
            </a:r>
          </a:p>
          <a:p>
            <a:r>
              <a:rPr lang="fr-FR" sz="1200" i="1" dirty="0">
                <a:latin typeface="Calibri" panose="020F0502020204030204" pitchFamily="34" charset="0"/>
                <a:cs typeface="Calibri" panose="020F0502020204030204" pitchFamily="34" charset="0"/>
              </a:rPr>
              <a:t>Le Voyageur contemplant une mer de nuages</a:t>
            </a:r>
          </a:p>
          <a:p>
            <a:r>
              <a:rPr lang="fr-FR" sz="1200" dirty="0">
                <a:latin typeface="Calibri" panose="020F0502020204030204" pitchFamily="34" charset="0"/>
                <a:cs typeface="Calibri" panose="020F0502020204030204" pitchFamily="34" charset="0"/>
              </a:rPr>
              <a:t> 1818 </a:t>
            </a:r>
            <a:r>
              <a:rPr lang="fr-FR" sz="1200" dirty="0">
                <a:solidFill>
                  <a:schemeClr val="accent4"/>
                </a:solidFill>
                <a:latin typeface="Calibri" panose="020F0502020204030204" pitchFamily="34" charset="0"/>
                <a:cs typeface="Calibri" panose="020F0502020204030204" pitchFamily="34" charset="0"/>
              </a:rPr>
              <a:t>(même année que le radeau de la méduse !).</a:t>
            </a:r>
          </a:p>
          <a:p>
            <a:r>
              <a:rPr lang="fr-FR" sz="1200" dirty="0">
                <a:latin typeface="Calibri" panose="020F0502020204030204" pitchFamily="34" charset="0"/>
                <a:cs typeface="Calibri" panose="020F0502020204030204" pitchFamily="34" charset="0"/>
              </a:rPr>
              <a:t>Huile sur toile, 74,8 × 94,8 cm, Hambourg </a:t>
            </a:r>
            <a:r>
              <a:rPr lang="fr-FR" sz="1200" dirty="0" err="1">
                <a:latin typeface="Calibri" panose="020F0502020204030204" pitchFamily="34" charset="0"/>
                <a:cs typeface="Calibri" panose="020F0502020204030204" pitchFamily="34" charset="0"/>
              </a:rPr>
              <a:t>Kunsthalle</a:t>
            </a:r>
            <a:r>
              <a:rPr lang="fr-FR" sz="1200" dirty="0">
                <a:latin typeface="Calibri" panose="020F0502020204030204" pitchFamily="34" charset="0"/>
                <a:cs typeface="Calibri" panose="020F0502020204030204" pitchFamily="34" charset="0"/>
              </a:rPr>
              <a:t>.</a:t>
            </a:r>
          </a:p>
        </p:txBody>
      </p:sp>
      <p:sp>
        <p:nvSpPr>
          <p:cNvPr id="20" name="ZoneTexte 19">
            <a:extLst>
              <a:ext uri="{FF2B5EF4-FFF2-40B4-BE49-F238E27FC236}">
                <a16:creationId xmlns:a16="http://schemas.microsoft.com/office/drawing/2014/main" id="{ECF7CCDA-5E94-79A3-E553-8F756822C5DB}"/>
              </a:ext>
            </a:extLst>
          </p:cNvPr>
          <p:cNvSpPr txBox="1"/>
          <p:nvPr/>
        </p:nvSpPr>
        <p:spPr>
          <a:xfrm>
            <a:off x="9034413" y="3191712"/>
            <a:ext cx="2668814" cy="1661993"/>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Eugène DELACROIX</a:t>
            </a:r>
          </a:p>
          <a:p>
            <a:r>
              <a:rPr lang="fr-FR" sz="1200" i="1" dirty="0">
                <a:latin typeface="Calibri" panose="020F0502020204030204" pitchFamily="34" charset="0"/>
                <a:cs typeface="Calibri" panose="020F0502020204030204" pitchFamily="34" charset="0"/>
              </a:rPr>
              <a:t> Dante et Virgile aux Enfers</a:t>
            </a:r>
          </a:p>
          <a:p>
            <a:r>
              <a:rPr lang="fr-FR" sz="1200" dirty="0">
                <a:latin typeface="Calibri" panose="020F0502020204030204" pitchFamily="34" charset="0"/>
                <a:cs typeface="Calibri" panose="020F0502020204030204" pitchFamily="34" charset="0"/>
              </a:rPr>
              <a:t>1822</a:t>
            </a:r>
          </a:p>
          <a:p>
            <a:r>
              <a:rPr lang="fr-FR" sz="1200" dirty="0">
                <a:latin typeface="Calibri" panose="020F0502020204030204" pitchFamily="34" charset="0"/>
                <a:cs typeface="Calibri" panose="020F0502020204030204" pitchFamily="34" charset="0"/>
              </a:rPr>
              <a:t>Huile sur toile</a:t>
            </a:r>
          </a:p>
          <a:p>
            <a:r>
              <a:rPr lang="fr-FR" sz="1200" dirty="0">
                <a:latin typeface="Calibri" panose="020F0502020204030204" pitchFamily="34" charset="0"/>
                <a:cs typeface="Calibri" panose="020F0502020204030204" pitchFamily="34" charset="0"/>
              </a:rPr>
              <a:t>189 X 241,5 cm</a:t>
            </a:r>
          </a:p>
          <a:p>
            <a:r>
              <a:rPr lang="fr-FR" sz="1200" dirty="0">
                <a:latin typeface="Calibri" panose="020F0502020204030204" pitchFamily="34" charset="0"/>
                <a:cs typeface="Calibri" panose="020F0502020204030204" pitchFamily="34" charset="0"/>
              </a:rPr>
              <a:t>*</a:t>
            </a:r>
            <a:r>
              <a:rPr lang="fr-FR" sz="1200" dirty="0">
                <a:solidFill>
                  <a:schemeClr val="accent4"/>
                </a:solidFill>
                <a:latin typeface="Calibri" panose="020F0502020204030204" pitchFamily="34" charset="0"/>
                <a:cs typeface="Calibri" panose="020F0502020204030204" pitchFamily="34" charset="0"/>
              </a:rPr>
              <a:t>peinture exposée juste à côté du Radeau de la Méduse au Louvre</a:t>
            </a:r>
          </a:p>
          <a:p>
            <a:endParaRPr lang="fr-FR" dirty="0"/>
          </a:p>
        </p:txBody>
      </p:sp>
      <p:sp>
        <p:nvSpPr>
          <p:cNvPr id="21" name="ZoneTexte 20">
            <a:extLst>
              <a:ext uri="{FF2B5EF4-FFF2-40B4-BE49-F238E27FC236}">
                <a16:creationId xmlns:a16="http://schemas.microsoft.com/office/drawing/2014/main" id="{65480FF1-F007-8E4E-B00A-7E6F24144352}"/>
              </a:ext>
            </a:extLst>
          </p:cNvPr>
          <p:cNvSpPr txBox="1"/>
          <p:nvPr/>
        </p:nvSpPr>
        <p:spPr>
          <a:xfrm>
            <a:off x="6453442" y="3147547"/>
            <a:ext cx="2668814" cy="1661993"/>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Eugène DELACROIX</a:t>
            </a:r>
          </a:p>
          <a:p>
            <a:r>
              <a:rPr lang="fr-FR" sz="1200" i="1" dirty="0">
                <a:latin typeface="Calibri" panose="020F0502020204030204" pitchFamily="34" charset="0"/>
                <a:cs typeface="Calibri" panose="020F0502020204030204" pitchFamily="34" charset="0"/>
              </a:rPr>
              <a:t> La liberté guidant le peuple</a:t>
            </a:r>
          </a:p>
          <a:p>
            <a:r>
              <a:rPr lang="fr-FR" sz="1200" dirty="0">
                <a:latin typeface="Calibri" panose="020F0502020204030204" pitchFamily="34" charset="0"/>
                <a:cs typeface="Calibri" panose="020F0502020204030204" pitchFamily="34" charset="0"/>
              </a:rPr>
              <a:t>1830</a:t>
            </a:r>
          </a:p>
          <a:p>
            <a:r>
              <a:rPr lang="fr-FR" sz="1200" dirty="0">
                <a:latin typeface="Calibri" panose="020F0502020204030204" pitchFamily="34" charset="0"/>
                <a:cs typeface="Calibri" panose="020F0502020204030204" pitchFamily="34" charset="0"/>
              </a:rPr>
              <a:t>Huile sur toile</a:t>
            </a:r>
          </a:p>
          <a:p>
            <a:r>
              <a:rPr lang="fr-FR" sz="1200" dirty="0">
                <a:latin typeface="Calibri" panose="020F0502020204030204" pitchFamily="34" charset="0"/>
                <a:cs typeface="Calibri" panose="020F0502020204030204" pitchFamily="34" charset="0"/>
              </a:rPr>
              <a:t>260 x 325 cm</a:t>
            </a:r>
          </a:p>
          <a:p>
            <a:r>
              <a:rPr lang="fr-FR" sz="1200" dirty="0">
                <a:latin typeface="Calibri" panose="020F0502020204030204" pitchFamily="34" charset="0"/>
                <a:cs typeface="Calibri" panose="020F0502020204030204" pitchFamily="34" charset="0"/>
              </a:rPr>
              <a:t>*</a:t>
            </a:r>
            <a:r>
              <a:rPr lang="fr-FR" sz="1200" dirty="0">
                <a:solidFill>
                  <a:schemeClr val="accent4"/>
                </a:solidFill>
                <a:latin typeface="Calibri" panose="020F0502020204030204" pitchFamily="34" charset="0"/>
                <a:cs typeface="Calibri" panose="020F0502020204030204" pitchFamily="34" charset="0"/>
              </a:rPr>
              <a:t>peinture exposée juste à côté du Radeau de la Méduse au Louvre</a:t>
            </a:r>
          </a:p>
          <a:p>
            <a:endParaRPr lang="fr-FR" dirty="0"/>
          </a:p>
        </p:txBody>
      </p:sp>
      <p:pic>
        <p:nvPicPr>
          <p:cNvPr id="23" name="Image 22">
            <a:extLst>
              <a:ext uri="{FF2B5EF4-FFF2-40B4-BE49-F238E27FC236}">
                <a16:creationId xmlns:a16="http://schemas.microsoft.com/office/drawing/2014/main" id="{B4AB03C0-FACD-0040-C747-011BAC5E644D}"/>
              </a:ext>
            </a:extLst>
          </p:cNvPr>
          <p:cNvPicPr>
            <a:picLocks noChangeAspect="1"/>
          </p:cNvPicPr>
          <p:nvPr/>
        </p:nvPicPr>
        <p:blipFill rotWithShape="1">
          <a:blip r:embed="rId5"/>
          <a:srcRect l="31311" t="18767" r="29818" b="20513"/>
          <a:stretch/>
        </p:blipFill>
        <p:spPr>
          <a:xfrm>
            <a:off x="6412507" y="1601465"/>
            <a:ext cx="1836465" cy="1524000"/>
          </a:xfrm>
          <a:prstGeom prst="rect">
            <a:avLst/>
          </a:prstGeom>
        </p:spPr>
      </p:pic>
      <p:sp>
        <p:nvSpPr>
          <p:cNvPr id="26" name="ZoneTexte 25">
            <a:extLst>
              <a:ext uri="{FF2B5EF4-FFF2-40B4-BE49-F238E27FC236}">
                <a16:creationId xmlns:a16="http://schemas.microsoft.com/office/drawing/2014/main" id="{CB5B05A7-3E19-2D21-D62E-2B414A732681}"/>
              </a:ext>
            </a:extLst>
          </p:cNvPr>
          <p:cNvSpPr txBox="1"/>
          <p:nvPr/>
        </p:nvSpPr>
        <p:spPr>
          <a:xfrm>
            <a:off x="1429876" y="4809540"/>
            <a:ext cx="2005781" cy="1015663"/>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Jacques Louis DAVID</a:t>
            </a:r>
          </a:p>
          <a:p>
            <a:r>
              <a:rPr lang="fr-FR" sz="1200" i="1" dirty="0">
                <a:latin typeface="Calibri" panose="020F0502020204030204" pitchFamily="34" charset="0"/>
                <a:cs typeface="Calibri" panose="020F0502020204030204" pitchFamily="34" charset="0"/>
              </a:rPr>
              <a:t>Les Sabines</a:t>
            </a:r>
          </a:p>
          <a:p>
            <a:r>
              <a:rPr lang="fr-FR" sz="1200" i="1" dirty="0">
                <a:latin typeface="Calibri" panose="020F0502020204030204" pitchFamily="34" charset="0"/>
                <a:cs typeface="Calibri" panose="020F0502020204030204" pitchFamily="34" charset="0"/>
              </a:rPr>
              <a:t>1799</a:t>
            </a:r>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Huile sur toile</a:t>
            </a:r>
          </a:p>
          <a:p>
            <a:r>
              <a:rPr lang="fr-FR" sz="1200" dirty="0">
                <a:latin typeface="Calibri" panose="020F0502020204030204" pitchFamily="34" charset="0"/>
                <a:cs typeface="Calibri" panose="020F0502020204030204" pitchFamily="34" charset="0"/>
              </a:rPr>
              <a:t>3,85 x 5,22 m</a:t>
            </a:r>
          </a:p>
        </p:txBody>
      </p:sp>
      <p:pic>
        <p:nvPicPr>
          <p:cNvPr id="28" name="Image 27">
            <a:extLst>
              <a:ext uri="{FF2B5EF4-FFF2-40B4-BE49-F238E27FC236}">
                <a16:creationId xmlns:a16="http://schemas.microsoft.com/office/drawing/2014/main" id="{778C2A5E-6EB9-6DAB-59F3-6958CF63321D}"/>
              </a:ext>
            </a:extLst>
          </p:cNvPr>
          <p:cNvPicPr>
            <a:picLocks noChangeAspect="1"/>
          </p:cNvPicPr>
          <p:nvPr/>
        </p:nvPicPr>
        <p:blipFill rotWithShape="1">
          <a:blip r:embed="rId6"/>
          <a:srcRect l="24899" t="23321" r="25178" b="6089"/>
          <a:stretch/>
        </p:blipFill>
        <p:spPr>
          <a:xfrm>
            <a:off x="3224968" y="3882073"/>
            <a:ext cx="2689652" cy="2020435"/>
          </a:xfrm>
          <a:prstGeom prst="rect">
            <a:avLst/>
          </a:prstGeom>
        </p:spPr>
      </p:pic>
    </p:spTree>
    <p:extLst>
      <p:ext uri="{BB962C8B-B14F-4D97-AF65-F5344CB8AC3E}">
        <p14:creationId xmlns:p14="http://schemas.microsoft.com/office/powerpoint/2010/main" val="660865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2C2664-0EFB-7490-5385-BEFAEA189F2F}"/>
              </a:ext>
            </a:extLst>
          </p:cNvPr>
          <p:cNvSpPr>
            <a:spLocks noGrp="1"/>
          </p:cNvSpPr>
          <p:nvPr>
            <p:ph type="title"/>
          </p:nvPr>
        </p:nvSpPr>
        <p:spPr>
          <a:xfrm>
            <a:off x="2890684" y="273664"/>
            <a:ext cx="4490884" cy="814746"/>
          </a:xfrm>
          <a:ln>
            <a:solidFill>
              <a:schemeClr val="accent4"/>
            </a:solidFill>
          </a:ln>
        </p:spPr>
        <p:txBody>
          <a:bodyPr>
            <a:normAutofit/>
          </a:bodyPr>
          <a:lstStyle/>
          <a:p>
            <a:pPr algn="ctr"/>
            <a:r>
              <a:rPr lang="fr-FR" sz="2000" b="1" dirty="0">
                <a:latin typeface="Arial" panose="020B0604020202020204" pitchFamily="34" charset="0"/>
                <a:cs typeface="Arial" panose="020B0604020202020204" pitchFamily="34" charset="0"/>
              </a:rPr>
              <a:t>ECHO AVEC D’AUTRES ŒUVRES</a:t>
            </a:r>
            <a:br>
              <a:rPr lang="fr-FR" sz="2000" b="1" dirty="0"/>
            </a:br>
            <a:endParaRPr lang="fr-FR" sz="2000" b="1" dirty="0"/>
          </a:p>
        </p:txBody>
      </p:sp>
      <p:sp>
        <p:nvSpPr>
          <p:cNvPr id="3" name="Espace réservé du contenu 2">
            <a:extLst>
              <a:ext uri="{FF2B5EF4-FFF2-40B4-BE49-F238E27FC236}">
                <a16:creationId xmlns:a16="http://schemas.microsoft.com/office/drawing/2014/main" id="{D3D1241A-AB95-F4C9-1419-0B74A5FFCAA1}"/>
              </a:ext>
            </a:extLst>
          </p:cNvPr>
          <p:cNvSpPr>
            <a:spLocks noGrp="1"/>
          </p:cNvSpPr>
          <p:nvPr>
            <p:ph sz="half" idx="1"/>
          </p:nvPr>
        </p:nvSpPr>
        <p:spPr>
          <a:xfrm>
            <a:off x="275303" y="1700981"/>
            <a:ext cx="5744497" cy="4328498"/>
          </a:xfrm>
          <a:ln>
            <a:solidFill>
              <a:schemeClr val="accent4"/>
            </a:solidFill>
          </a:ln>
        </p:spPr>
        <p:txBody>
          <a:bodyPr>
            <a:normAutofit/>
          </a:bodyPr>
          <a:lstStyle/>
          <a:p>
            <a:pPr marL="0" indent="0">
              <a:buFont typeface="Arial" panose="020B0604020202020204" pitchFamily="34" charset="0"/>
              <a:buNone/>
            </a:pPr>
            <a:r>
              <a:rPr lang="fr-FR" sz="1100" b="1" dirty="0"/>
              <a:t>APRES LUI</a:t>
            </a:r>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buFont typeface="Arial" panose="020B0604020202020204" pitchFamily="34" charset="0"/>
              <a:buNone/>
            </a:pPr>
            <a:endParaRPr lang="fr-FR" sz="1200" b="1" dirty="0"/>
          </a:p>
          <a:p>
            <a:pPr marL="0" indent="0" algn="ctr">
              <a:buFont typeface="Arial" panose="020B0604020202020204" pitchFamily="34" charset="0"/>
              <a:buNone/>
            </a:pPr>
            <a:endParaRPr lang="en-US" sz="1200" b="1" dirty="0">
              <a:solidFill>
                <a:srgbClr val="7030A0"/>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en-US" sz="1200" b="1" dirty="0">
              <a:solidFill>
                <a:srgbClr val="7030A0"/>
              </a:solidFill>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fr-FR" sz="1000" b="1"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fr-FR" sz="1000" b="1" dirty="0">
              <a:latin typeface="Calibri" panose="020F0502020204030204" pitchFamily="34" charset="0"/>
              <a:cs typeface="Calibri" panose="020F0502020204030204" pitchFamily="34" charset="0"/>
            </a:endParaRPr>
          </a:p>
        </p:txBody>
      </p:sp>
      <p:sp>
        <p:nvSpPr>
          <p:cNvPr id="5" name="Espace réservé du contenu 2">
            <a:extLst>
              <a:ext uri="{FF2B5EF4-FFF2-40B4-BE49-F238E27FC236}">
                <a16:creationId xmlns:a16="http://schemas.microsoft.com/office/drawing/2014/main" id="{FC065810-72CE-02C5-54B0-3D53493A0DD1}"/>
              </a:ext>
            </a:extLst>
          </p:cNvPr>
          <p:cNvSpPr txBox="1">
            <a:spLocks/>
          </p:cNvSpPr>
          <p:nvPr/>
        </p:nvSpPr>
        <p:spPr>
          <a:xfrm>
            <a:off x="6209073" y="1229032"/>
            <a:ext cx="5744497" cy="4800447"/>
          </a:xfrm>
          <a:prstGeom prst="rect">
            <a:avLst/>
          </a:prstGeom>
          <a:ln>
            <a:solidFill>
              <a:schemeClr val="accent4"/>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200" b="1" dirty="0"/>
              <a:t>APRÈS LUI</a:t>
            </a:r>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p>
          <a:p>
            <a:pPr marL="0" indent="0">
              <a:buFont typeface="Arial" panose="020B0604020202020204" pitchFamily="34" charset="0"/>
              <a:buNone/>
            </a:pPr>
            <a:endParaRPr lang="fr-FR" sz="1200" dirty="0">
              <a:latin typeface="Calibri" panose="020F0502020204030204" pitchFamily="34" charset="0"/>
              <a:cs typeface="Calibri" panose="020F0502020204030204" pitchFamily="34" charset="0"/>
            </a:endParaRPr>
          </a:p>
          <a:p>
            <a:pPr marL="0" indent="0">
              <a:buFont typeface="Arial" panose="020B0604020202020204" pitchFamily="34" charset="0"/>
              <a:buNone/>
            </a:pPr>
            <a:r>
              <a:rPr lang="en-US" sz="1100" b="1" dirty="0">
                <a:solidFill>
                  <a:srgbClr val="7030A0"/>
                </a:solidFill>
                <a:latin typeface="Calibri" panose="020F0502020204030204" pitchFamily="34" charset="0"/>
                <a:cs typeface="Calibri" panose="020F0502020204030204" pitchFamily="34" charset="0"/>
              </a:rPr>
              <a:t>                                </a:t>
            </a:r>
          </a:p>
          <a:p>
            <a:pPr marL="0" indent="0">
              <a:buFont typeface="Arial" panose="020B0604020202020204" pitchFamily="34" charset="0"/>
              <a:buNone/>
            </a:pPr>
            <a:endParaRPr lang="en-US" sz="1100" b="1" dirty="0">
              <a:solidFill>
                <a:srgbClr val="7030A0"/>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r>
              <a:rPr lang="en-US" sz="1300" b="1" dirty="0">
                <a:solidFill>
                  <a:srgbClr val="7030A0"/>
                </a:solidFill>
                <a:latin typeface="Calibri" panose="020F0502020204030204" pitchFamily="34" charset="0"/>
                <a:cs typeface="Calibri" panose="020F0502020204030204" pitchFamily="34" charset="0"/>
              </a:rPr>
              <a:t>       </a:t>
            </a:r>
            <a:endParaRPr lang="fr-FR" sz="1300" b="1" dirty="0">
              <a:solidFill>
                <a:srgbClr val="7030A0"/>
              </a:solidFill>
              <a:latin typeface="Calibri" panose="020F0502020204030204" pitchFamily="34" charset="0"/>
              <a:cs typeface="Calibri" panose="020F0502020204030204" pitchFamily="34" charset="0"/>
            </a:endParaRPr>
          </a:p>
          <a:p>
            <a:pPr marL="0" indent="0" algn="ctr">
              <a:buFont typeface="Arial" panose="020B0604020202020204" pitchFamily="34" charset="0"/>
              <a:buNone/>
            </a:pPr>
            <a:endParaRPr lang="fr-FR" sz="1300" i="1"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100" dirty="0">
              <a:latin typeface="Calibri" panose="020F0502020204030204" pitchFamily="34" charset="0"/>
              <a:cs typeface="Calibri" panose="020F0502020204030204" pitchFamily="34" charset="0"/>
            </a:endParaRPr>
          </a:p>
          <a:p>
            <a:pPr marL="0" indent="0">
              <a:buFont typeface="Arial" panose="020B0604020202020204" pitchFamily="34" charset="0"/>
              <a:buNone/>
            </a:pPr>
            <a:endParaRPr lang="en-US" sz="1100" dirty="0">
              <a:latin typeface="Calibri" panose="020F0502020204030204" pitchFamily="34" charset="0"/>
              <a:cs typeface="Calibri" panose="020F0502020204030204" pitchFamily="34" charset="0"/>
            </a:endParaRPr>
          </a:p>
        </p:txBody>
      </p:sp>
      <p:pic>
        <p:nvPicPr>
          <p:cNvPr id="7" name="Image 6">
            <a:extLst>
              <a:ext uri="{FF2B5EF4-FFF2-40B4-BE49-F238E27FC236}">
                <a16:creationId xmlns:a16="http://schemas.microsoft.com/office/drawing/2014/main" id="{6EE341DA-248F-D9E6-712E-4DC0131E3720}"/>
              </a:ext>
            </a:extLst>
          </p:cNvPr>
          <p:cNvPicPr>
            <a:picLocks noChangeAspect="1"/>
          </p:cNvPicPr>
          <p:nvPr/>
        </p:nvPicPr>
        <p:blipFill rotWithShape="1">
          <a:blip r:embed="rId2"/>
          <a:srcRect l="20081" t="27722" r="41775" b="30532"/>
          <a:stretch/>
        </p:blipFill>
        <p:spPr>
          <a:xfrm>
            <a:off x="9014659" y="1543665"/>
            <a:ext cx="2663124" cy="1548328"/>
          </a:xfrm>
          <a:prstGeom prst="rect">
            <a:avLst/>
          </a:prstGeom>
        </p:spPr>
      </p:pic>
      <p:sp>
        <p:nvSpPr>
          <p:cNvPr id="9" name="ZoneTexte 8">
            <a:extLst>
              <a:ext uri="{FF2B5EF4-FFF2-40B4-BE49-F238E27FC236}">
                <a16:creationId xmlns:a16="http://schemas.microsoft.com/office/drawing/2014/main" id="{89B0FF13-14BC-F9E7-A24B-3C0D9C21BB21}"/>
              </a:ext>
            </a:extLst>
          </p:cNvPr>
          <p:cNvSpPr txBox="1"/>
          <p:nvPr/>
        </p:nvSpPr>
        <p:spPr>
          <a:xfrm>
            <a:off x="6282812" y="2535830"/>
            <a:ext cx="5438846" cy="1384995"/>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BANKSY</a:t>
            </a:r>
            <a:r>
              <a:rPr lang="fr-FR" sz="1200" dirty="0">
                <a:latin typeface="Calibri" panose="020F0502020204030204" pitchFamily="34" charset="0"/>
                <a:cs typeface="Calibri" panose="020F0502020204030204" pitchFamily="34" charset="0"/>
              </a:rPr>
              <a:t> </a:t>
            </a:r>
          </a:p>
          <a:p>
            <a:r>
              <a:rPr lang="fr-FR" sz="1200" i="1" dirty="0">
                <a:latin typeface="Calibri" panose="020F0502020204030204" pitchFamily="34" charset="0"/>
                <a:cs typeface="Calibri" panose="020F0502020204030204" pitchFamily="34" charset="0"/>
              </a:rPr>
              <a:t>Jungle</a:t>
            </a:r>
          </a:p>
          <a:p>
            <a:r>
              <a:rPr lang="fr-FR" sz="1200" dirty="0">
                <a:latin typeface="Calibri" panose="020F0502020204030204" pitchFamily="34" charset="0"/>
                <a:cs typeface="Calibri" panose="020F0502020204030204" pitchFamily="34" charset="0"/>
              </a:rPr>
              <a:t>à Calais (lieu de réfugiés)</a:t>
            </a:r>
          </a:p>
          <a:p>
            <a:r>
              <a:rPr lang="fr-FR" sz="1200" b="1" dirty="0">
                <a:solidFill>
                  <a:srgbClr val="0070C0"/>
                </a:solidFill>
                <a:latin typeface="Calibri" panose="020F0502020204030204" pitchFamily="34" charset="0"/>
                <a:cs typeface="Calibri" panose="020F0502020204030204" pitchFamily="34" charset="0"/>
              </a:rPr>
              <a:t>Citation</a:t>
            </a:r>
            <a:r>
              <a:rPr lang="fr-FR" sz="1200" dirty="0">
                <a:latin typeface="Calibri" panose="020F0502020204030204" pitchFamily="34" charset="0"/>
                <a:cs typeface="Calibri" panose="020F0502020204030204" pitchFamily="34" charset="0"/>
              </a:rPr>
              <a:t> de l’œuvre avec L’Argus(f</a:t>
            </a:r>
            <a:r>
              <a:rPr lang="fr-FR" sz="1200" dirty="0"/>
              <a:t>erry-boats) permettant aux réfugiés Syrien </a:t>
            </a:r>
          </a:p>
          <a:p>
            <a:r>
              <a:rPr lang="fr-FR" sz="1200" dirty="0"/>
              <a:t>2015</a:t>
            </a:r>
          </a:p>
          <a:p>
            <a:r>
              <a:rPr lang="fr-FR" sz="1200" dirty="0">
                <a:latin typeface="Calibri" panose="020F0502020204030204" pitchFamily="34" charset="0"/>
                <a:cs typeface="Calibri" panose="020F0502020204030204" pitchFamily="34" charset="0"/>
                <a:hlinkClick r:id="rId3"/>
              </a:rPr>
              <a:t>https://www.lemonde.fr/culture/article/2015/12/12/banksy-utilise-l-image-de-steve-jobs-pour-illustrer-la-crise-des-migrants-a-calais_4830642_3246.html</a:t>
            </a:r>
            <a:r>
              <a:rPr lang="fr-FR" sz="1200" dirty="0">
                <a:latin typeface="Calibri" panose="020F0502020204030204" pitchFamily="34" charset="0"/>
                <a:cs typeface="Calibri" panose="020F0502020204030204" pitchFamily="34" charset="0"/>
              </a:rPr>
              <a:t> </a:t>
            </a:r>
          </a:p>
        </p:txBody>
      </p:sp>
      <p:sp>
        <p:nvSpPr>
          <p:cNvPr id="11" name="ZoneTexte 10">
            <a:extLst>
              <a:ext uri="{FF2B5EF4-FFF2-40B4-BE49-F238E27FC236}">
                <a16:creationId xmlns:a16="http://schemas.microsoft.com/office/drawing/2014/main" id="{E7DB9800-B832-7A56-8F8F-FA6F86D9211D}"/>
              </a:ext>
            </a:extLst>
          </p:cNvPr>
          <p:cNvSpPr txBox="1"/>
          <p:nvPr/>
        </p:nvSpPr>
        <p:spPr>
          <a:xfrm>
            <a:off x="6282812" y="2169195"/>
            <a:ext cx="3952568" cy="276999"/>
          </a:xfrm>
          <a:prstGeom prst="rect">
            <a:avLst/>
          </a:prstGeom>
          <a:noFill/>
        </p:spPr>
        <p:txBody>
          <a:bodyPr wrap="square" rtlCol="0">
            <a:spAutoFit/>
          </a:bodyPr>
          <a:lstStyle/>
          <a:p>
            <a:r>
              <a:rPr lang="fr-FR" sz="1200" dirty="0">
                <a:hlinkClick r:id="rId4"/>
              </a:rPr>
              <a:t>https://fb.watch/gDKZJXvCw5/</a:t>
            </a:r>
            <a:r>
              <a:rPr lang="fr-FR" sz="1200" dirty="0"/>
              <a:t> </a:t>
            </a:r>
          </a:p>
        </p:txBody>
      </p:sp>
      <p:pic>
        <p:nvPicPr>
          <p:cNvPr id="6" name="Image 5" descr="Une image contenant eau, ciel, extérieur, bateau&#10;&#10;Description générée automatiquement">
            <a:extLst>
              <a:ext uri="{FF2B5EF4-FFF2-40B4-BE49-F238E27FC236}">
                <a16:creationId xmlns:a16="http://schemas.microsoft.com/office/drawing/2014/main" id="{F2FE0064-1FD3-ABAC-2BBB-6858D6BE04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92507" y="4010462"/>
            <a:ext cx="1829535" cy="1220300"/>
          </a:xfrm>
          <a:prstGeom prst="rect">
            <a:avLst/>
          </a:prstGeom>
        </p:spPr>
      </p:pic>
      <p:sp>
        <p:nvSpPr>
          <p:cNvPr id="8" name="ZoneTexte 7">
            <a:extLst>
              <a:ext uri="{FF2B5EF4-FFF2-40B4-BE49-F238E27FC236}">
                <a16:creationId xmlns:a16="http://schemas.microsoft.com/office/drawing/2014/main" id="{087A90A0-C0DD-6373-C029-B3D3ACF56BB8}"/>
              </a:ext>
            </a:extLst>
          </p:cNvPr>
          <p:cNvSpPr txBox="1"/>
          <p:nvPr/>
        </p:nvSpPr>
        <p:spPr>
          <a:xfrm>
            <a:off x="6382839" y="5275204"/>
            <a:ext cx="2040598" cy="1015663"/>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Sergey PONOMAREV</a:t>
            </a:r>
          </a:p>
          <a:p>
            <a:r>
              <a:rPr lang="fr-FR" sz="1200" i="1" dirty="0">
                <a:latin typeface="Calibri" panose="020F0502020204030204" pitchFamily="34" charset="0"/>
                <a:cs typeface="Calibri" panose="020F0502020204030204" pitchFamily="34" charset="0"/>
              </a:rPr>
              <a:t>Exodus</a:t>
            </a:r>
          </a:p>
          <a:p>
            <a:r>
              <a:rPr lang="fr-FR" sz="1200" dirty="0">
                <a:latin typeface="Calibri" panose="020F0502020204030204" pitchFamily="34" charset="0"/>
                <a:cs typeface="Calibri" panose="020F0502020204030204" pitchFamily="34" charset="0"/>
              </a:rPr>
              <a:t>2016</a:t>
            </a:r>
          </a:p>
          <a:p>
            <a:r>
              <a:rPr lang="fr-FR" sz="1200" dirty="0">
                <a:latin typeface="Calibri" panose="020F0502020204030204" pitchFamily="34" charset="0"/>
                <a:cs typeface="Calibri" panose="020F0502020204030204" pitchFamily="34" charset="0"/>
              </a:rPr>
              <a:t>Photographie, (Prix Pulitzer)</a:t>
            </a:r>
          </a:p>
          <a:p>
            <a:endParaRPr lang="fr-FR" sz="1200" dirty="0">
              <a:latin typeface="Calibri" panose="020F0502020204030204" pitchFamily="34" charset="0"/>
              <a:cs typeface="Calibri" panose="020F0502020204030204" pitchFamily="34" charset="0"/>
            </a:endParaRPr>
          </a:p>
        </p:txBody>
      </p:sp>
      <p:pic>
        <p:nvPicPr>
          <p:cNvPr id="12" name="Image 11" descr="Une image contenant texte, debout, groupe, vieux&#10;&#10;Description générée automatiquement">
            <a:extLst>
              <a:ext uri="{FF2B5EF4-FFF2-40B4-BE49-F238E27FC236}">
                <a16:creationId xmlns:a16="http://schemas.microsoft.com/office/drawing/2014/main" id="{D3D56CF2-24FA-9511-E70C-7975A92EB3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342" y="2107322"/>
            <a:ext cx="4719647" cy="2169710"/>
          </a:xfrm>
          <a:prstGeom prst="rect">
            <a:avLst/>
          </a:prstGeom>
        </p:spPr>
      </p:pic>
      <p:sp>
        <p:nvSpPr>
          <p:cNvPr id="13" name="ZoneTexte 12">
            <a:extLst>
              <a:ext uri="{FF2B5EF4-FFF2-40B4-BE49-F238E27FC236}">
                <a16:creationId xmlns:a16="http://schemas.microsoft.com/office/drawing/2014/main" id="{21C8D342-38A2-7399-F58F-91F02757C564}"/>
              </a:ext>
            </a:extLst>
          </p:cNvPr>
          <p:cNvSpPr txBox="1"/>
          <p:nvPr/>
        </p:nvSpPr>
        <p:spPr>
          <a:xfrm>
            <a:off x="470342" y="4321623"/>
            <a:ext cx="4482661" cy="1589923"/>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Gustave COURBET</a:t>
            </a:r>
          </a:p>
          <a:p>
            <a:r>
              <a:rPr lang="fr-FR" sz="1200" dirty="0">
                <a:latin typeface="Calibri" panose="020F0502020204030204" pitchFamily="34" charset="0"/>
                <a:cs typeface="Calibri" panose="020F0502020204030204" pitchFamily="34" charset="0"/>
              </a:rPr>
              <a:t>Un enterrement à Ornans</a:t>
            </a:r>
          </a:p>
          <a:p>
            <a:r>
              <a:rPr lang="fr-FR" sz="1200" dirty="0">
                <a:latin typeface="Calibri" panose="020F0502020204030204" pitchFamily="34" charset="0"/>
                <a:cs typeface="Calibri" panose="020F0502020204030204" pitchFamily="34" charset="0"/>
              </a:rPr>
              <a:t>Entre 1849 -1850</a:t>
            </a:r>
          </a:p>
          <a:p>
            <a:r>
              <a:rPr lang="fr-FR" sz="1200" dirty="0">
                <a:latin typeface="Calibri" panose="020F0502020204030204" pitchFamily="34" charset="0"/>
                <a:cs typeface="Calibri" panose="020F0502020204030204" pitchFamily="34" charset="0"/>
              </a:rPr>
              <a:t>Huile sur toile</a:t>
            </a:r>
          </a:p>
          <a:p>
            <a:r>
              <a:rPr lang="fr-FR" sz="1200" dirty="0">
                <a:latin typeface="Calibri" panose="020F0502020204030204" pitchFamily="34" charset="0"/>
                <a:cs typeface="Calibri" panose="020F0502020204030204" pitchFamily="34" charset="0"/>
              </a:rPr>
              <a:t>3,15 x 6,68 m</a:t>
            </a:r>
          </a:p>
          <a:p>
            <a:r>
              <a:rPr lang="fr-FR" sz="1200" dirty="0">
                <a:latin typeface="Calibri" panose="020F0502020204030204" pitchFamily="34" charset="0"/>
                <a:cs typeface="Calibri" panose="020F0502020204030204" pitchFamily="34" charset="0"/>
              </a:rPr>
              <a:t>Musée d’Orsay</a:t>
            </a:r>
          </a:p>
          <a:p>
            <a:endParaRPr lang="fr-FR" sz="1200" dirty="0">
              <a:latin typeface="Calibri" panose="020F0502020204030204" pitchFamily="34" charset="0"/>
              <a:cs typeface="Calibri" panose="020F0502020204030204" pitchFamily="34" charset="0"/>
            </a:endParaRPr>
          </a:p>
          <a:p>
            <a:r>
              <a:rPr lang="fr-FR" sz="1200" b="1" dirty="0">
                <a:solidFill>
                  <a:srgbClr val="0070C0"/>
                </a:solidFill>
                <a:latin typeface="Calibri" panose="020F0502020204030204" pitchFamily="34" charset="0"/>
                <a:cs typeface="Calibri" panose="020F0502020204030204" pitchFamily="34" charset="0"/>
              </a:rPr>
              <a:t>Scène de genre avec un format de peinture d’histoire</a:t>
            </a:r>
          </a:p>
        </p:txBody>
      </p:sp>
      <p:pic>
        <p:nvPicPr>
          <p:cNvPr id="16" name="Image 15" descr="Une image contenant texte, galerie, pièce&#10;&#10;Description générée automatiquement">
            <a:extLst>
              <a:ext uri="{FF2B5EF4-FFF2-40B4-BE49-F238E27FC236}">
                <a16:creationId xmlns:a16="http://schemas.microsoft.com/office/drawing/2014/main" id="{3F510185-2D51-487D-391A-F30E1E52B6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3437" y="4190034"/>
            <a:ext cx="1569660" cy="1569660"/>
          </a:xfrm>
          <a:prstGeom prst="rect">
            <a:avLst/>
          </a:prstGeom>
        </p:spPr>
      </p:pic>
      <p:sp>
        <p:nvSpPr>
          <p:cNvPr id="17" name="ZoneTexte 16">
            <a:extLst>
              <a:ext uri="{FF2B5EF4-FFF2-40B4-BE49-F238E27FC236}">
                <a16:creationId xmlns:a16="http://schemas.microsoft.com/office/drawing/2014/main" id="{0C3A0208-DEAA-9D45-BE38-1DB2F7E4096F}"/>
              </a:ext>
            </a:extLst>
          </p:cNvPr>
          <p:cNvSpPr txBox="1"/>
          <p:nvPr/>
        </p:nvSpPr>
        <p:spPr>
          <a:xfrm>
            <a:off x="10031160" y="4299834"/>
            <a:ext cx="2040598" cy="1569660"/>
          </a:xfrm>
          <a:prstGeom prst="rect">
            <a:avLst/>
          </a:prstGeom>
          <a:noFill/>
        </p:spPr>
        <p:txBody>
          <a:bodyPr wrap="square" rtlCol="0">
            <a:spAutoFit/>
          </a:bodyPr>
          <a:lstStyle/>
          <a:p>
            <a:r>
              <a:rPr lang="fr-FR" sz="1200" b="1" dirty="0">
                <a:solidFill>
                  <a:srgbClr val="7030A0"/>
                </a:solidFill>
                <a:latin typeface="Calibri" panose="020F0502020204030204" pitchFamily="34" charset="0"/>
                <a:cs typeface="Calibri" panose="020F0502020204030204" pitchFamily="34" charset="0"/>
              </a:rPr>
              <a:t>Gerard RANCINAN</a:t>
            </a:r>
          </a:p>
          <a:p>
            <a:r>
              <a:rPr lang="fr-FR" sz="1200" i="1" dirty="0">
                <a:latin typeface="Calibri" panose="020F0502020204030204" pitchFamily="34" charset="0"/>
                <a:cs typeface="Calibri" panose="020F0502020204030204" pitchFamily="34" charset="0"/>
              </a:rPr>
              <a:t>Le radeau des illusions</a:t>
            </a:r>
          </a:p>
          <a:p>
            <a:r>
              <a:rPr lang="fr-FR" sz="1200" dirty="0">
                <a:latin typeface="Calibri" panose="020F0502020204030204" pitchFamily="34" charset="0"/>
                <a:cs typeface="Calibri" panose="020F0502020204030204" pitchFamily="34" charset="0"/>
              </a:rPr>
              <a:t>2008</a:t>
            </a:r>
          </a:p>
          <a:p>
            <a:r>
              <a:rPr lang="fr-FR" sz="1200" dirty="0">
                <a:latin typeface="Calibri" panose="020F0502020204030204" pitchFamily="34" charset="0"/>
                <a:cs typeface="Calibri" panose="020F0502020204030204" pitchFamily="34" charset="0"/>
              </a:rPr>
              <a:t>Photographie</a:t>
            </a:r>
          </a:p>
          <a:p>
            <a:r>
              <a:rPr lang="fr-FR" sz="1200" dirty="0">
                <a:latin typeface="Calibri" panose="020F0502020204030204" pitchFamily="34" charset="0"/>
                <a:cs typeface="Calibri" panose="020F0502020204030204" pitchFamily="34" charset="0"/>
                <a:hlinkClick r:id="rId8"/>
              </a:rPr>
              <a:t>https://lewebpedagogique.com/bourguignon/2019/10/29/le-radeau-de-la-meduse-ou-des-illusions/</a:t>
            </a:r>
            <a:r>
              <a:rPr lang="fr-FR" sz="12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884552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personne, peinture, cadre&#10;&#10;Description générée automatiquement">
            <a:extLst>
              <a:ext uri="{FF2B5EF4-FFF2-40B4-BE49-F238E27FC236}">
                <a16:creationId xmlns:a16="http://schemas.microsoft.com/office/drawing/2014/main" id="{33A2C931-016E-AEAE-FCF4-A113CA83B8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0792" y="4493342"/>
            <a:ext cx="3369589" cy="2403987"/>
          </a:xfrm>
          <a:prstGeom prst="rect">
            <a:avLst/>
          </a:prstGeom>
        </p:spPr>
      </p:pic>
      <p:pic>
        <p:nvPicPr>
          <p:cNvPr id="8" name="Image 7" descr="Une image contenant galerie, pièce, scène, gens&#10;&#10;Description générée automatiquement">
            <a:extLst>
              <a:ext uri="{FF2B5EF4-FFF2-40B4-BE49-F238E27FC236}">
                <a16:creationId xmlns:a16="http://schemas.microsoft.com/office/drawing/2014/main" id="{49CEC941-5CDD-21BF-B7CF-234835029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56099"/>
            <a:ext cx="8800793" cy="6201901"/>
          </a:xfrm>
          <a:prstGeom prst="rect">
            <a:avLst/>
          </a:prstGeom>
        </p:spPr>
      </p:pic>
    </p:spTree>
    <p:extLst>
      <p:ext uri="{BB962C8B-B14F-4D97-AF65-F5344CB8AC3E}">
        <p14:creationId xmlns:p14="http://schemas.microsoft.com/office/powerpoint/2010/main" val="3915860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676C353-2F62-D879-D9A5-F55174B9E375}"/>
              </a:ext>
            </a:extLst>
          </p:cNvPr>
          <p:cNvSpPr>
            <a:spLocks noGrp="1"/>
          </p:cNvSpPr>
          <p:nvPr>
            <p:ph type="title"/>
          </p:nvPr>
        </p:nvSpPr>
        <p:spPr>
          <a:xfrm>
            <a:off x="4658005" y="521339"/>
            <a:ext cx="3841954" cy="747252"/>
          </a:xfrm>
          <a:ln>
            <a:solidFill>
              <a:srgbClr val="0070C0"/>
            </a:solidFill>
          </a:ln>
        </p:spPr>
        <p:txBody>
          <a:bodyPr>
            <a:normAutofit/>
          </a:bodyPr>
          <a:lstStyle/>
          <a:p>
            <a:pPr algn="ctr"/>
            <a:r>
              <a:rPr lang="fr-FR" sz="2000" b="1" dirty="0"/>
              <a:t>CONTEXTE DANS LE TEMPS</a:t>
            </a:r>
          </a:p>
        </p:txBody>
      </p:sp>
      <p:sp>
        <p:nvSpPr>
          <p:cNvPr id="3" name="Espace réservé du contenu 2">
            <a:extLst>
              <a:ext uri="{FF2B5EF4-FFF2-40B4-BE49-F238E27FC236}">
                <a16:creationId xmlns:a16="http://schemas.microsoft.com/office/drawing/2014/main" id="{EE3C6396-22D1-72AE-E664-B99B41972C91}"/>
              </a:ext>
            </a:extLst>
          </p:cNvPr>
          <p:cNvSpPr>
            <a:spLocks noGrp="1"/>
          </p:cNvSpPr>
          <p:nvPr>
            <p:ph sz="half" idx="1"/>
          </p:nvPr>
        </p:nvSpPr>
        <p:spPr>
          <a:xfrm>
            <a:off x="534717" y="1632300"/>
            <a:ext cx="5010677" cy="4330735"/>
          </a:xfrm>
          <a:ln>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25000" lnSpcReduction="20000"/>
          </a:bodyPr>
          <a:lstStyle/>
          <a:p>
            <a:r>
              <a:rPr lang="fr-FR" sz="5600" b="1" dirty="0">
                <a:latin typeface="Arial" panose="020B0604020202020204" pitchFamily="34" charset="0"/>
                <a:cs typeface="Arial" panose="020B0604020202020204" pitchFamily="34" charset="0"/>
              </a:rPr>
              <a:t>HISTORIQUE</a:t>
            </a:r>
          </a:p>
          <a:p>
            <a:pPr marL="0" indent="0">
              <a:buNone/>
            </a:pPr>
            <a:r>
              <a:rPr lang="fr-FR" sz="4000" b="1" dirty="0">
                <a:latin typeface="Calibri" panose="020F0502020204030204" pitchFamily="34" charset="0"/>
                <a:cs typeface="Calibri" panose="020F0502020204030204" pitchFamily="34" charset="0"/>
              </a:rPr>
              <a:t>Le colonialisme </a:t>
            </a:r>
            <a:r>
              <a:rPr lang="fr-FR" sz="4000" dirty="0">
                <a:latin typeface="Calibri" panose="020F0502020204030204" pitchFamily="34" charset="0"/>
                <a:cs typeface="Calibri" panose="020F0502020204030204" pitchFamily="34" charset="0"/>
              </a:rPr>
              <a:t>continue. Dans cette œuvre, il est représenté les soldats envoyés pour reprendre possession du Sénégal</a:t>
            </a:r>
          </a:p>
          <a:p>
            <a:pPr marL="0" indent="0">
              <a:buNone/>
            </a:pPr>
            <a:r>
              <a:rPr lang="fr-FR" sz="4000" b="1" dirty="0">
                <a:latin typeface="Calibri" panose="020F0502020204030204" pitchFamily="34" charset="0"/>
                <a:cs typeface="Calibri" panose="020F0502020204030204" pitchFamily="34" charset="0"/>
              </a:rPr>
              <a:t>15 avril 1818: abolition de la traite des Noirs </a:t>
            </a:r>
            <a:r>
              <a:rPr lang="fr-FR" sz="4000" dirty="0">
                <a:latin typeface="Calibri" panose="020F0502020204030204" pitchFamily="34" charset="0"/>
                <a:cs typeface="Calibri" panose="020F0502020204030204" pitchFamily="34" charset="0"/>
              </a:rPr>
              <a:t>par la France (fait important pour le tableau qui met presque au rend de héros, le seul  personnage noir présent dans le Radeau de la méduse)</a:t>
            </a:r>
          </a:p>
          <a:p>
            <a:pPr marL="0" indent="0">
              <a:buNone/>
            </a:pPr>
            <a:r>
              <a:rPr lang="fr-FR" sz="4000" u="sng" dirty="0">
                <a:latin typeface="Calibri" panose="020F0502020204030204" pitchFamily="34" charset="0"/>
                <a:cs typeface="Calibri" panose="020F0502020204030204" pitchFamily="34" charset="0"/>
              </a:rPr>
              <a:t>La France sous </a:t>
            </a:r>
            <a:r>
              <a:rPr lang="fr-FR" sz="4000" b="1" u="sng" dirty="0">
                <a:latin typeface="Calibri" panose="020F0502020204030204" pitchFamily="34" charset="0"/>
                <a:cs typeface="Calibri" panose="020F0502020204030204" pitchFamily="34" charset="0"/>
              </a:rPr>
              <a:t>la restauration </a:t>
            </a:r>
            <a:r>
              <a:rPr lang="fr-FR" sz="4000" dirty="0">
                <a:latin typeface="Calibri" panose="020F0502020204030204" pitchFamily="34" charset="0"/>
                <a:cs typeface="Calibri" panose="020F0502020204030204" pitchFamily="34" charset="0"/>
              </a:rPr>
              <a:t>: </a:t>
            </a:r>
          </a:p>
          <a:p>
            <a:pPr marL="0" indent="0">
              <a:buNone/>
            </a:pPr>
            <a:r>
              <a:rPr lang="fr-FR" sz="4000" dirty="0">
                <a:latin typeface="Calibri" panose="020F0502020204030204" pitchFamily="34" charset="0"/>
                <a:cs typeface="Calibri" panose="020F0502020204030204" pitchFamily="34" charset="0"/>
              </a:rPr>
              <a:t>Le 2 avril 1814 : le sénat proclame la déchéance de </a:t>
            </a:r>
            <a:r>
              <a:rPr lang="fr-FR" sz="4000" b="1" dirty="0">
                <a:solidFill>
                  <a:srgbClr val="7030A0"/>
                </a:solidFill>
                <a:latin typeface="Calibri" panose="020F0502020204030204" pitchFamily="34" charset="0"/>
                <a:cs typeface="Calibri" panose="020F0502020204030204" pitchFamily="34" charset="0"/>
              </a:rPr>
              <a:t>Napoléon 1</a:t>
            </a:r>
            <a:r>
              <a:rPr lang="fr-FR" sz="4000" b="1" baseline="30000" dirty="0">
                <a:solidFill>
                  <a:srgbClr val="7030A0"/>
                </a:solidFill>
                <a:latin typeface="Calibri" panose="020F0502020204030204" pitchFamily="34" charset="0"/>
                <a:cs typeface="Calibri" panose="020F0502020204030204" pitchFamily="34" charset="0"/>
              </a:rPr>
              <a:t>er</a:t>
            </a:r>
            <a:endParaRPr lang="fr-FR" sz="4000" b="1" dirty="0">
              <a:solidFill>
                <a:srgbClr val="7030A0"/>
              </a:solidFill>
              <a:latin typeface="Calibri" panose="020F0502020204030204" pitchFamily="34" charset="0"/>
              <a:cs typeface="Calibri" panose="020F0502020204030204" pitchFamily="34" charset="0"/>
            </a:endParaRPr>
          </a:p>
          <a:p>
            <a:pPr marL="0" indent="0">
              <a:buNone/>
            </a:pPr>
            <a:r>
              <a:rPr lang="fr-FR" sz="4000" dirty="0">
                <a:latin typeface="Calibri" panose="020F0502020204030204" pitchFamily="34" charset="0"/>
                <a:cs typeface="Calibri" panose="020F0502020204030204" pitchFamily="34" charset="0"/>
              </a:rPr>
              <a:t>La </a:t>
            </a:r>
            <a:r>
              <a:rPr lang="fr-FR" sz="4000" b="1" dirty="0">
                <a:latin typeface="Calibri" panose="020F0502020204030204" pitchFamily="34" charset="0"/>
                <a:cs typeface="Calibri" panose="020F0502020204030204" pitchFamily="34" charset="0"/>
              </a:rPr>
              <a:t>Restauration</a:t>
            </a:r>
            <a:r>
              <a:rPr lang="fr-FR" sz="4000" dirty="0">
                <a:latin typeface="Calibri" panose="020F0502020204030204" pitchFamily="34" charset="0"/>
                <a:cs typeface="Calibri" panose="020F0502020204030204" pitchFamily="34" charset="0"/>
              </a:rPr>
              <a:t> est le nom donné au régime politique de la France tel qu’établi en 1814. Après la Révolution française et le Premier Empire, elle voit le </a:t>
            </a:r>
            <a:r>
              <a:rPr lang="fr-FR" sz="4000" b="1" dirty="0">
                <a:latin typeface="Calibri" panose="020F0502020204030204" pitchFamily="34" charset="0"/>
                <a:cs typeface="Calibri" panose="020F0502020204030204" pitchFamily="34" charset="0"/>
              </a:rPr>
              <a:t>retour au pouvoir de la maison des Bourbons :</a:t>
            </a:r>
            <a:r>
              <a:rPr lang="fr-FR" sz="4000" dirty="0">
                <a:latin typeface="Calibri" panose="020F0502020204030204" pitchFamily="34" charset="0"/>
                <a:cs typeface="Calibri" panose="020F0502020204030204" pitchFamily="34" charset="0"/>
              </a:rPr>
              <a:t> </a:t>
            </a:r>
            <a:r>
              <a:rPr lang="fr-FR" sz="4000" b="1" dirty="0">
                <a:solidFill>
                  <a:srgbClr val="7030A0"/>
                </a:solidFill>
                <a:latin typeface="Calibri" panose="020F0502020204030204" pitchFamily="34" charset="0"/>
                <a:cs typeface="Calibri" panose="020F0502020204030204" pitchFamily="34" charset="0"/>
              </a:rPr>
              <a:t>Louis XVIII </a:t>
            </a:r>
            <a:r>
              <a:rPr lang="fr-FR" sz="4000" dirty="0">
                <a:latin typeface="Calibri" panose="020F0502020204030204" pitchFamily="34" charset="0"/>
                <a:cs typeface="Calibri" panose="020F0502020204030204" pitchFamily="34" charset="0"/>
              </a:rPr>
              <a:t>puis </a:t>
            </a:r>
            <a:r>
              <a:rPr lang="fr-FR" sz="4000" b="1" dirty="0">
                <a:solidFill>
                  <a:srgbClr val="7030A0"/>
                </a:solidFill>
                <a:latin typeface="Calibri" panose="020F0502020204030204" pitchFamily="34" charset="0"/>
                <a:cs typeface="Calibri" panose="020F0502020204030204" pitchFamily="34" charset="0"/>
              </a:rPr>
              <a:t>Charles X, </a:t>
            </a:r>
            <a:r>
              <a:rPr lang="fr-FR" sz="4000" dirty="0">
                <a:latin typeface="Calibri" panose="020F0502020204030204" pitchFamily="34" charset="0"/>
                <a:cs typeface="Calibri" panose="020F0502020204030204" pitchFamily="34" charset="0"/>
              </a:rPr>
              <a:t>frères cadets de Louis XVI, se succèdent sur le trône.</a:t>
            </a:r>
          </a:p>
          <a:p>
            <a:pPr marL="0" indent="0">
              <a:buNone/>
            </a:pPr>
            <a:r>
              <a:rPr lang="fr-FR" sz="4000" dirty="0">
                <a:latin typeface="Calibri" panose="020F0502020204030204" pitchFamily="34" charset="0"/>
                <a:cs typeface="Calibri" panose="020F0502020204030204" pitchFamily="34" charset="0"/>
              </a:rPr>
              <a:t>La </a:t>
            </a:r>
            <a:r>
              <a:rPr lang="fr-FR" sz="4000" b="1" dirty="0">
                <a:latin typeface="Calibri" panose="020F0502020204030204" pitchFamily="34" charset="0"/>
                <a:cs typeface="Calibri" panose="020F0502020204030204" pitchFamily="34" charset="0"/>
              </a:rPr>
              <a:t>monarchie</a:t>
            </a:r>
            <a:r>
              <a:rPr lang="fr-FR" sz="4000" dirty="0">
                <a:latin typeface="Calibri" panose="020F0502020204030204" pitchFamily="34" charset="0"/>
                <a:cs typeface="Calibri" panose="020F0502020204030204" pitchFamily="34" charset="0"/>
              </a:rPr>
              <a:t> </a:t>
            </a:r>
            <a:r>
              <a:rPr lang="fr-FR" sz="4000" b="1" dirty="0">
                <a:latin typeface="Calibri" panose="020F0502020204030204" pitchFamily="34" charset="0"/>
                <a:cs typeface="Calibri" panose="020F0502020204030204" pitchFamily="34" charset="0"/>
              </a:rPr>
              <a:t>ainsi restaurée </a:t>
            </a:r>
            <a:r>
              <a:rPr lang="fr-FR" sz="4000" dirty="0">
                <a:latin typeface="Calibri" panose="020F0502020204030204" pitchFamily="34" charset="0"/>
                <a:cs typeface="Calibri" panose="020F0502020204030204" pitchFamily="34" charset="0"/>
              </a:rPr>
              <a:t>est, en son essence, constitutionnelle, mais ce terme trop révolutionnaire n’a pas cours. La Restauration à proprement parler se clôt avec la révolution des </a:t>
            </a:r>
            <a:r>
              <a:rPr lang="fr-FR" sz="4000" b="1" dirty="0">
                <a:latin typeface="Calibri" panose="020F0502020204030204" pitchFamily="34" charset="0"/>
                <a:cs typeface="Calibri" panose="020F0502020204030204" pitchFamily="34" charset="0"/>
              </a:rPr>
              <a:t>Trois Glorieuses </a:t>
            </a:r>
            <a:r>
              <a:rPr lang="fr-FR" sz="4000" dirty="0">
                <a:latin typeface="Calibri" panose="020F0502020204030204" pitchFamily="34" charset="0"/>
                <a:cs typeface="Calibri" panose="020F0502020204030204" pitchFamily="34" charset="0"/>
              </a:rPr>
              <a:t>des 27, 28 et 29 juillet 1830.</a:t>
            </a:r>
          </a:p>
          <a:p>
            <a:pPr marL="0" indent="0">
              <a:buNone/>
            </a:pPr>
            <a:r>
              <a:rPr kumimoji="0" lang="fr-FR" altLang="fr-FR" sz="4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Durant son règne, considérant l'évolution de la France entre </a:t>
            </a:r>
            <a:r>
              <a:rPr lang="fr-FR" altLang="fr-FR" sz="4000" b="1" dirty="0">
                <a:latin typeface="Calibri" panose="020F0502020204030204" pitchFamily="34" charset="0"/>
                <a:cs typeface="Calibri" panose="020F0502020204030204" pitchFamily="34" charset="0"/>
              </a:rPr>
              <a:t>1789</a:t>
            </a:r>
            <a:r>
              <a:rPr kumimoji="0" lang="fr-FR" altLang="fr-FR" sz="4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et </a:t>
            </a:r>
            <a:r>
              <a:rPr lang="fr-FR" altLang="fr-FR" sz="4000" b="1" dirty="0">
                <a:latin typeface="Calibri" panose="020F0502020204030204" pitchFamily="34" charset="0"/>
                <a:cs typeface="Calibri" panose="020F0502020204030204" pitchFamily="34" charset="0"/>
              </a:rPr>
              <a:t>1814</a:t>
            </a:r>
            <a:r>
              <a:rPr kumimoji="0" lang="fr-FR" altLang="fr-FR" sz="4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Louis XVIII s'attelle à composer avec les acquis de la </a:t>
            </a:r>
            <a:r>
              <a:rPr lang="fr-FR" altLang="fr-FR" sz="4000" b="1" dirty="0">
                <a:latin typeface="Calibri" panose="020F0502020204030204" pitchFamily="34" charset="0"/>
                <a:cs typeface="Calibri" panose="020F0502020204030204" pitchFamily="34" charset="0"/>
              </a:rPr>
              <a:t>Révolution </a:t>
            </a:r>
            <a:r>
              <a:rPr kumimoji="0" lang="fr-FR" altLang="fr-FR" sz="40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et de l'</a:t>
            </a:r>
            <a:r>
              <a:rPr lang="fr-FR" altLang="fr-FR" sz="4000" b="1" dirty="0">
                <a:latin typeface="Calibri" panose="020F0502020204030204" pitchFamily="34" charset="0"/>
                <a:cs typeface="Calibri" panose="020F0502020204030204" pitchFamily="34" charset="0"/>
              </a:rPr>
              <a:t>Empire</a:t>
            </a:r>
            <a:r>
              <a:rPr lang="fr-FR" altLang="fr-FR" sz="4000" dirty="0">
                <a:latin typeface="Calibri" panose="020F0502020204030204" pitchFamily="34" charset="0"/>
                <a:cs typeface="Calibri" panose="020F0502020204030204" pitchFamily="34" charset="0"/>
              </a:rPr>
              <a:t>.</a:t>
            </a:r>
            <a:endParaRPr kumimoji="0" lang="fr-FR" altLang="fr-FR" sz="40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indent="0">
              <a:buNone/>
            </a:pPr>
            <a:r>
              <a:rPr lang="fr-FR" sz="4000" dirty="0">
                <a:latin typeface="Calibri" panose="020F0502020204030204" pitchFamily="34" charset="0"/>
                <a:cs typeface="Calibri" panose="020F0502020204030204" pitchFamily="34" charset="0"/>
              </a:rPr>
              <a:t>Durant cette époque, l’armée post-napoléonienne est critiquée car les officiers sont en grande partie recrutés parmi les dernières familles ayant subsisté à la chute de l'Ancien Régime. Derrière le scandale du radeau de la méduse, c’est aussi cela qui est dénoncé</a:t>
            </a:r>
            <a:r>
              <a:rPr lang="fr-FR" sz="4400" dirty="0">
                <a:latin typeface="Calibri" panose="020F0502020204030204" pitchFamily="34" charset="0"/>
                <a:cs typeface="Calibri" panose="020F0502020204030204" pitchFamily="34" charset="0"/>
              </a:rPr>
              <a:t>.</a:t>
            </a:r>
          </a:p>
          <a:p>
            <a:pPr marL="0" indent="0">
              <a:buNone/>
            </a:pPr>
            <a:r>
              <a:rPr kumimoji="0" lang="fr-FR" altLang="fr-FR" sz="2800" b="0" i="0" u="none" strike="noStrike" cap="none" normalizeH="0" baseline="0" dirty="0">
                <a:ln>
                  <a:noFill/>
                </a:ln>
                <a:solidFill>
                  <a:schemeClr val="tx1"/>
                </a:solidFill>
                <a:effectLst/>
                <a:latin typeface="Arial" panose="020B0604020202020204" pitchFamily="34" charset="0"/>
              </a:rPr>
              <a:t> </a:t>
            </a:r>
          </a:p>
          <a:p>
            <a:pPr marL="0" indent="0">
              <a:buNone/>
            </a:pPr>
            <a:endParaRPr lang="fr-FR" sz="2500" dirty="0">
              <a:latin typeface="Arial" panose="020B0604020202020204" pitchFamily="34" charset="0"/>
              <a:cs typeface="Arial" panose="020B0604020202020204" pitchFamily="34" charset="0"/>
            </a:endParaRPr>
          </a:p>
        </p:txBody>
      </p:sp>
      <p:sp>
        <p:nvSpPr>
          <p:cNvPr id="4" name="Espace réservé du contenu 3">
            <a:extLst>
              <a:ext uri="{FF2B5EF4-FFF2-40B4-BE49-F238E27FC236}">
                <a16:creationId xmlns:a16="http://schemas.microsoft.com/office/drawing/2014/main" id="{890359CA-A4E5-89E4-5377-8CD8802494D3}"/>
              </a:ext>
            </a:extLst>
          </p:cNvPr>
          <p:cNvSpPr>
            <a:spLocks noGrp="1"/>
          </p:cNvSpPr>
          <p:nvPr>
            <p:ph sz="half" idx="2"/>
          </p:nvPr>
        </p:nvSpPr>
        <p:spPr>
          <a:xfrm>
            <a:off x="5653548" y="1514168"/>
            <a:ext cx="6263149" cy="4448867"/>
          </a:xfrm>
          <a:ln>
            <a:solidFill>
              <a:schemeClr val="tx1"/>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25000" lnSpcReduction="20000"/>
          </a:bodyPr>
          <a:lstStyle/>
          <a:p>
            <a:r>
              <a:rPr lang="fr-FR" sz="5600" b="1" dirty="0">
                <a:latin typeface="Arial" panose="020B0604020202020204" pitchFamily="34" charset="0"/>
                <a:cs typeface="Arial" panose="020B0604020202020204" pitchFamily="34" charset="0"/>
              </a:rPr>
              <a:t>CULTUREL</a:t>
            </a:r>
          </a:p>
          <a:p>
            <a:pPr marL="0" indent="0">
              <a:buNone/>
            </a:pPr>
            <a:r>
              <a:rPr lang="fr-FR" sz="4000" u="sng" dirty="0">
                <a:latin typeface="Calibri" panose="020F0502020204030204" pitchFamily="34" charset="0"/>
                <a:cs typeface="Calibri" panose="020F0502020204030204" pitchFamily="34" charset="0"/>
              </a:rPr>
              <a:t>La grande époque </a:t>
            </a:r>
            <a:r>
              <a:rPr lang="fr-FR" sz="4000" b="1" u="sng" dirty="0">
                <a:latin typeface="Calibri" panose="020F0502020204030204" pitchFamily="34" charset="0"/>
                <a:cs typeface="Calibri" panose="020F0502020204030204" pitchFamily="34" charset="0"/>
              </a:rPr>
              <a:t>des salons </a:t>
            </a:r>
            <a:r>
              <a:rPr lang="fr-FR" sz="3600" u="sng" dirty="0">
                <a:latin typeface="Calibri" panose="020F0502020204030204" pitchFamily="34" charset="0"/>
                <a:cs typeface="Calibri" panose="020F0502020204030204" pitchFamily="34" charset="0"/>
              </a:rPr>
              <a:t>:</a:t>
            </a:r>
          </a:p>
          <a:p>
            <a:pPr marL="0" indent="0">
              <a:buNone/>
            </a:pPr>
            <a:r>
              <a:rPr lang="fr-FR" sz="4000" dirty="0">
                <a:latin typeface="Calibri" panose="020F0502020204030204" pitchFamily="34" charset="0"/>
                <a:cs typeface="Calibri" panose="020F0502020204030204" pitchFamily="34" charset="0"/>
              </a:rPr>
              <a:t>Ce sont des expositions qui révèlent les grands talents de l’époque. Elles permettent de dresser aussi une liste d’artistes reconnus qui pourront exécutés des commandes.</a:t>
            </a:r>
          </a:p>
          <a:p>
            <a:pPr marL="0" indent="0">
              <a:buNone/>
            </a:pPr>
            <a:r>
              <a:rPr lang="fr-FR" sz="3600" dirty="0">
                <a:latin typeface="Calibri" panose="020F0502020204030204" pitchFamily="34" charset="0"/>
                <a:cs typeface="Calibri" panose="020F0502020204030204" pitchFamily="34" charset="0"/>
              </a:rPr>
              <a:t>Le tableau est présenté au Salon le 25 août 1819. L'exposition est soutenue financièrement par le roi Louis XVIII et présente près de 1 300 œuvres individuelles, 208 sculptures et de nombreux travaux d'architecture et gravures. Un critique contemporain émet l'idée selon laquelle le nombre d’œuvres présentées et la taille de l'événement témoignent d'une grande ambition. Il note également qu'une centaine de grandes fresques historiques sont exposées, dans le but d'afficher la prodigalité du nouveau régime, et que seuls quelques peintres bénéficiant d'une importante rétribution peuvent alors entreprendre des projets nécessitant autant de temps, d'énergie et de moyens financiers</a:t>
            </a:r>
          </a:p>
          <a:p>
            <a:pPr marL="0" indent="0">
              <a:buNone/>
            </a:pPr>
            <a:r>
              <a:rPr lang="fr-FR" sz="4000" b="1" u="sng" dirty="0">
                <a:solidFill>
                  <a:srgbClr val="7030A0"/>
                </a:solidFill>
                <a:latin typeface="Calibri" panose="020F0502020204030204" pitchFamily="34" charset="0"/>
                <a:cs typeface="Calibri" panose="020F0502020204030204" pitchFamily="34" charset="0"/>
              </a:rPr>
              <a:t>Néo-classicisme</a:t>
            </a:r>
            <a:r>
              <a:rPr lang="fr-FR" sz="4000" u="sng" dirty="0">
                <a:latin typeface="Calibri" panose="020F0502020204030204" pitchFamily="34" charset="0"/>
                <a:cs typeface="Calibri" panose="020F0502020204030204" pitchFamily="34" charset="0"/>
              </a:rPr>
              <a:t> (courant artistique) </a:t>
            </a:r>
            <a:r>
              <a:rPr lang="fr-FR" sz="3600" dirty="0">
                <a:latin typeface="Calibri" panose="020F0502020204030204" pitchFamily="34" charset="0"/>
                <a:cs typeface="Calibri" panose="020F0502020204030204" pitchFamily="34" charset="0"/>
              </a:rPr>
              <a:t>:</a:t>
            </a:r>
          </a:p>
          <a:p>
            <a:pPr marL="0" indent="0">
              <a:buNone/>
            </a:pPr>
            <a:r>
              <a:rPr lang="fr-FR" sz="4000" dirty="0">
                <a:latin typeface="Calibri" panose="020F0502020204030204" pitchFamily="34" charset="0"/>
                <a:cs typeface="Calibri" panose="020F0502020204030204" pitchFamily="34" charset="0"/>
              </a:rPr>
              <a:t>Le néo-classicisme naît au milieu du XVIII</a:t>
            </a:r>
            <a:r>
              <a:rPr lang="fr-FR" sz="4000" baseline="30000" dirty="0">
                <a:latin typeface="Calibri" panose="020F0502020204030204" pitchFamily="34" charset="0"/>
                <a:cs typeface="Calibri" panose="020F0502020204030204" pitchFamily="34" charset="0"/>
              </a:rPr>
              <a:t>e </a:t>
            </a:r>
            <a:r>
              <a:rPr lang="fr-FR" sz="4000" dirty="0">
                <a:latin typeface="Calibri" panose="020F0502020204030204" pitchFamily="34" charset="0"/>
                <a:cs typeface="Calibri" panose="020F0502020204030204" pitchFamily="34" charset="0"/>
              </a:rPr>
              <a:t>siècle et se développe dans toute l’Europe jusque dans les années 1830. En réaction contre la fantaisie du style rococo</a:t>
            </a:r>
            <a:r>
              <a:rPr lang="fr-FR" sz="4000" dirty="0">
                <a:latin typeface="Calibri" panose="020F0502020204030204" pitchFamily="34" charset="0"/>
                <a:cs typeface="Calibri" panose="020F0502020204030204" pitchFamily="34" charset="0"/>
                <a:hlinkClick r:id="rId2"/>
              </a:rPr>
              <a:t>,</a:t>
            </a:r>
            <a:r>
              <a:rPr lang="fr-FR" sz="4000" dirty="0">
                <a:latin typeface="Calibri" panose="020F0502020204030204" pitchFamily="34" charset="0"/>
                <a:cs typeface="Calibri" panose="020F0502020204030204" pitchFamily="34" charset="0"/>
              </a:rPr>
              <a:t> les artistes s’inspirent à nouveau de l’Antiquité. Le néo-classicisme veut éduquer le spectateur. Il s’oppose aux peintures frivoles des scènes galantes et préfère les sujets nobles qui inspirent des valeurs morales, comme l'honneur, le courage.</a:t>
            </a:r>
          </a:p>
          <a:p>
            <a:pPr marL="0" indent="0">
              <a:buNone/>
            </a:pPr>
            <a:r>
              <a:rPr lang="fr-FR" sz="4000" dirty="0">
                <a:latin typeface="Calibri" panose="020F0502020204030204" pitchFamily="34" charset="0"/>
                <a:cs typeface="Calibri" panose="020F0502020204030204" pitchFamily="34" charset="0"/>
              </a:rPr>
              <a:t>Ils aiment représenter des événements de l'histoire moderne ou antique. Les héros de l’Antiquité représentent le beau idéal : un corps parfait et un esprit courage et vertueux. </a:t>
            </a:r>
            <a:r>
              <a:rPr lang="fr-FR" sz="4000" b="1" dirty="0">
                <a:solidFill>
                  <a:srgbClr val="7030A0"/>
                </a:solidFill>
                <a:latin typeface="Calibri" panose="020F0502020204030204" pitchFamily="34" charset="0"/>
                <a:cs typeface="Calibri" panose="020F0502020204030204" pitchFamily="34" charset="0"/>
              </a:rPr>
              <a:t>Jacques Louis David </a:t>
            </a:r>
            <a:r>
              <a:rPr lang="fr-FR" sz="4000" dirty="0">
                <a:latin typeface="Calibri" panose="020F0502020204030204" pitchFamily="34" charset="0"/>
                <a:cs typeface="Calibri" panose="020F0502020204030204" pitchFamily="34" charset="0"/>
              </a:rPr>
              <a:t>en est un grand représentant.</a:t>
            </a:r>
          </a:p>
          <a:p>
            <a:pPr marL="0" indent="0">
              <a:buNone/>
            </a:pPr>
            <a:r>
              <a:rPr lang="fr-FR" sz="4000" b="1" u="sng" dirty="0">
                <a:solidFill>
                  <a:srgbClr val="7030A0"/>
                </a:solidFill>
                <a:latin typeface="Calibri" panose="020F0502020204030204" pitchFamily="34" charset="0"/>
                <a:cs typeface="Calibri" panose="020F0502020204030204" pitchFamily="34" charset="0"/>
              </a:rPr>
              <a:t>Le Romantisme  </a:t>
            </a:r>
            <a:r>
              <a:rPr lang="fr-FR" sz="4000" u="sng" dirty="0">
                <a:latin typeface="Calibri" panose="020F0502020204030204" pitchFamily="34" charset="0"/>
                <a:cs typeface="Calibri" panose="020F0502020204030204" pitchFamily="34" charset="0"/>
              </a:rPr>
              <a:t>(courant artistique</a:t>
            </a:r>
            <a:r>
              <a:rPr lang="fr-FR" sz="4000" dirty="0">
                <a:latin typeface="Calibri" panose="020F0502020204030204" pitchFamily="34" charset="0"/>
                <a:cs typeface="Calibri" panose="020F0502020204030204" pitchFamily="34" charset="0"/>
              </a:rPr>
              <a:t>) :</a:t>
            </a:r>
          </a:p>
          <a:p>
            <a:pPr marL="0" indent="0">
              <a:buNone/>
            </a:pPr>
            <a:r>
              <a:rPr lang="fr-FR" sz="4000" dirty="0">
                <a:latin typeface="Calibri" panose="020F0502020204030204" pitchFamily="34" charset="0"/>
                <a:cs typeface="Calibri" panose="020F0502020204030204" pitchFamily="34" charset="0"/>
              </a:rPr>
              <a:t>Le Romantisme serait né en Allemagne vers 1795 dans le domaine littéraire.   Au 19</a:t>
            </a:r>
            <a:r>
              <a:rPr lang="fr-FR" sz="4000" baseline="30000" dirty="0">
                <a:latin typeface="Calibri" panose="020F0502020204030204" pitchFamily="34" charset="0"/>
                <a:cs typeface="Calibri" panose="020F0502020204030204" pitchFamily="34" charset="0"/>
              </a:rPr>
              <a:t>ème</a:t>
            </a:r>
            <a:r>
              <a:rPr lang="fr-FR" sz="4000" dirty="0">
                <a:latin typeface="Calibri" panose="020F0502020204030204" pitchFamily="34" charset="0"/>
                <a:cs typeface="Calibri" panose="020F0502020204030204" pitchFamily="34" charset="0"/>
              </a:rPr>
              <a:t>, </a:t>
            </a:r>
            <a:r>
              <a:rPr lang="fr-FR" sz="4000" b="1" dirty="0">
                <a:solidFill>
                  <a:srgbClr val="7030A0"/>
                </a:solidFill>
                <a:latin typeface="Calibri" panose="020F0502020204030204" pitchFamily="34" charset="0"/>
                <a:cs typeface="Calibri" panose="020F0502020204030204" pitchFamily="34" charset="0"/>
              </a:rPr>
              <a:t>Victor Hugo </a:t>
            </a:r>
            <a:r>
              <a:rPr lang="fr-FR" sz="4000" dirty="0">
                <a:latin typeface="Calibri" panose="020F0502020204030204" pitchFamily="34" charset="0"/>
                <a:cs typeface="Calibri" panose="020F0502020204030204" pitchFamily="34" charset="0"/>
              </a:rPr>
              <a:t>sera l’écrivain romantique de référence en France. C’est le culte du sentiment, souvent lyrique, qui domine. Le chef de file du romantisme français dans le domaine pictural est </a:t>
            </a:r>
            <a:r>
              <a:rPr lang="fr-FR" sz="4000" b="1" dirty="0">
                <a:solidFill>
                  <a:srgbClr val="7030A0"/>
                </a:solidFill>
                <a:latin typeface="Calibri" panose="020F0502020204030204" pitchFamily="34" charset="0"/>
                <a:cs typeface="Calibri" panose="020F0502020204030204" pitchFamily="34" charset="0"/>
              </a:rPr>
              <a:t>Eugène Delacroix</a:t>
            </a:r>
            <a:r>
              <a:rPr lang="fr-FR" sz="4000" dirty="0">
                <a:latin typeface="Calibri" panose="020F0502020204030204" pitchFamily="34" charset="0"/>
                <a:cs typeface="Calibri" panose="020F0502020204030204" pitchFamily="34" charset="0"/>
              </a:rPr>
              <a:t>. Peintre de la couleur, des passions et de l’exaltation politique, il occupe le devant de la scène dès 1824</a:t>
            </a:r>
            <a:r>
              <a:rPr lang="fr-FR" sz="3200" dirty="0">
                <a:latin typeface="Calibri" panose="020F0502020204030204" pitchFamily="34" charset="0"/>
                <a:cs typeface="Calibri" panose="020F0502020204030204" pitchFamily="34" charset="0"/>
              </a:rPr>
              <a:t>. </a:t>
            </a:r>
          </a:p>
          <a:p>
            <a:pPr marL="0" indent="0">
              <a:buNone/>
            </a:pPr>
            <a:br>
              <a:rPr lang="fr-FR" sz="3200" dirty="0"/>
            </a:br>
            <a:endParaRPr lang="fr-FR" sz="3600" dirty="0">
              <a:latin typeface="Arial" panose="020B0604020202020204" pitchFamily="34" charset="0"/>
              <a:cs typeface="Arial" panose="020B0604020202020204" pitchFamily="34" charset="0"/>
            </a:endParaRPr>
          </a:p>
        </p:txBody>
      </p:sp>
      <p:pic>
        <p:nvPicPr>
          <p:cNvPr id="7" name="Image 6">
            <a:extLst>
              <a:ext uri="{FF2B5EF4-FFF2-40B4-BE49-F238E27FC236}">
                <a16:creationId xmlns:a16="http://schemas.microsoft.com/office/drawing/2014/main" id="{63A0B42A-907F-8C69-CA11-B2CBEBD1570E}"/>
              </a:ext>
            </a:extLst>
          </p:cNvPr>
          <p:cNvPicPr>
            <a:picLocks noChangeAspect="1"/>
          </p:cNvPicPr>
          <p:nvPr/>
        </p:nvPicPr>
        <p:blipFill rotWithShape="1">
          <a:blip r:embed="rId3"/>
          <a:srcRect l="21694" t="19864" r="47616" b="56489"/>
          <a:stretch/>
        </p:blipFill>
        <p:spPr>
          <a:xfrm>
            <a:off x="963561" y="219691"/>
            <a:ext cx="3451123" cy="1412609"/>
          </a:xfrm>
          <a:prstGeom prst="rect">
            <a:avLst/>
          </a:prstGeom>
        </p:spPr>
      </p:pic>
    </p:spTree>
    <p:extLst>
      <p:ext uri="{BB962C8B-B14F-4D97-AF65-F5344CB8AC3E}">
        <p14:creationId xmlns:p14="http://schemas.microsoft.com/office/powerpoint/2010/main" val="1228044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1B3902-090D-41EE-2535-2141B7C5BABF}"/>
              </a:ext>
            </a:extLst>
          </p:cNvPr>
          <p:cNvSpPr>
            <a:spLocks noGrp="1"/>
          </p:cNvSpPr>
          <p:nvPr>
            <p:ph type="title"/>
          </p:nvPr>
        </p:nvSpPr>
        <p:spPr>
          <a:xfrm>
            <a:off x="4753950" y="223172"/>
            <a:ext cx="6717456" cy="703006"/>
          </a:xfrm>
          <a:ln>
            <a:solidFill>
              <a:srgbClr val="FF0000"/>
            </a:solidFill>
          </a:ln>
        </p:spPr>
        <p:txBody>
          <a:bodyPr>
            <a:normAutofit/>
          </a:bodyPr>
          <a:lstStyle/>
          <a:p>
            <a:r>
              <a:rPr lang="fr-FR" sz="2000" b="1" dirty="0"/>
              <a:t>ÉLÉMENTS BIOGRAPHIQUE SUR l’ARTISTE</a:t>
            </a:r>
          </a:p>
        </p:txBody>
      </p:sp>
      <p:sp>
        <p:nvSpPr>
          <p:cNvPr id="3" name="Espace réservé du contenu 2">
            <a:extLst>
              <a:ext uri="{FF2B5EF4-FFF2-40B4-BE49-F238E27FC236}">
                <a16:creationId xmlns:a16="http://schemas.microsoft.com/office/drawing/2014/main" id="{4E197529-E6CE-1AFF-B2F7-07D05E7C1E30}"/>
              </a:ext>
            </a:extLst>
          </p:cNvPr>
          <p:cNvSpPr>
            <a:spLocks noGrp="1"/>
          </p:cNvSpPr>
          <p:nvPr>
            <p:ph idx="1"/>
          </p:nvPr>
        </p:nvSpPr>
        <p:spPr>
          <a:xfrm>
            <a:off x="4362107" y="926178"/>
            <a:ext cx="7501143" cy="5005644"/>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normAutofit fontScale="77500" lnSpcReduction="20000"/>
          </a:bodyPr>
          <a:lstStyle/>
          <a:p>
            <a:pPr algn="just"/>
            <a:endParaRPr lang="fr-FR" sz="1400" dirty="0">
              <a:effectLst/>
              <a:latin typeface="Calibri" panose="020F0502020204030204" pitchFamily="34" charset="0"/>
              <a:cs typeface="Calibri" panose="020F0502020204030204" pitchFamily="34" charset="0"/>
            </a:endParaRPr>
          </a:p>
          <a:p>
            <a:pPr algn="just"/>
            <a:r>
              <a:rPr lang="fr-FR" sz="1400" dirty="0">
                <a:latin typeface="Calibri" panose="020F0502020204030204" pitchFamily="34" charset="0"/>
                <a:cs typeface="Calibri" panose="020F0502020204030204" pitchFamily="34" charset="0"/>
              </a:rPr>
              <a:t>Théodore GERICAULT est un peintre français qui a principalement vécu à Paris</a:t>
            </a:r>
          </a:p>
          <a:p>
            <a:pPr algn="just"/>
            <a:r>
              <a:rPr lang="fr-FR" sz="1400" dirty="0">
                <a:latin typeface="Calibri" panose="020F0502020204030204" pitchFamily="34" charset="0"/>
                <a:cs typeface="Calibri" panose="020F0502020204030204" pitchFamily="34" charset="0"/>
              </a:rPr>
              <a:t>Passionné de cheval depuis sa plus tendre enfance, Géricault découvre également très jeune l’univers du dessin. Son premier autoportrait date de 1808, alors qu’il n’a que 17 ans. Il est alors encouragé par son oncle à s’engager dans une carrière d’artiste.</a:t>
            </a:r>
          </a:p>
          <a:p>
            <a:pPr algn="just"/>
            <a:r>
              <a:rPr lang="fr-FR" sz="1400" dirty="0">
                <a:latin typeface="Calibri" panose="020F0502020204030204" pitchFamily="34" charset="0"/>
                <a:cs typeface="Calibri" panose="020F0502020204030204" pitchFamily="34" charset="0"/>
              </a:rPr>
              <a:t>Il entre en 1810 dans l’atelier de </a:t>
            </a:r>
            <a:r>
              <a:rPr lang="fr-FR" sz="1400" b="1" dirty="0">
                <a:solidFill>
                  <a:srgbClr val="7030A0"/>
                </a:solidFill>
                <a:latin typeface="Calibri" panose="020F0502020204030204" pitchFamily="34" charset="0"/>
                <a:cs typeface="Calibri" panose="020F0502020204030204" pitchFamily="34" charset="0"/>
              </a:rPr>
              <a:t>Carle Vernet, </a:t>
            </a:r>
            <a:r>
              <a:rPr lang="fr-FR" sz="1400" b="1" dirty="0">
                <a:latin typeface="Calibri" panose="020F0502020204030204" pitchFamily="34" charset="0"/>
                <a:cs typeface="Calibri" panose="020F0502020204030204" pitchFamily="34" charset="0"/>
              </a:rPr>
              <a:t>puis dans celui du peintre néoclassique </a:t>
            </a:r>
            <a:r>
              <a:rPr lang="fr-FR" sz="1400" b="1" dirty="0">
                <a:solidFill>
                  <a:srgbClr val="7030A0"/>
                </a:solidFill>
                <a:latin typeface="Calibri" panose="020F0502020204030204" pitchFamily="34" charset="0"/>
                <a:cs typeface="Calibri" panose="020F0502020204030204" pitchFamily="34" charset="0"/>
              </a:rPr>
              <a:t>Pierre-Narcisse Guérin</a:t>
            </a:r>
            <a:r>
              <a:rPr lang="fr-FR" sz="1400" dirty="0">
                <a:latin typeface="Calibri" panose="020F0502020204030204" pitchFamily="34" charset="0"/>
                <a:cs typeface="Calibri" panose="020F0502020204030204" pitchFamily="34" charset="0"/>
              </a:rPr>
              <a:t>. Il se lie d’amitié avec </a:t>
            </a:r>
            <a:r>
              <a:rPr lang="fr-FR" sz="1800" b="1" dirty="0">
                <a:solidFill>
                  <a:srgbClr val="7030A0"/>
                </a:solidFill>
                <a:latin typeface="Calibri" panose="020F0502020204030204" pitchFamily="34" charset="0"/>
                <a:cs typeface="Calibri" panose="020F0502020204030204" pitchFamily="34" charset="0"/>
              </a:rPr>
              <a:t>Eugène Delacroix</a:t>
            </a:r>
            <a:r>
              <a:rPr lang="fr-FR" sz="1400" dirty="0">
                <a:latin typeface="Calibri" panose="020F0502020204030204" pitchFamily="34" charset="0"/>
                <a:cs typeface="Calibri" panose="020F0502020204030204" pitchFamily="34" charset="0"/>
              </a:rPr>
              <a:t>, avec qui </a:t>
            </a:r>
            <a:r>
              <a:rPr lang="fr-FR" sz="1400" b="1" dirty="0">
                <a:latin typeface="Calibri" panose="020F0502020204030204" pitchFamily="34" charset="0"/>
                <a:cs typeface="Calibri" panose="020F0502020204030204" pitchFamily="34" charset="0"/>
              </a:rPr>
              <a:t>il intègre l’École des beaux-arts </a:t>
            </a:r>
            <a:r>
              <a:rPr lang="fr-FR" sz="1400" dirty="0">
                <a:latin typeface="Calibri" panose="020F0502020204030204" pitchFamily="34" charset="0"/>
                <a:cs typeface="Calibri" panose="020F0502020204030204" pitchFamily="34" charset="0"/>
              </a:rPr>
              <a:t>à quelques années d’intervalle. </a:t>
            </a:r>
            <a:r>
              <a:rPr lang="fr-FR" sz="1400" b="1" dirty="0">
                <a:latin typeface="Calibri" panose="020F0502020204030204" pitchFamily="34" charset="0"/>
                <a:cs typeface="Calibri" panose="020F0502020204030204" pitchFamily="34" charset="0"/>
              </a:rPr>
              <a:t>Géricault arpente les galeries du musée du Louvre, où il étudie et copie les grands maîtres (élément intéressant lorsqu’on sait qu’il est lui-même désormais exposé dans les galeries les plus connues)</a:t>
            </a:r>
          </a:p>
          <a:p>
            <a:pPr algn="just"/>
            <a:r>
              <a:rPr lang="fr-FR" sz="1400" dirty="0">
                <a:effectLst/>
                <a:latin typeface="Calibri" panose="020F0502020204030204" pitchFamily="34" charset="0"/>
                <a:cs typeface="Calibri" panose="020F0502020204030204" pitchFamily="34" charset="0"/>
              </a:rPr>
              <a:t>On a dit de lui « </a:t>
            </a:r>
            <a:r>
              <a:rPr lang="fr-FR" sz="1400" i="1" dirty="0">
                <a:effectLst/>
                <a:latin typeface="Calibri" panose="020F0502020204030204" pitchFamily="34" charset="0"/>
                <a:cs typeface="Calibri" panose="020F0502020204030204" pitchFamily="34" charset="0"/>
              </a:rPr>
              <a:t>Le mouvement, l’âme, l’œil du cheval, sa robe, le brillant de ses reflets, voilà ce qu’il a rendu comme personne</a:t>
            </a:r>
            <a:r>
              <a:rPr lang="fr-FR" sz="1400" dirty="0">
                <a:effectLst/>
                <a:latin typeface="Calibri" panose="020F0502020204030204" pitchFamily="34" charset="0"/>
                <a:cs typeface="Calibri" panose="020F0502020204030204" pitchFamily="34" charset="0"/>
              </a:rPr>
              <a:t>. » (Eugène Delacroix)</a:t>
            </a:r>
            <a:r>
              <a:rPr lang="fr-FR" sz="1400" dirty="0">
                <a:latin typeface="Calibri" panose="020F0502020204030204" pitchFamily="34" charset="0"/>
                <a:cs typeface="Calibri" panose="020F0502020204030204" pitchFamily="34" charset="0"/>
              </a:rPr>
              <a:t>. </a:t>
            </a:r>
          </a:p>
          <a:p>
            <a:pPr algn="just"/>
            <a:r>
              <a:rPr lang="fr-FR" sz="1400" b="1" dirty="0">
                <a:effectLst/>
                <a:latin typeface="Calibri" panose="020F0502020204030204" pitchFamily="34" charset="0"/>
                <a:cs typeface="Calibri" panose="020F0502020204030204" pitchFamily="34" charset="0"/>
              </a:rPr>
              <a:t>En 1812, le jeune peintre adresse son premier tableau au </a:t>
            </a:r>
            <a:r>
              <a:rPr lang="fr-FR" sz="1400" b="1" dirty="0">
                <a:solidFill>
                  <a:srgbClr val="C00000"/>
                </a:solidFill>
                <a:effectLst/>
                <a:latin typeface="Calibri" panose="020F0502020204030204" pitchFamily="34" charset="0"/>
                <a:cs typeface="Calibri" panose="020F0502020204030204" pitchFamily="34" charset="0"/>
              </a:rPr>
              <a:t>Salon. </a:t>
            </a:r>
            <a:r>
              <a:rPr lang="fr-FR" sz="1400" dirty="0">
                <a:effectLst/>
                <a:latin typeface="Calibri" panose="020F0502020204030204" pitchFamily="34" charset="0"/>
                <a:cs typeface="Calibri" panose="020F0502020204030204" pitchFamily="34" charset="0"/>
              </a:rPr>
              <a:t>Il s’agit d’un </a:t>
            </a:r>
            <a:r>
              <a:rPr lang="fr-FR" sz="1400" b="1" dirty="0">
                <a:solidFill>
                  <a:srgbClr val="C00000"/>
                </a:solidFill>
                <a:effectLst/>
                <a:latin typeface="Calibri" panose="020F0502020204030204" pitchFamily="34" charset="0"/>
                <a:cs typeface="Calibri" panose="020F0502020204030204" pitchFamily="34" charset="0"/>
              </a:rPr>
              <a:t>portrait militaire </a:t>
            </a:r>
            <a:r>
              <a:rPr lang="fr-FR" sz="1400" dirty="0">
                <a:effectLst/>
                <a:latin typeface="Calibri" panose="020F0502020204030204" pitchFamily="34" charset="0"/>
                <a:cs typeface="Calibri" panose="020F0502020204030204" pitchFamily="34" charset="0"/>
              </a:rPr>
              <a:t>ambitieux participant de la </a:t>
            </a:r>
            <a:r>
              <a:rPr lang="fr-FR" sz="1400" dirty="0">
                <a:solidFill>
                  <a:srgbClr val="C00000"/>
                </a:solidFill>
                <a:effectLst/>
                <a:latin typeface="Calibri" panose="020F0502020204030204" pitchFamily="34" charset="0"/>
                <a:cs typeface="Calibri" panose="020F0502020204030204" pitchFamily="34" charset="0"/>
              </a:rPr>
              <a:t>propagande napoléonienne</a:t>
            </a:r>
            <a:r>
              <a:rPr lang="fr-FR" sz="1400" dirty="0">
                <a:effectLst/>
                <a:latin typeface="Calibri" panose="020F0502020204030204" pitchFamily="34" charset="0"/>
                <a:cs typeface="Calibri" panose="020F0502020204030204" pitchFamily="34" charset="0"/>
              </a:rPr>
              <a:t>, Officier de chasseurs à cheval de la garde impériale chargeant. Il reçoit la médaille d’or, une prouesse pour un si jeune peintre, et s’installe dans un atelier. Mais deux ans plus tard, il adresse à l’exposition une toile bien moins héroïque représentant un Cuirassier blessé quittant le feu. </a:t>
            </a:r>
            <a:r>
              <a:rPr lang="fr-FR" sz="1400" b="1" dirty="0">
                <a:solidFill>
                  <a:srgbClr val="C00000"/>
                </a:solidFill>
                <a:effectLst/>
                <a:latin typeface="Calibri" panose="020F0502020204030204" pitchFamily="34" charset="0"/>
                <a:cs typeface="Calibri" panose="020F0502020204030204" pitchFamily="34" charset="0"/>
              </a:rPr>
              <a:t>Il excelle dans la peinture équestre</a:t>
            </a:r>
            <a:r>
              <a:rPr lang="fr-FR" sz="1400" dirty="0">
                <a:effectLst/>
                <a:latin typeface="Calibri" panose="020F0502020204030204" pitchFamily="34" charset="0"/>
                <a:cs typeface="Calibri" panose="020F0502020204030204" pitchFamily="34" charset="0"/>
              </a:rPr>
              <a:t>.</a:t>
            </a:r>
          </a:p>
          <a:p>
            <a:pPr algn="just"/>
            <a:r>
              <a:rPr lang="fr-FR" sz="1400" dirty="0">
                <a:effectLst/>
                <a:latin typeface="Calibri" panose="020F0502020204030204" pitchFamily="34" charset="0"/>
                <a:cs typeface="Calibri" panose="020F0502020204030204" pitchFamily="34" charset="0"/>
              </a:rPr>
              <a:t>Géricault </a:t>
            </a:r>
            <a:r>
              <a:rPr lang="fr-FR" sz="1400" b="1" dirty="0">
                <a:effectLst/>
                <a:latin typeface="Calibri" panose="020F0502020204030204" pitchFamily="34" charset="0"/>
                <a:cs typeface="Calibri" panose="020F0502020204030204" pitchFamily="34" charset="0"/>
              </a:rPr>
              <a:t>s’engage dans la garde royale de </a:t>
            </a:r>
            <a:r>
              <a:rPr lang="fr-FR" sz="1400" b="1" dirty="0">
                <a:solidFill>
                  <a:srgbClr val="7030A0"/>
                </a:solidFill>
                <a:effectLst/>
                <a:latin typeface="Calibri" panose="020F0502020204030204" pitchFamily="34" charset="0"/>
                <a:cs typeface="Calibri" panose="020F0502020204030204" pitchFamily="34" charset="0"/>
              </a:rPr>
              <a:t>Louis XVIII</a:t>
            </a:r>
            <a:r>
              <a:rPr lang="fr-FR" sz="1400" dirty="0">
                <a:effectLst/>
                <a:latin typeface="Calibri" panose="020F0502020204030204" pitchFamily="34" charset="0"/>
                <a:cs typeface="Calibri" panose="020F0502020204030204" pitchFamily="34" charset="0"/>
              </a:rPr>
              <a:t>, lors de la </a:t>
            </a:r>
            <a:r>
              <a:rPr lang="fr-FR" sz="1400" b="1" dirty="0">
                <a:effectLst/>
                <a:latin typeface="Calibri" panose="020F0502020204030204" pitchFamily="34" charset="0"/>
                <a:cs typeface="Calibri" panose="020F0502020204030204" pitchFamily="34" charset="0"/>
              </a:rPr>
              <a:t>Première Restauration monarchique </a:t>
            </a:r>
            <a:r>
              <a:rPr lang="fr-FR" sz="1400" dirty="0">
                <a:effectLst/>
                <a:latin typeface="Calibri" panose="020F0502020204030204" pitchFamily="34" charset="0"/>
                <a:cs typeface="Calibri" panose="020F0502020204030204" pitchFamily="34" charset="0"/>
              </a:rPr>
              <a:t>que connaît le pays. Il accompagne le roi à Gand lors du retour éphémère de </a:t>
            </a:r>
            <a:r>
              <a:rPr lang="fr-FR" sz="1400" b="1" dirty="0">
                <a:solidFill>
                  <a:srgbClr val="7030A0"/>
                </a:solidFill>
                <a:effectLst/>
                <a:latin typeface="Calibri" panose="020F0502020204030204" pitchFamily="34" charset="0"/>
                <a:cs typeface="Calibri" panose="020F0502020204030204" pitchFamily="34" charset="0"/>
              </a:rPr>
              <a:t>Napoléon.</a:t>
            </a:r>
            <a:r>
              <a:rPr lang="fr-FR" sz="1400" dirty="0">
                <a:effectLst/>
                <a:latin typeface="Calibri" panose="020F0502020204030204" pitchFamily="34" charset="0"/>
                <a:cs typeface="Calibri" panose="020F0502020204030204" pitchFamily="34" charset="0"/>
              </a:rPr>
              <a:t> </a:t>
            </a:r>
          </a:p>
          <a:p>
            <a:pPr algn="just"/>
            <a:r>
              <a:rPr lang="fr-FR" sz="1400" dirty="0">
                <a:effectLst/>
                <a:latin typeface="Calibri" panose="020F0502020204030204" pitchFamily="34" charset="0"/>
                <a:cs typeface="Calibri" panose="020F0502020204030204" pitchFamily="34" charset="0"/>
              </a:rPr>
              <a:t>Après avoir échoué au concours du prix de Rome, Géricault part tout de même en 1816 pour l’Italie. </a:t>
            </a:r>
            <a:r>
              <a:rPr lang="fr-FR" sz="1400" b="1" dirty="0">
                <a:solidFill>
                  <a:srgbClr val="7030A0"/>
                </a:solidFill>
                <a:effectLst/>
                <a:latin typeface="Calibri" panose="020F0502020204030204" pitchFamily="34" charset="0"/>
                <a:cs typeface="Calibri" panose="020F0502020204030204" pitchFamily="34" charset="0"/>
              </a:rPr>
              <a:t>Michel-Ange</a:t>
            </a:r>
            <a:r>
              <a:rPr lang="fr-FR" sz="1400" dirty="0">
                <a:effectLst/>
                <a:latin typeface="Calibri" panose="020F0502020204030204" pitchFamily="34" charset="0"/>
                <a:cs typeface="Calibri" panose="020F0502020204030204" pitchFamily="34" charset="0"/>
              </a:rPr>
              <a:t> et ses accents maniéristes le fascinent.</a:t>
            </a:r>
          </a:p>
          <a:p>
            <a:pPr algn="just"/>
            <a:r>
              <a:rPr lang="fr-FR" sz="1400" dirty="0">
                <a:effectLst/>
                <a:latin typeface="Calibri" panose="020F0502020204030204" pitchFamily="34" charset="0"/>
                <a:cs typeface="Calibri" panose="020F0502020204030204" pitchFamily="34" charset="0"/>
              </a:rPr>
              <a:t>Après un séjour en Angleterre, Géricault revient en France, malade. À la Salpêtrière, il réalise des portraits de malades mentaux (les monomanes), un sujet alors inédit. Dans un état lui-même préoccupant, il fait une chute de cheval en 1823 et meurt quelques mois plus tard, après une longue et pénible agonie. Son corps repose au cimetière du Père-Lachaise</a:t>
            </a:r>
            <a:r>
              <a:rPr lang="fr-FR" sz="1400" dirty="0">
                <a:effectLst/>
              </a:rPr>
              <a:t>.</a:t>
            </a:r>
          </a:p>
          <a:p>
            <a:pPr marL="0" indent="0">
              <a:buNone/>
            </a:pPr>
            <a:endParaRPr lang="fr-FR" sz="1600" dirty="0">
              <a:latin typeface="Arial" panose="020B0604020202020204" pitchFamily="34" charset="0"/>
              <a:cs typeface="Arial" panose="020B0604020202020204" pitchFamily="34" charset="0"/>
            </a:endParaRPr>
          </a:p>
        </p:txBody>
      </p:sp>
      <p:sp>
        <p:nvSpPr>
          <p:cNvPr id="4" name="Espace réservé du texte 3">
            <a:extLst>
              <a:ext uri="{FF2B5EF4-FFF2-40B4-BE49-F238E27FC236}">
                <a16:creationId xmlns:a16="http://schemas.microsoft.com/office/drawing/2014/main" id="{7146CCE8-70C8-3367-A299-2A2A564B96F9}"/>
              </a:ext>
            </a:extLst>
          </p:cNvPr>
          <p:cNvSpPr>
            <a:spLocks noGrp="1"/>
          </p:cNvSpPr>
          <p:nvPr>
            <p:ph type="body" sz="half" idx="2"/>
          </p:nvPr>
        </p:nvSpPr>
        <p:spPr>
          <a:xfrm>
            <a:off x="140746" y="747251"/>
            <a:ext cx="3398867" cy="491614"/>
          </a:xfrm>
          <a:solidFill>
            <a:schemeClr val="bg1"/>
          </a:solidFill>
          <a:ln>
            <a:solidFill>
              <a:schemeClr val="tx1"/>
            </a:solidFill>
          </a:ln>
        </p:spPr>
        <p:txBody>
          <a:bodyPr>
            <a:normAutofit fontScale="92500"/>
          </a:bodyPr>
          <a:lstStyle/>
          <a:p>
            <a:r>
              <a:rPr lang="fr-FR" b="1" dirty="0">
                <a:latin typeface="Arial" panose="020B0604020202020204" pitchFamily="34" charset="0"/>
                <a:cs typeface="Arial" panose="020B0604020202020204" pitchFamily="34" charset="0"/>
              </a:rPr>
              <a:t>Théodore GERICAULT (1791-1824)</a:t>
            </a:r>
          </a:p>
        </p:txBody>
      </p:sp>
      <p:sp>
        <p:nvSpPr>
          <p:cNvPr id="7" name="ZoneTexte 6">
            <a:extLst>
              <a:ext uri="{FF2B5EF4-FFF2-40B4-BE49-F238E27FC236}">
                <a16:creationId xmlns:a16="http://schemas.microsoft.com/office/drawing/2014/main" id="{16E3A2BE-4213-1BEB-45E1-4A765B923353}"/>
              </a:ext>
            </a:extLst>
          </p:cNvPr>
          <p:cNvSpPr txBox="1"/>
          <p:nvPr/>
        </p:nvSpPr>
        <p:spPr>
          <a:xfrm>
            <a:off x="328750" y="3918379"/>
            <a:ext cx="4823789" cy="461665"/>
          </a:xfrm>
          <a:prstGeom prst="rect">
            <a:avLst/>
          </a:prstGeom>
          <a:noFill/>
        </p:spPr>
        <p:txBody>
          <a:bodyPr wrap="square" rtlCol="0">
            <a:spAutoFit/>
          </a:bodyPr>
          <a:lstStyle/>
          <a:p>
            <a:r>
              <a:rPr lang="fr-FR" sz="1200" i="1" dirty="0">
                <a:latin typeface="Calibri" panose="020F0502020204030204" pitchFamily="34" charset="0"/>
                <a:cs typeface="Calibri" panose="020F0502020204030204" pitchFamily="34" charset="0"/>
              </a:rPr>
              <a:t>Autoportrait de l'artiste, </a:t>
            </a:r>
            <a:r>
              <a:rPr lang="fr-FR" sz="1200" dirty="0">
                <a:latin typeface="Calibri" panose="020F0502020204030204" pitchFamily="34" charset="0"/>
                <a:cs typeface="Calibri" panose="020F0502020204030204" pitchFamily="34" charset="0"/>
              </a:rPr>
              <a:t>1822</a:t>
            </a:r>
            <a:br>
              <a:rPr lang="fr-FR" sz="1200" dirty="0">
                <a:latin typeface="Calibri" panose="020F0502020204030204" pitchFamily="34" charset="0"/>
                <a:cs typeface="Calibri" panose="020F0502020204030204" pitchFamily="34" charset="0"/>
              </a:rPr>
            </a:br>
            <a:endParaRPr lang="fr-FR" sz="1200" u="sng" dirty="0">
              <a:latin typeface="Calibri" panose="020F0502020204030204" pitchFamily="34" charset="0"/>
              <a:cs typeface="Calibri" panose="020F0502020204030204" pitchFamily="34" charset="0"/>
            </a:endParaRPr>
          </a:p>
        </p:txBody>
      </p:sp>
      <p:pic>
        <p:nvPicPr>
          <p:cNvPr id="8" name="Image 7" descr="Une image contenant texte, primate, mammifère, vieux&#10;&#10;Description générée automatiquement">
            <a:extLst>
              <a:ext uri="{FF2B5EF4-FFF2-40B4-BE49-F238E27FC236}">
                <a16:creationId xmlns:a16="http://schemas.microsoft.com/office/drawing/2014/main" id="{F1637CF7-3272-A80B-321D-8511105E3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204" y="1253075"/>
            <a:ext cx="2090420" cy="2674374"/>
          </a:xfrm>
          <a:prstGeom prst="rect">
            <a:avLst/>
          </a:prstGeom>
        </p:spPr>
      </p:pic>
      <p:pic>
        <p:nvPicPr>
          <p:cNvPr id="10" name="Image 9" descr="Une image contenant texte, plancher, chien&#10;&#10;Description générée automatiquement">
            <a:extLst>
              <a:ext uri="{FF2B5EF4-FFF2-40B4-BE49-F238E27FC236}">
                <a16:creationId xmlns:a16="http://schemas.microsoft.com/office/drawing/2014/main" id="{D4DBB83B-D463-9CAA-FF0C-3D77ACD11F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46" y="4355237"/>
            <a:ext cx="2286000" cy="1616964"/>
          </a:xfrm>
          <a:prstGeom prst="rect">
            <a:avLst/>
          </a:prstGeom>
        </p:spPr>
      </p:pic>
      <p:sp>
        <p:nvSpPr>
          <p:cNvPr id="11" name="ZoneTexte 10">
            <a:extLst>
              <a:ext uri="{FF2B5EF4-FFF2-40B4-BE49-F238E27FC236}">
                <a16:creationId xmlns:a16="http://schemas.microsoft.com/office/drawing/2014/main" id="{715EF490-4464-6621-1742-85D6E7DDE0F5}"/>
              </a:ext>
            </a:extLst>
          </p:cNvPr>
          <p:cNvSpPr txBox="1"/>
          <p:nvPr/>
        </p:nvSpPr>
        <p:spPr>
          <a:xfrm>
            <a:off x="2426746" y="5464418"/>
            <a:ext cx="3595513" cy="1015663"/>
          </a:xfrm>
          <a:prstGeom prst="rect">
            <a:avLst/>
          </a:prstGeom>
          <a:noFill/>
        </p:spPr>
        <p:txBody>
          <a:bodyPr wrap="square" rtlCol="0">
            <a:spAutoFit/>
          </a:bodyPr>
          <a:lstStyle/>
          <a:p>
            <a:r>
              <a:rPr lang="fr-FR" sz="1200" i="1" dirty="0">
                <a:latin typeface="Calibri" panose="020F0502020204030204" pitchFamily="34" charset="0"/>
                <a:cs typeface="Calibri" panose="020F0502020204030204" pitchFamily="34" charset="0"/>
              </a:rPr>
              <a:t>Course de Chevaux montés</a:t>
            </a:r>
          </a:p>
          <a:p>
            <a:r>
              <a:rPr lang="fr-FR" sz="1200" i="1" dirty="0">
                <a:latin typeface="Calibri" panose="020F0502020204030204" pitchFamily="34" charset="0"/>
                <a:cs typeface="Calibri" panose="020F0502020204030204" pitchFamily="34" charset="0"/>
              </a:rPr>
              <a:t> allant à gauche, au moment du départ.</a:t>
            </a:r>
          </a:p>
          <a:p>
            <a:r>
              <a:rPr lang="fr-FR" sz="1200" dirty="0"/>
              <a:t>1800 / 1825</a:t>
            </a:r>
          </a:p>
          <a:p>
            <a:br>
              <a:rPr lang="fr-FR" sz="1200" dirty="0">
                <a:latin typeface="Calibri" panose="020F0502020204030204" pitchFamily="34" charset="0"/>
                <a:cs typeface="Calibri" panose="020F0502020204030204" pitchFamily="34" charset="0"/>
              </a:rPr>
            </a:br>
            <a:endParaRPr lang="fr-FR" sz="1200" u="sng"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4563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2507226" y="140929"/>
            <a:ext cx="4758813" cy="962230"/>
          </a:xfrm>
          <a:ln>
            <a:solidFill>
              <a:srgbClr val="CC3399"/>
            </a:solidFill>
          </a:ln>
        </p:spPr>
        <p:txBody>
          <a:bodyPr>
            <a:normAutofit/>
          </a:bodyPr>
          <a:lstStyle/>
          <a:p>
            <a:pPr algn="ctr"/>
            <a:r>
              <a:rPr lang="fr-FR" sz="2000" b="1" dirty="0">
                <a:latin typeface="Arial" panose="020B0604020202020204" pitchFamily="34" charset="0"/>
                <a:cs typeface="Arial" panose="020B0604020202020204" pitchFamily="34" charset="0"/>
              </a:rPr>
              <a:t>DU PROJET À LA RÉALISATION</a:t>
            </a:r>
            <a:br>
              <a:rPr lang="fr-FR" sz="2000" b="1" dirty="0"/>
            </a:br>
            <a:r>
              <a:rPr lang="fr-FR" sz="1200" b="1" dirty="0"/>
              <a:t>COMPRENDRE LA DÉMARCHE DE L’ARTISTE</a:t>
            </a:r>
          </a:p>
        </p:txBody>
      </p:sp>
      <p:sp>
        <p:nvSpPr>
          <p:cNvPr id="15" name="ZoneTexte 14">
            <a:extLst>
              <a:ext uri="{FF2B5EF4-FFF2-40B4-BE49-F238E27FC236}">
                <a16:creationId xmlns:a16="http://schemas.microsoft.com/office/drawing/2014/main" id="{FCFDA79C-059F-202C-0CEF-16E1CDBD7E6C}"/>
              </a:ext>
            </a:extLst>
          </p:cNvPr>
          <p:cNvSpPr txBox="1"/>
          <p:nvPr/>
        </p:nvSpPr>
        <p:spPr>
          <a:xfrm>
            <a:off x="406465" y="1174395"/>
            <a:ext cx="8001983" cy="1569660"/>
          </a:xfrm>
          <a:prstGeom prst="rect">
            <a:avLst/>
          </a:prstGeom>
          <a:solidFill>
            <a:schemeClr val="bg1">
              <a:lumMod val="85000"/>
            </a:schemeClr>
          </a:solidFill>
        </p:spPr>
        <p:txBody>
          <a:bodyPr wrap="square">
            <a:spAutoFit/>
          </a:bodyPr>
          <a:lstStyle/>
          <a:p>
            <a:pPr algn="just"/>
            <a:r>
              <a:rPr lang="fr-FR" sz="1200" b="1" dirty="0">
                <a:latin typeface="Calibri" panose="020F0502020204030204" pitchFamily="34" charset="0"/>
                <a:cs typeface="Calibri" panose="020F0502020204030204" pitchFamily="34" charset="0"/>
              </a:rPr>
              <a:t>En 1816, il se lance dans une ambitieuse et spectaculaire composition d’histoire, inspirée d’un fait divers largement médiatisé : l’abandon par le gouvernement de Louis XVIII d’une frégate ayant échoué au large des côtes sénégalaises. C’est la naissance du Radeau de la Méduse, toile polémique en forme d’allégorie politique, qui assure à Géricault une grande notoriété au Salon de 1819 (où elle fut exposée sous le titre </a:t>
            </a:r>
            <a:r>
              <a:rPr lang="fr-FR" sz="1200" b="1" i="1" dirty="0">
                <a:latin typeface="Calibri" panose="020F0502020204030204" pitchFamily="34" charset="0"/>
                <a:cs typeface="Calibri" panose="020F0502020204030204" pitchFamily="34" charset="0"/>
              </a:rPr>
              <a:t>Un naufrage</a:t>
            </a:r>
            <a:r>
              <a:rPr lang="fr-FR" sz="1200" b="1" dirty="0">
                <a:latin typeface="Calibri" panose="020F0502020204030204" pitchFamily="34" charset="0"/>
                <a:cs typeface="Calibri" panose="020F0502020204030204" pitchFamily="34" charset="0"/>
              </a:rPr>
              <a:t>). Pour composer les corps cadavériques, Géricault travaille d’après des cadavres empruntés à la morgue.</a:t>
            </a:r>
          </a:p>
          <a:p>
            <a:pPr algn="just"/>
            <a:r>
              <a:rPr lang="fr-FR" sz="1200" b="1" dirty="0">
                <a:solidFill>
                  <a:schemeClr val="accent4"/>
                </a:solidFill>
                <a:latin typeface="Calibri" panose="020F0502020204030204" pitchFamily="34" charset="0"/>
                <a:cs typeface="Calibri" panose="020F0502020204030204" pitchFamily="34" charset="0"/>
              </a:rPr>
              <a:t>Le processus pour préparer cette œuvre de grand format est très classique et académique : des esquisses, des études, principalement autour de la représentation du corps. Il est intéressant d’étudier ses études de modèles en mouvement puis ses études de modèles en groupe, pour penser la composition et la dynamique du tableau. </a:t>
            </a:r>
          </a:p>
        </p:txBody>
      </p:sp>
      <p:pic>
        <p:nvPicPr>
          <p:cNvPr id="6" name="Image 5" descr="Une image contenant texte, vieux&#10;&#10;Description générée automatiquement">
            <a:extLst>
              <a:ext uri="{FF2B5EF4-FFF2-40B4-BE49-F238E27FC236}">
                <a16:creationId xmlns:a16="http://schemas.microsoft.com/office/drawing/2014/main" id="{3DAFD427-7747-9F9B-FDB1-1E1966E673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82" y="3090003"/>
            <a:ext cx="2340864" cy="1770888"/>
          </a:xfrm>
          <a:prstGeom prst="rect">
            <a:avLst/>
          </a:prstGeom>
        </p:spPr>
      </p:pic>
      <p:sp>
        <p:nvSpPr>
          <p:cNvPr id="7" name="ZoneTexte 6">
            <a:extLst>
              <a:ext uri="{FF2B5EF4-FFF2-40B4-BE49-F238E27FC236}">
                <a16:creationId xmlns:a16="http://schemas.microsoft.com/office/drawing/2014/main" id="{ED3078CF-57A1-7ED8-E3BA-45EFE9F8FB32}"/>
              </a:ext>
            </a:extLst>
          </p:cNvPr>
          <p:cNvSpPr txBox="1"/>
          <p:nvPr/>
        </p:nvSpPr>
        <p:spPr>
          <a:xfrm>
            <a:off x="4952690" y="4958253"/>
            <a:ext cx="2972003" cy="1384995"/>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Étude de dos pour Le Radeau de la Méduse</a:t>
            </a:r>
          </a:p>
          <a:p>
            <a:r>
              <a:rPr lang="fr-FR" sz="1200" dirty="0">
                <a:latin typeface="Calibri" panose="020F0502020204030204" pitchFamily="34" charset="0"/>
                <a:cs typeface="Calibri" panose="020F0502020204030204" pitchFamily="34" charset="0"/>
              </a:rPr>
              <a:t>1819</a:t>
            </a:r>
          </a:p>
          <a:p>
            <a:r>
              <a:rPr lang="fr-FR" sz="1200" dirty="0">
                <a:latin typeface="Calibri" panose="020F0502020204030204" pitchFamily="34" charset="0"/>
                <a:cs typeface="Calibri" panose="020F0502020204030204" pitchFamily="34" charset="0"/>
              </a:rPr>
              <a:t>55 x 45 cm, Huile sur toile</a:t>
            </a:r>
          </a:p>
          <a:p>
            <a:r>
              <a:rPr lang="fr-FR" sz="1200" dirty="0">
                <a:latin typeface="Calibri" panose="020F0502020204030204" pitchFamily="34" charset="0"/>
                <a:cs typeface="Calibri" panose="020F0502020204030204" pitchFamily="34" charset="0"/>
              </a:rPr>
              <a:t>Etude d'après le modèle Joseph (seul modèle noir) pour le personnage masculin faisant des signes dans Le Radeau de la Méduse</a:t>
            </a:r>
          </a:p>
        </p:txBody>
      </p:sp>
      <p:sp>
        <p:nvSpPr>
          <p:cNvPr id="27" name="ZoneTexte 26">
            <a:extLst>
              <a:ext uri="{FF2B5EF4-FFF2-40B4-BE49-F238E27FC236}">
                <a16:creationId xmlns:a16="http://schemas.microsoft.com/office/drawing/2014/main" id="{8BC77F9A-0D56-2B34-1599-61E7C5C73698}"/>
              </a:ext>
            </a:extLst>
          </p:cNvPr>
          <p:cNvSpPr txBox="1"/>
          <p:nvPr/>
        </p:nvSpPr>
        <p:spPr>
          <a:xfrm>
            <a:off x="9688304" y="2582171"/>
            <a:ext cx="2458064" cy="830997"/>
          </a:xfrm>
          <a:prstGeom prst="rect">
            <a:avLst/>
          </a:prstGeom>
          <a:noFill/>
        </p:spPr>
        <p:txBody>
          <a:bodyPr wrap="square" rtlCol="0">
            <a:spAutoFit/>
          </a:bodyPr>
          <a:lstStyle/>
          <a:p>
            <a:r>
              <a:rPr lang="fr-FR" sz="1200" b="1" i="1" dirty="0">
                <a:latin typeface="Calibri" panose="020F0502020204030204" pitchFamily="34" charset="0"/>
                <a:cs typeface="Calibri" panose="020F0502020204030204" pitchFamily="34" charset="0"/>
              </a:rPr>
              <a:t>Etude de bras et jambes pour le tableau Le Radeau de La Méduse, </a:t>
            </a:r>
            <a:r>
              <a:rPr lang="fr-FR" sz="1200" dirty="0">
                <a:latin typeface="Calibri" panose="020F0502020204030204" pitchFamily="34" charset="0"/>
                <a:cs typeface="Calibri" panose="020F0502020204030204" pitchFamily="34" charset="0"/>
              </a:rPr>
              <a:t>1818-1819, musée Fabre (Montpellier)</a:t>
            </a:r>
          </a:p>
        </p:txBody>
      </p:sp>
      <p:pic>
        <p:nvPicPr>
          <p:cNvPr id="29" name="Image 28" descr="Une image contenant dessin au trait&#10;&#10;Description générée automatiquement">
            <a:extLst>
              <a:ext uri="{FF2B5EF4-FFF2-40B4-BE49-F238E27FC236}">
                <a16:creationId xmlns:a16="http://schemas.microsoft.com/office/drawing/2014/main" id="{E3B10A51-D4D6-BB3E-D4F9-0D969C002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234" y="2894534"/>
            <a:ext cx="1786128" cy="2340864"/>
          </a:xfrm>
          <a:prstGeom prst="rect">
            <a:avLst/>
          </a:prstGeom>
        </p:spPr>
      </p:pic>
      <p:sp>
        <p:nvSpPr>
          <p:cNvPr id="30" name="ZoneTexte 29">
            <a:extLst>
              <a:ext uri="{FF2B5EF4-FFF2-40B4-BE49-F238E27FC236}">
                <a16:creationId xmlns:a16="http://schemas.microsoft.com/office/drawing/2014/main" id="{DE6224FD-89A5-922E-2860-3A2FD42E55E6}"/>
              </a:ext>
            </a:extLst>
          </p:cNvPr>
          <p:cNvSpPr txBox="1"/>
          <p:nvPr/>
        </p:nvSpPr>
        <p:spPr>
          <a:xfrm>
            <a:off x="-2586" y="4898775"/>
            <a:ext cx="2260148" cy="1292662"/>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Etude de figure pour le Radeau de la Méduse</a:t>
            </a:r>
          </a:p>
          <a:p>
            <a:r>
              <a:rPr lang="fr-FR" sz="1200" dirty="0">
                <a:latin typeface="Calibri" panose="020F0502020204030204" pitchFamily="34" charset="0"/>
                <a:cs typeface="Calibri" panose="020F0502020204030204" pitchFamily="34" charset="0"/>
              </a:rPr>
              <a:t>Vers 1818/1819 </a:t>
            </a:r>
          </a:p>
          <a:p>
            <a:r>
              <a:rPr lang="fr-FR" sz="1200" dirty="0">
                <a:latin typeface="Calibri" panose="020F0502020204030204" pitchFamily="34" charset="0"/>
                <a:cs typeface="Calibri" panose="020F0502020204030204" pitchFamily="34" charset="0"/>
              </a:rPr>
              <a:t>20 x 27 cm</a:t>
            </a:r>
          </a:p>
          <a:p>
            <a:r>
              <a:rPr lang="fr-FR" sz="1200" dirty="0">
                <a:latin typeface="Calibri" panose="020F0502020204030204" pitchFamily="34" charset="0"/>
                <a:cs typeface="Calibri" panose="020F0502020204030204" pitchFamily="34" charset="0"/>
              </a:rPr>
              <a:t>Crayon sur papier</a:t>
            </a:r>
          </a:p>
          <a:p>
            <a:endParaRPr lang="fr-FR" dirty="0"/>
          </a:p>
        </p:txBody>
      </p:sp>
      <p:pic>
        <p:nvPicPr>
          <p:cNvPr id="32" name="Image 31" descr="Une image contenant brun, chien&#10;&#10;Description générée automatiquement">
            <a:extLst>
              <a:ext uri="{FF2B5EF4-FFF2-40B4-BE49-F238E27FC236}">
                <a16:creationId xmlns:a16="http://schemas.microsoft.com/office/drawing/2014/main" id="{0A0C34DD-221E-9C37-5040-548B1D8DDD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1343" y="2695276"/>
            <a:ext cx="1949196" cy="2286000"/>
          </a:xfrm>
          <a:prstGeom prst="rect">
            <a:avLst/>
          </a:prstGeom>
        </p:spPr>
      </p:pic>
      <p:sp>
        <p:nvSpPr>
          <p:cNvPr id="33" name="ZoneTexte 32">
            <a:extLst>
              <a:ext uri="{FF2B5EF4-FFF2-40B4-BE49-F238E27FC236}">
                <a16:creationId xmlns:a16="http://schemas.microsoft.com/office/drawing/2014/main" id="{B7C58F8E-975A-B14A-48F2-F16519D2E481}"/>
              </a:ext>
            </a:extLst>
          </p:cNvPr>
          <p:cNvSpPr txBox="1"/>
          <p:nvPr/>
        </p:nvSpPr>
        <p:spPr>
          <a:xfrm>
            <a:off x="2326986" y="5235252"/>
            <a:ext cx="2458064" cy="1107996"/>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Etude pour un des personnages du Radeau de la Méduse</a:t>
            </a:r>
          </a:p>
          <a:p>
            <a:r>
              <a:rPr lang="fr-FR" sz="1200" dirty="0">
                <a:latin typeface="Calibri" panose="020F0502020204030204" pitchFamily="34" charset="0"/>
                <a:cs typeface="Calibri" panose="020F0502020204030204" pitchFamily="34" charset="0"/>
              </a:rPr>
              <a:t>25,7 x 19,8 cm</a:t>
            </a:r>
          </a:p>
          <a:p>
            <a:r>
              <a:rPr lang="fr-FR" sz="1200" dirty="0">
                <a:latin typeface="Calibri" panose="020F0502020204030204" pitchFamily="34" charset="0"/>
                <a:cs typeface="Calibri" panose="020F0502020204030204" pitchFamily="34" charset="0"/>
              </a:rPr>
              <a:t>Crayon noir sur papier</a:t>
            </a:r>
          </a:p>
          <a:p>
            <a:endParaRPr lang="fr-FR" dirty="0"/>
          </a:p>
        </p:txBody>
      </p:sp>
      <p:pic>
        <p:nvPicPr>
          <p:cNvPr id="37" name="Image 36" descr="Une image contenant texte, cadre, galerie, pièce&#10;&#10;Description générée automatiquement">
            <a:extLst>
              <a:ext uri="{FF2B5EF4-FFF2-40B4-BE49-F238E27FC236}">
                <a16:creationId xmlns:a16="http://schemas.microsoft.com/office/drawing/2014/main" id="{78866547-148C-5826-AC20-7223C4AC61B2}"/>
              </a:ext>
            </a:extLst>
          </p:cNvPr>
          <p:cNvPicPr>
            <a:picLocks noChangeAspect="1"/>
          </p:cNvPicPr>
          <p:nvPr/>
        </p:nvPicPr>
        <p:blipFill rotWithShape="1">
          <a:blip r:embed="rId5">
            <a:extLst>
              <a:ext uri="{28A0092B-C50C-407E-A947-70E740481C1C}">
                <a14:useLocalDpi xmlns:a14="http://schemas.microsoft.com/office/drawing/2010/main" val="0"/>
              </a:ext>
            </a:extLst>
          </a:blip>
          <a:srcRect l="11165" t="10609" r="10646" b="9104"/>
          <a:stretch/>
        </p:blipFill>
        <p:spPr>
          <a:xfrm>
            <a:off x="8023520" y="3517144"/>
            <a:ext cx="1617596" cy="2491484"/>
          </a:xfrm>
          <a:prstGeom prst="rect">
            <a:avLst/>
          </a:prstGeom>
        </p:spPr>
      </p:pic>
      <p:sp>
        <p:nvSpPr>
          <p:cNvPr id="38" name="ZoneTexte 37">
            <a:extLst>
              <a:ext uri="{FF2B5EF4-FFF2-40B4-BE49-F238E27FC236}">
                <a16:creationId xmlns:a16="http://schemas.microsoft.com/office/drawing/2014/main" id="{F409862E-C611-A471-09D7-F5AB16A73F42}"/>
              </a:ext>
            </a:extLst>
          </p:cNvPr>
          <p:cNvSpPr txBox="1"/>
          <p:nvPr/>
        </p:nvSpPr>
        <p:spPr>
          <a:xfrm>
            <a:off x="9688304" y="4064966"/>
            <a:ext cx="2699119" cy="1754326"/>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Homme, vu de dos, levant le bras et tête d'homme</a:t>
            </a:r>
          </a:p>
          <a:p>
            <a:r>
              <a:rPr lang="fr-FR" sz="1200" b="1" dirty="0">
                <a:latin typeface="Calibri" panose="020F0502020204030204" pitchFamily="34" charset="0"/>
                <a:cs typeface="Calibri" panose="020F0502020204030204" pitchFamily="34" charset="0"/>
              </a:rPr>
              <a:t>1818</a:t>
            </a:r>
          </a:p>
          <a:p>
            <a:r>
              <a:rPr lang="fr-FR" sz="1200" dirty="0">
                <a:latin typeface="Calibri" panose="020F0502020204030204" pitchFamily="34" charset="0"/>
                <a:cs typeface="Calibri" panose="020F0502020204030204" pitchFamily="34" charset="0"/>
              </a:rPr>
              <a:t>19,3 x 11,6 cm</a:t>
            </a:r>
          </a:p>
          <a:p>
            <a:r>
              <a:rPr lang="fr-FR" sz="1200" dirty="0">
                <a:latin typeface="Calibri" panose="020F0502020204030204" pitchFamily="34" charset="0"/>
                <a:cs typeface="Calibri" panose="020F0502020204030204" pitchFamily="34" charset="0"/>
              </a:rPr>
              <a:t>Lavis brun à la plume sur papier</a:t>
            </a:r>
          </a:p>
          <a:p>
            <a:r>
              <a:rPr lang="fr-FR" sz="1200" dirty="0">
                <a:latin typeface="Calibri" panose="020F0502020204030204" pitchFamily="34" charset="0"/>
                <a:cs typeface="Calibri" panose="020F0502020204030204" pitchFamily="34" charset="0"/>
              </a:rPr>
              <a:t>Etude pour le noir faisant des signes à droite dans le tableau 'Le Radeau de la Méduse' (Paris, Musée du Louvre). </a:t>
            </a:r>
          </a:p>
          <a:p>
            <a:endParaRPr lang="fr-FR" sz="1200" b="1" dirty="0"/>
          </a:p>
        </p:txBody>
      </p:sp>
      <p:pic>
        <p:nvPicPr>
          <p:cNvPr id="42" name="Image 41" descr="Une image contenant intérieur&#10;&#10;Description générée automatiquement">
            <a:extLst>
              <a:ext uri="{FF2B5EF4-FFF2-40B4-BE49-F238E27FC236}">
                <a16:creationId xmlns:a16="http://schemas.microsoft.com/office/drawing/2014/main" id="{485507CE-DC37-5F1E-0FB3-646286B190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4839" y="139719"/>
            <a:ext cx="2775187" cy="2292099"/>
          </a:xfrm>
          <a:prstGeom prst="rect">
            <a:avLst/>
          </a:prstGeom>
        </p:spPr>
      </p:pic>
    </p:spTree>
    <p:extLst>
      <p:ext uri="{BB962C8B-B14F-4D97-AF65-F5344CB8AC3E}">
        <p14:creationId xmlns:p14="http://schemas.microsoft.com/office/powerpoint/2010/main" val="68622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anim calcmode="lin" valueType="num">
                                      <p:cBhvr>
                                        <p:cTn id="50" dur="1000" fill="hold"/>
                                        <p:tgtEl>
                                          <p:spTgt spid="42"/>
                                        </p:tgtEl>
                                        <p:attrNameLst>
                                          <p:attrName>ppt_w</p:attrName>
                                        </p:attrNameLst>
                                      </p:cBhvr>
                                      <p:tavLst>
                                        <p:tav tm="0">
                                          <p:val>
                                            <p:fltVal val="0"/>
                                          </p:val>
                                        </p:tav>
                                        <p:tav tm="100000">
                                          <p:val>
                                            <p:strVal val="#ppt_w"/>
                                          </p:val>
                                        </p:tav>
                                      </p:tavLst>
                                    </p:anim>
                                    <p:anim calcmode="lin" valueType="num">
                                      <p:cBhvr>
                                        <p:cTn id="51" dur="1000" fill="hold"/>
                                        <p:tgtEl>
                                          <p:spTgt spid="42"/>
                                        </p:tgtEl>
                                        <p:attrNameLst>
                                          <p:attrName>ppt_h</p:attrName>
                                        </p:attrNameLst>
                                      </p:cBhvr>
                                      <p:tavLst>
                                        <p:tav tm="0">
                                          <p:val>
                                            <p:fltVal val="0"/>
                                          </p:val>
                                        </p:tav>
                                        <p:tav tm="100000">
                                          <p:val>
                                            <p:strVal val="#ppt_h"/>
                                          </p:val>
                                        </p:tav>
                                      </p:tavLst>
                                    </p:anim>
                                    <p:anim calcmode="lin" valueType="num">
                                      <p:cBhvr>
                                        <p:cTn id="52" dur="1000" fill="hold"/>
                                        <p:tgtEl>
                                          <p:spTgt spid="42"/>
                                        </p:tgtEl>
                                        <p:attrNameLst>
                                          <p:attrName>style.rotation</p:attrName>
                                        </p:attrNameLst>
                                      </p:cBhvr>
                                      <p:tavLst>
                                        <p:tav tm="0">
                                          <p:val>
                                            <p:fltVal val="90"/>
                                          </p:val>
                                        </p:tav>
                                        <p:tav tm="100000">
                                          <p:val>
                                            <p:fltVal val="0"/>
                                          </p:val>
                                        </p:tav>
                                      </p:tavLst>
                                    </p:anim>
                                    <p:animEffect transition="in" filter="fade">
                                      <p:cBhvr>
                                        <p:cTn id="53"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27" grpId="0"/>
      <p:bldP spid="30" grpId="0"/>
      <p:bldP spid="33"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2507226" y="140929"/>
            <a:ext cx="4758813" cy="962230"/>
          </a:xfrm>
          <a:ln>
            <a:solidFill>
              <a:srgbClr val="CC3399"/>
            </a:solidFill>
          </a:ln>
        </p:spPr>
        <p:txBody>
          <a:bodyPr>
            <a:normAutofit/>
          </a:bodyPr>
          <a:lstStyle/>
          <a:p>
            <a:pPr algn="ctr"/>
            <a:r>
              <a:rPr lang="fr-FR" sz="2000" b="1" dirty="0">
                <a:latin typeface="Arial" panose="020B0604020202020204" pitchFamily="34" charset="0"/>
                <a:cs typeface="Arial" panose="020B0604020202020204" pitchFamily="34" charset="0"/>
              </a:rPr>
              <a:t>DU PROJET À LA RÉALISATION</a:t>
            </a:r>
            <a:br>
              <a:rPr lang="fr-FR" sz="2000" b="1" dirty="0"/>
            </a:br>
            <a:r>
              <a:rPr lang="fr-FR" sz="1200" b="1" dirty="0"/>
              <a:t>COMPRENDRE LA DÉMARCHE DE L’ARTISTE</a:t>
            </a:r>
          </a:p>
        </p:txBody>
      </p:sp>
      <p:sp>
        <p:nvSpPr>
          <p:cNvPr id="15" name="ZoneTexte 14">
            <a:extLst>
              <a:ext uri="{FF2B5EF4-FFF2-40B4-BE49-F238E27FC236}">
                <a16:creationId xmlns:a16="http://schemas.microsoft.com/office/drawing/2014/main" id="{FCFDA79C-059F-202C-0CEF-16E1CDBD7E6C}"/>
              </a:ext>
            </a:extLst>
          </p:cNvPr>
          <p:cNvSpPr txBox="1"/>
          <p:nvPr/>
        </p:nvSpPr>
        <p:spPr>
          <a:xfrm>
            <a:off x="776690" y="1263674"/>
            <a:ext cx="8001983" cy="1754326"/>
          </a:xfrm>
          <a:prstGeom prst="rect">
            <a:avLst/>
          </a:prstGeom>
          <a:solidFill>
            <a:schemeClr val="bg1">
              <a:lumMod val="85000"/>
            </a:schemeClr>
          </a:solidFill>
        </p:spPr>
        <p:txBody>
          <a:bodyPr wrap="square">
            <a:spAutoFit/>
          </a:bodyPr>
          <a:lstStyle/>
          <a:p>
            <a:pPr algn="just"/>
            <a:r>
              <a:rPr lang="fr-FR" sz="1200" b="1" dirty="0">
                <a:latin typeface="Calibri" panose="020F0502020204030204" pitchFamily="34" charset="0"/>
                <a:cs typeface="Calibri" panose="020F0502020204030204" pitchFamily="34" charset="0"/>
              </a:rPr>
              <a:t>En 1816, il se lance dans une ambitieuse et spectaculaire composition d’histoire, inspirée d’un fait divers largement médiatisé : l’abandon par le gouvernement de Louis XVIII d’une frégate ayant échoué au large des côtes sénégalaises. C’est la naissance du Radeau de la Méduse, toile polémique en forme d’allégorie politique, qui assure à Géricault une grande notoriété au Salon de 1819 (où elle fut exposée sous le titre </a:t>
            </a:r>
            <a:r>
              <a:rPr lang="fr-FR" sz="1200" b="1" i="1" dirty="0">
                <a:latin typeface="Calibri" panose="020F0502020204030204" pitchFamily="34" charset="0"/>
                <a:cs typeface="Calibri" panose="020F0502020204030204" pitchFamily="34" charset="0"/>
              </a:rPr>
              <a:t>Un naufrage</a:t>
            </a:r>
            <a:r>
              <a:rPr lang="fr-FR" sz="1200" b="1" dirty="0">
                <a:latin typeface="Calibri" panose="020F0502020204030204" pitchFamily="34" charset="0"/>
                <a:cs typeface="Calibri" panose="020F0502020204030204" pitchFamily="34" charset="0"/>
              </a:rPr>
              <a:t>). Pour composer les corps cadavériques, Géricault travaille d’après des cadavres empruntés à la morgue.</a:t>
            </a:r>
          </a:p>
          <a:p>
            <a:pPr algn="just"/>
            <a:r>
              <a:rPr lang="fr-FR" sz="1200" b="1" dirty="0">
                <a:solidFill>
                  <a:schemeClr val="accent4"/>
                </a:solidFill>
                <a:latin typeface="Calibri" panose="020F0502020204030204" pitchFamily="34" charset="0"/>
                <a:cs typeface="Calibri" panose="020F0502020204030204" pitchFamily="34" charset="0"/>
              </a:rPr>
              <a:t>Le processus pour préparer cette œuvre de grand format est très classique et académique: des esquisses, des études. Il est intéressant d’étudier ses études de modèles en mouvement puis ses études de modèles en groupe, pour penser la composition et la dynamique du tableau. </a:t>
            </a:r>
          </a:p>
          <a:p>
            <a:pPr algn="just"/>
            <a:r>
              <a:rPr lang="fr-FR" sz="1200" b="1" dirty="0">
                <a:solidFill>
                  <a:schemeClr val="accent4"/>
                </a:solidFill>
                <a:latin typeface="Calibri" panose="020F0502020204030204" pitchFamily="34" charset="0"/>
                <a:cs typeface="Calibri" panose="020F0502020204030204" pitchFamily="34" charset="0"/>
              </a:rPr>
              <a:t>Dans son atelier, il fait construire une maquette du radeau, pour réfléchir à la composition générale.</a:t>
            </a:r>
          </a:p>
        </p:txBody>
      </p:sp>
      <p:pic>
        <p:nvPicPr>
          <p:cNvPr id="16" name="Image 15" descr="Une image contenant texte&#10;&#10;Description générée automatiquement">
            <a:extLst>
              <a:ext uri="{FF2B5EF4-FFF2-40B4-BE49-F238E27FC236}">
                <a16:creationId xmlns:a16="http://schemas.microsoft.com/office/drawing/2014/main" id="{67318028-DC92-B2AB-DAB3-04DE67FF5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2975" y="284169"/>
            <a:ext cx="3086676" cy="2465225"/>
          </a:xfrm>
          <a:prstGeom prst="rect">
            <a:avLst/>
          </a:prstGeom>
        </p:spPr>
      </p:pic>
      <p:sp>
        <p:nvSpPr>
          <p:cNvPr id="18" name="ZoneTexte 17">
            <a:extLst>
              <a:ext uri="{FF2B5EF4-FFF2-40B4-BE49-F238E27FC236}">
                <a16:creationId xmlns:a16="http://schemas.microsoft.com/office/drawing/2014/main" id="{147B40B7-98FD-2538-1A7B-217C2AA75E63}"/>
              </a:ext>
            </a:extLst>
          </p:cNvPr>
          <p:cNvSpPr txBox="1"/>
          <p:nvPr/>
        </p:nvSpPr>
        <p:spPr>
          <a:xfrm>
            <a:off x="8922975" y="2856114"/>
            <a:ext cx="2458064" cy="830997"/>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Esquisse pour le Radeau de la Méduse</a:t>
            </a:r>
          </a:p>
          <a:p>
            <a:r>
              <a:rPr lang="fr-FR" sz="1200" dirty="0">
                <a:latin typeface="Calibri" panose="020F0502020204030204" pitchFamily="34" charset="0"/>
                <a:cs typeface="Calibri" panose="020F0502020204030204" pitchFamily="34" charset="0"/>
              </a:rPr>
              <a:t>Vers 1818/1819 </a:t>
            </a:r>
          </a:p>
          <a:p>
            <a:r>
              <a:rPr lang="fr-FR" sz="1200" dirty="0">
                <a:latin typeface="Calibri" panose="020F0502020204030204" pitchFamily="34" charset="0"/>
                <a:cs typeface="Calibri" panose="020F0502020204030204" pitchFamily="34" charset="0"/>
              </a:rPr>
              <a:t>64 x 81 cm, Huile sur toile</a:t>
            </a:r>
          </a:p>
        </p:txBody>
      </p:sp>
      <p:pic>
        <p:nvPicPr>
          <p:cNvPr id="20" name="Image 19" descr="Une image contenant texte, vieux, matériau de construction, cadre&#10;&#10;Description générée automatiquement">
            <a:extLst>
              <a:ext uri="{FF2B5EF4-FFF2-40B4-BE49-F238E27FC236}">
                <a16:creationId xmlns:a16="http://schemas.microsoft.com/office/drawing/2014/main" id="{182513C6-6DDD-DD30-2BC9-10E7281926E6}"/>
              </a:ext>
            </a:extLst>
          </p:cNvPr>
          <p:cNvPicPr>
            <a:picLocks noChangeAspect="1"/>
          </p:cNvPicPr>
          <p:nvPr/>
        </p:nvPicPr>
        <p:blipFill rotWithShape="1">
          <a:blip r:embed="rId3">
            <a:extLst>
              <a:ext uri="{28A0092B-C50C-407E-A947-70E740481C1C}">
                <a14:useLocalDpi xmlns:a14="http://schemas.microsoft.com/office/drawing/2010/main" val="0"/>
              </a:ext>
            </a:extLst>
          </a:blip>
          <a:srcRect l="7766" t="10251" r="4688" b="8129"/>
          <a:stretch/>
        </p:blipFill>
        <p:spPr>
          <a:xfrm>
            <a:off x="121723" y="3000205"/>
            <a:ext cx="2340055" cy="1690248"/>
          </a:xfrm>
          <a:prstGeom prst="rect">
            <a:avLst/>
          </a:prstGeom>
        </p:spPr>
      </p:pic>
      <p:sp>
        <p:nvSpPr>
          <p:cNvPr id="22" name="ZoneTexte 21">
            <a:extLst>
              <a:ext uri="{FF2B5EF4-FFF2-40B4-BE49-F238E27FC236}">
                <a16:creationId xmlns:a16="http://schemas.microsoft.com/office/drawing/2014/main" id="{ED71C562-D84F-BEFB-6808-1AE579B1ECD1}"/>
              </a:ext>
            </a:extLst>
          </p:cNvPr>
          <p:cNvSpPr txBox="1"/>
          <p:nvPr/>
        </p:nvSpPr>
        <p:spPr>
          <a:xfrm>
            <a:off x="96688" y="4744051"/>
            <a:ext cx="1977135" cy="1292662"/>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Etude de groupe pour le radeau de la Méduse</a:t>
            </a:r>
          </a:p>
          <a:p>
            <a:r>
              <a:rPr lang="fr-FR" sz="1200" dirty="0">
                <a:latin typeface="Calibri" panose="020F0502020204030204" pitchFamily="34" charset="0"/>
                <a:cs typeface="Calibri" panose="020F0502020204030204" pitchFamily="34" charset="0"/>
              </a:rPr>
              <a:t>Vers 1818/1819</a:t>
            </a:r>
          </a:p>
          <a:p>
            <a:r>
              <a:rPr lang="fr-FR" sz="1200" dirty="0">
                <a:latin typeface="Calibri" panose="020F0502020204030204" pitchFamily="34" charset="0"/>
                <a:cs typeface="Calibri" panose="020F0502020204030204" pitchFamily="34" charset="0"/>
              </a:rPr>
              <a:t>20 x 27 cm</a:t>
            </a:r>
          </a:p>
          <a:p>
            <a:r>
              <a:rPr lang="fr-FR" sz="1200" dirty="0">
                <a:latin typeface="Calibri" panose="020F0502020204030204" pitchFamily="34" charset="0"/>
                <a:cs typeface="Calibri" panose="020F0502020204030204" pitchFamily="34" charset="0"/>
              </a:rPr>
              <a:t>Crayon sur papier </a:t>
            </a:r>
          </a:p>
          <a:p>
            <a:endParaRPr lang="fr-FR" dirty="0"/>
          </a:p>
        </p:txBody>
      </p:sp>
      <p:pic>
        <p:nvPicPr>
          <p:cNvPr id="24" name="Image 23" descr="Une image contenant texte, différent, plusieurs&#10;&#10;Description générée automatiquement">
            <a:extLst>
              <a:ext uri="{FF2B5EF4-FFF2-40B4-BE49-F238E27FC236}">
                <a16:creationId xmlns:a16="http://schemas.microsoft.com/office/drawing/2014/main" id="{A698316D-84D1-C963-4DAF-B0D27524EA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6007" y="2931697"/>
            <a:ext cx="2458064" cy="1805141"/>
          </a:xfrm>
          <a:prstGeom prst="rect">
            <a:avLst/>
          </a:prstGeom>
        </p:spPr>
      </p:pic>
      <p:sp>
        <p:nvSpPr>
          <p:cNvPr id="4" name="ZoneTexte 3">
            <a:extLst>
              <a:ext uri="{FF2B5EF4-FFF2-40B4-BE49-F238E27FC236}">
                <a16:creationId xmlns:a16="http://schemas.microsoft.com/office/drawing/2014/main" id="{5B2F329C-9B2A-813D-02C7-C9A28750FF0F}"/>
              </a:ext>
            </a:extLst>
          </p:cNvPr>
          <p:cNvSpPr txBox="1"/>
          <p:nvPr/>
        </p:nvSpPr>
        <p:spPr>
          <a:xfrm>
            <a:off x="4392576" y="4690453"/>
            <a:ext cx="3406848" cy="1384995"/>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Scène de cannibalisme sur le radeau de la Méduse</a:t>
            </a:r>
          </a:p>
          <a:p>
            <a:r>
              <a:rPr lang="fr-FR" sz="1200" dirty="0">
                <a:latin typeface="Calibri" panose="020F0502020204030204" pitchFamily="34" charset="0"/>
                <a:cs typeface="Calibri" panose="020F0502020204030204" pitchFamily="34" charset="0"/>
              </a:rPr>
              <a:t>vers 1818/1819 </a:t>
            </a:r>
          </a:p>
          <a:p>
            <a:r>
              <a:rPr lang="fr-FR" sz="1200" dirty="0">
                <a:latin typeface="Calibri" panose="020F0502020204030204" pitchFamily="34" charset="0"/>
                <a:cs typeface="Calibri" panose="020F0502020204030204" pitchFamily="34" charset="0"/>
              </a:rPr>
              <a:t>28,5 x 38,5 cm</a:t>
            </a:r>
          </a:p>
          <a:p>
            <a:r>
              <a:rPr lang="fr-FR" sz="1200" dirty="0">
                <a:latin typeface="Calibri" panose="020F0502020204030204" pitchFamily="34" charset="0"/>
                <a:cs typeface="Calibri" panose="020F0502020204030204" pitchFamily="34" charset="0"/>
              </a:rPr>
              <a:t>Etude indirecte pour le tableau du Louvre (Salon de 1819)</a:t>
            </a:r>
          </a:p>
          <a:p>
            <a:r>
              <a:rPr lang="fr-FR" sz="1200" dirty="0">
                <a:latin typeface="Calibri" panose="020F0502020204030204" pitchFamily="34" charset="0"/>
                <a:cs typeface="Calibri" panose="020F0502020204030204" pitchFamily="34" charset="0"/>
              </a:rPr>
              <a:t>Crayon noir, lavis d'encre brune, gouache blanche en rehauts et en lavis, sur papier beige. </a:t>
            </a:r>
          </a:p>
        </p:txBody>
      </p:sp>
      <p:pic>
        <p:nvPicPr>
          <p:cNvPr id="8" name="Image 7" descr="Une image contenant texte, livre, vieux&#10;&#10;Description générée automatiquement">
            <a:extLst>
              <a:ext uri="{FF2B5EF4-FFF2-40B4-BE49-F238E27FC236}">
                <a16:creationId xmlns:a16="http://schemas.microsoft.com/office/drawing/2014/main" id="{30863FF6-3740-2296-3FA0-9A01B0A531EF}"/>
              </a:ext>
            </a:extLst>
          </p:cNvPr>
          <p:cNvPicPr>
            <a:picLocks noChangeAspect="1"/>
          </p:cNvPicPr>
          <p:nvPr/>
        </p:nvPicPr>
        <p:blipFill rotWithShape="1">
          <a:blip r:embed="rId5">
            <a:extLst>
              <a:ext uri="{28A0092B-C50C-407E-A947-70E740481C1C}">
                <a14:useLocalDpi xmlns:a14="http://schemas.microsoft.com/office/drawing/2010/main" val="0"/>
              </a:ext>
            </a:extLst>
          </a:blip>
          <a:srcRect l="4064" t="-898" r="3305" b="898"/>
          <a:stretch/>
        </p:blipFill>
        <p:spPr>
          <a:xfrm>
            <a:off x="7757651" y="3957657"/>
            <a:ext cx="2615381" cy="2007664"/>
          </a:xfrm>
          <a:prstGeom prst="rect">
            <a:avLst/>
          </a:prstGeom>
        </p:spPr>
      </p:pic>
      <p:sp>
        <p:nvSpPr>
          <p:cNvPr id="9" name="ZoneTexte 8">
            <a:extLst>
              <a:ext uri="{FF2B5EF4-FFF2-40B4-BE49-F238E27FC236}">
                <a16:creationId xmlns:a16="http://schemas.microsoft.com/office/drawing/2014/main" id="{FC3881FF-C5F6-6D3B-ED89-3AC09F65738B}"/>
              </a:ext>
            </a:extLst>
          </p:cNvPr>
          <p:cNvSpPr txBox="1"/>
          <p:nvPr/>
        </p:nvSpPr>
        <p:spPr>
          <a:xfrm>
            <a:off x="10526612" y="4744051"/>
            <a:ext cx="1543665" cy="1200329"/>
          </a:xfrm>
          <a:prstGeom prst="rect">
            <a:avLst/>
          </a:prstGeom>
          <a:noFill/>
        </p:spPr>
        <p:txBody>
          <a:bodyPr wrap="square" rtlCol="0">
            <a:spAutoFit/>
          </a:bodyPr>
          <a:lstStyle/>
          <a:p>
            <a:r>
              <a:rPr lang="fr-FR" sz="1200" b="1" i="1" dirty="0">
                <a:latin typeface="Calibri" panose="020F0502020204030204" pitchFamily="34" charset="0"/>
                <a:cs typeface="Calibri" panose="020F0502020204030204" pitchFamily="34" charset="0"/>
              </a:rPr>
              <a:t>Le radeau de la Méduse : l'Argus en vue</a:t>
            </a:r>
          </a:p>
          <a:p>
            <a:r>
              <a:rPr lang="fr-FR" sz="1200" dirty="0">
                <a:latin typeface="Calibri" panose="020F0502020204030204" pitchFamily="34" charset="0"/>
                <a:cs typeface="Calibri" panose="020F0502020204030204" pitchFamily="34" charset="0"/>
              </a:rPr>
              <a:t>20,3 X 28, 7 cm</a:t>
            </a:r>
          </a:p>
          <a:p>
            <a:r>
              <a:rPr lang="fr-FR" sz="1200" dirty="0">
                <a:latin typeface="Calibri" panose="020F0502020204030204" pitchFamily="34" charset="0"/>
                <a:cs typeface="Calibri" panose="020F0502020204030204" pitchFamily="34" charset="0"/>
              </a:rPr>
              <a:t>Dessin à la plume, lavis d’encre brune</a:t>
            </a:r>
          </a:p>
        </p:txBody>
      </p:sp>
      <p:pic>
        <p:nvPicPr>
          <p:cNvPr id="11" name="Image 10" descr="Une image contenant bâtiment, extérieur, vieux, toit&#10;&#10;Description générée automatiquement">
            <a:extLst>
              <a:ext uri="{FF2B5EF4-FFF2-40B4-BE49-F238E27FC236}">
                <a16:creationId xmlns:a16="http://schemas.microsoft.com/office/drawing/2014/main" id="{18BF19BA-B4D9-80D6-E493-AB3F2143D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8361" y="3068987"/>
            <a:ext cx="2110451" cy="1600425"/>
          </a:xfrm>
          <a:prstGeom prst="rect">
            <a:avLst/>
          </a:prstGeom>
        </p:spPr>
      </p:pic>
      <p:sp>
        <p:nvSpPr>
          <p:cNvPr id="12" name="ZoneTexte 11">
            <a:extLst>
              <a:ext uri="{FF2B5EF4-FFF2-40B4-BE49-F238E27FC236}">
                <a16:creationId xmlns:a16="http://schemas.microsoft.com/office/drawing/2014/main" id="{9DB043DE-1B22-0662-09DD-2419C0236AE6}"/>
              </a:ext>
            </a:extLst>
          </p:cNvPr>
          <p:cNvSpPr txBox="1"/>
          <p:nvPr/>
        </p:nvSpPr>
        <p:spPr>
          <a:xfrm>
            <a:off x="2412266" y="4744051"/>
            <a:ext cx="1977135" cy="830997"/>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La maquette, grandeur nature, du radeau </a:t>
            </a:r>
            <a:r>
              <a:rPr lang="fr-FR" sz="1200" dirty="0">
                <a:latin typeface="Calibri" panose="020F0502020204030204" pitchFamily="34" charset="0"/>
                <a:cs typeface="Calibri" panose="020F0502020204030204" pitchFamily="34" charset="0"/>
              </a:rPr>
              <a:t>dans la cours de La Corderie Royale de Rochefort </a:t>
            </a:r>
          </a:p>
        </p:txBody>
      </p:sp>
    </p:spTree>
    <p:extLst>
      <p:ext uri="{BB962C8B-B14F-4D97-AF65-F5344CB8AC3E}">
        <p14:creationId xmlns:p14="http://schemas.microsoft.com/office/powerpoint/2010/main" val="81724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2" grpId="0"/>
      <p:bldP spid="4" grpId="0"/>
      <p:bldP spid="9"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BE29F-C624-BB5B-9EB7-A3F3E6FC2CA0}"/>
              </a:ext>
            </a:extLst>
          </p:cNvPr>
          <p:cNvSpPr txBox="1">
            <a:spLocks/>
          </p:cNvSpPr>
          <p:nvPr/>
        </p:nvSpPr>
        <p:spPr>
          <a:xfrm>
            <a:off x="3038168" y="278581"/>
            <a:ext cx="5515897" cy="675148"/>
          </a:xfrm>
          <a:prstGeom prst="rect">
            <a:avLst/>
          </a:prstGeom>
          <a:ln>
            <a:solidFill>
              <a:srgbClr val="CC3399"/>
            </a:solidFill>
          </a:ln>
        </p:spPr>
        <p:txBody>
          <a:bodyPr>
            <a:norm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fr-FR" sz="2000" b="1" dirty="0">
                <a:latin typeface="Arial" panose="020B0604020202020204" pitchFamily="34" charset="0"/>
                <a:cs typeface="Arial" panose="020B0604020202020204" pitchFamily="34" charset="0"/>
              </a:rPr>
              <a:t>UN SUJET SOUVENT REPRÉSENTÉ</a:t>
            </a:r>
          </a:p>
          <a:p>
            <a:pPr algn="ctr"/>
            <a:r>
              <a:rPr lang="fr-FR" sz="2000" b="1" dirty="0">
                <a:latin typeface="Arial" panose="020B0604020202020204" pitchFamily="34" charset="0"/>
                <a:cs typeface="Arial" panose="020B0604020202020204" pitchFamily="34" charset="0"/>
              </a:rPr>
              <a:t>POUR LA PRESSE  ET LA LITTÉRATURE</a:t>
            </a:r>
            <a:endParaRPr lang="fr-FR" sz="1200" b="1" dirty="0"/>
          </a:p>
        </p:txBody>
      </p:sp>
      <p:sp>
        <p:nvSpPr>
          <p:cNvPr id="3" name="ZoneTexte 2">
            <a:extLst>
              <a:ext uri="{FF2B5EF4-FFF2-40B4-BE49-F238E27FC236}">
                <a16:creationId xmlns:a16="http://schemas.microsoft.com/office/drawing/2014/main" id="{6008DB14-1348-C080-8DCA-8B4DD422D5FB}"/>
              </a:ext>
            </a:extLst>
          </p:cNvPr>
          <p:cNvSpPr txBox="1"/>
          <p:nvPr/>
        </p:nvSpPr>
        <p:spPr>
          <a:xfrm>
            <a:off x="184763" y="4166901"/>
            <a:ext cx="3875958" cy="830997"/>
          </a:xfrm>
          <a:prstGeom prst="rect">
            <a:avLst/>
          </a:prstGeom>
          <a:noFill/>
        </p:spPr>
        <p:txBody>
          <a:bodyPr wrap="square" rtlCol="0">
            <a:spAutoFit/>
          </a:bodyPr>
          <a:lstStyle/>
          <a:p>
            <a:r>
              <a:rPr lang="fr-FR" sz="1200" dirty="0">
                <a:latin typeface="Calibri" panose="020F0502020204030204" pitchFamily="34" charset="0"/>
                <a:cs typeface="Calibri" panose="020F0502020204030204" pitchFamily="34" charset="0"/>
              </a:rPr>
              <a:t>Naufrage de </a:t>
            </a:r>
            <a:r>
              <a:rPr lang="fr-FR" sz="1200" i="1" dirty="0">
                <a:latin typeface="Calibri" panose="020F0502020204030204" pitchFamily="34" charset="0"/>
                <a:cs typeface="Calibri" panose="020F0502020204030204" pitchFamily="34" charset="0"/>
              </a:rPr>
              <a:t>La Méduse</a:t>
            </a:r>
            <a:r>
              <a:rPr lang="fr-FR" sz="1200" dirty="0">
                <a:latin typeface="Calibri" panose="020F0502020204030204" pitchFamily="34" charset="0"/>
                <a:cs typeface="Calibri" panose="020F0502020204030204" pitchFamily="34" charset="0"/>
              </a:rPr>
              <a:t>. </a:t>
            </a:r>
          </a:p>
          <a:p>
            <a:r>
              <a:rPr lang="fr-FR" sz="1200" dirty="0">
                <a:latin typeface="Calibri" panose="020F0502020204030204" pitchFamily="34" charset="0"/>
                <a:cs typeface="Calibri" panose="020F0502020204030204" pitchFamily="34" charset="0"/>
              </a:rPr>
              <a:t>Gravure extraite de </a:t>
            </a:r>
            <a:r>
              <a:rPr lang="fr-FR" sz="1200" i="1" dirty="0">
                <a:latin typeface="Calibri" panose="020F0502020204030204" pitchFamily="34" charset="0"/>
                <a:cs typeface="Calibri" panose="020F0502020204030204" pitchFamily="34" charset="0"/>
              </a:rPr>
              <a:t>Naufrage de la frégate La Méduse, faisant partie de l’expédition du Sénégal en 1816 </a:t>
            </a:r>
            <a:r>
              <a:rPr lang="fr-FR" sz="1200" dirty="0">
                <a:latin typeface="Calibri" panose="020F0502020204030204" pitchFamily="34" charset="0"/>
                <a:cs typeface="Calibri" panose="020F0502020204030204" pitchFamily="34" charset="0"/>
              </a:rPr>
              <a:t>par </a:t>
            </a:r>
            <a:r>
              <a:rPr lang="fr-FR" sz="1200" b="1" dirty="0">
                <a:latin typeface="Calibri" panose="020F0502020204030204" pitchFamily="34" charset="0"/>
                <a:cs typeface="Calibri" panose="020F0502020204030204" pitchFamily="34" charset="0"/>
              </a:rPr>
              <a:t>Alexandre </a:t>
            </a:r>
            <a:r>
              <a:rPr lang="fr-FR" sz="1200" b="1" dirty="0" err="1">
                <a:latin typeface="Calibri" panose="020F0502020204030204" pitchFamily="34" charset="0"/>
                <a:cs typeface="Calibri" panose="020F0502020204030204" pitchFamily="34" charset="0"/>
              </a:rPr>
              <a:t>Corréard</a:t>
            </a:r>
            <a:r>
              <a:rPr lang="fr-FR" sz="1200" b="1" dirty="0">
                <a:latin typeface="Calibri" panose="020F0502020204030204" pitchFamily="34" charset="0"/>
                <a:cs typeface="Calibri" panose="020F0502020204030204" pitchFamily="34" charset="0"/>
              </a:rPr>
              <a:t> et Henri Savigny</a:t>
            </a:r>
            <a:r>
              <a:rPr lang="fr-FR" sz="1200" dirty="0">
                <a:latin typeface="Calibri" panose="020F0502020204030204" pitchFamily="34" charset="0"/>
                <a:cs typeface="Calibri" panose="020F0502020204030204" pitchFamily="34" charset="0"/>
              </a:rPr>
              <a:t>, édition de 1821</a:t>
            </a:r>
          </a:p>
        </p:txBody>
      </p:sp>
      <p:pic>
        <p:nvPicPr>
          <p:cNvPr id="5" name="Image 4" descr="Une image contenant texte, extérieur, embarcation, radeau&#10;&#10;Description générée automatiquement">
            <a:extLst>
              <a:ext uri="{FF2B5EF4-FFF2-40B4-BE49-F238E27FC236}">
                <a16:creationId xmlns:a16="http://schemas.microsoft.com/office/drawing/2014/main" id="{D04A81B8-B644-D8D0-568D-684F63489C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18" y="1728190"/>
            <a:ext cx="3875958" cy="2374905"/>
          </a:xfrm>
          <a:prstGeom prst="rect">
            <a:avLst/>
          </a:prstGeom>
        </p:spPr>
      </p:pic>
      <p:sp>
        <p:nvSpPr>
          <p:cNvPr id="6" name="ZoneTexte 5">
            <a:extLst>
              <a:ext uri="{FF2B5EF4-FFF2-40B4-BE49-F238E27FC236}">
                <a16:creationId xmlns:a16="http://schemas.microsoft.com/office/drawing/2014/main" id="{C2809838-0CBA-0197-91B8-5351A8D3AE2E}"/>
              </a:ext>
            </a:extLst>
          </p:cNvPr>
          <p:cNvSpPr txBox="1"/>
          <p:nvPr/>
        </p:nvSpPr>
        <p:spPr>
          <a:xfrm>
            <a:off x="4190538" y="4104827"/>
            <a:ext cx="3529780" cy="1015663"/>
          </a:xfrm>
          <a:prstGeom prst="rect">
            <a:avLst/>
          </a:prstGeom>
          <a:noFill/>
        </p:spPr>
        <p:txBody>
          <a:bodyPr wrap="square" rtlCol="0">
            <a:spAutoFit/>
          </a:bodyPr>
          <a:lstStyle/>
          <a:p>
            <a:r>
              <a:rPr lang="fr-FR" sz="1200" b="1" dirty="0">
                <a:latin typeface="Calibri" panose="020F0502020204030204" pitchFamily="34" charset="0"/>
                <a:cs typeface="Calibri" panose="020F0502020204030204" pitchFamily="34" charset="0"/>
              </a:rPr>
              <a:t>Charles Philibert de </a:t>
            </a:r>
            <a:r>
              <a:rPr lang="fr-FR" sz="1200" b="1" dirty="0" err="1">
                <a:latin typeface="Calibri" panose="020F0502020204030204" pitchFamily="34" charset="0"/>
                <a:cs typeface="Calibri" panose="020F0502020204030204" pitchFamily="34" charset="0"/>
              </a:rPr>
              <a:t>Lasteyrie</a:t>
            </a:r>
            <a:r>
              <a:rPr lang="fr-FR" sz="1200" b="1" dirty="0">
                <a:latin typeface="Calibri" panose="020F0502020204030204" pitchFamily="34" charset="0"/>
                <a:cs typeface="Calibri" panose="020F0502020204030204" pitchFamily="34" charset="0"/>
              </a:rPr>
              <a:t> </a:t>
            </a:r>
            <a:r>
              <a:rPr lang="fr-FR" sz="1200" dirty="0">
                <a:latin typeface="Calibri" panose="020F0502020204030204" pitchFamily="34" charset="0"/>
                <a:cs typeface="Calibri" panose="020F0502020204030204" pitchFamily="34" charset="0"/>
              </a:rPr>
              <a:t>(1759-1849) </a:t>
            </a:r>
          </a:p>
          <a:p>
            <a:r>
              <a:rPr lang="fr-FR" sz="1200" i="1" dirty="0">
                <a:latin typeface="Calibri" panose="020F0502020204030204" pitchFamily="34" charset="0"/>
                <a:cs typeface="Calibri" panose="020F0502020204030204" pitchFamily="34" charset="0"/>
              </a:rPr>
              <a:t>Révolte d’une partie de l’équipage sur le radeau de La Méduse. </a:t>
            </a:r>
          </a:p>
          <a:p>
            <a:r>
              <a:rPr lang="fr-FR" sz="1200" dirty="0">
                <a:latin typeface="Calibri" panose="020F0502020204030204" pitchFamily="34" charset="0"/>
                <a:cs typeface="Calibri" panose="020F0502020204030204" pitchFamily="34" charset="0"/>
              </a:rPr>
              <a:t>Lithographie réalisée en 1818</a:t>
            </a:r>
            <a:br>
              <a:rPr lang="fr-FR" sz="1200" dirty="0">
                <a:latin typeface="Calibri" panose="020F0502020204030204" pitchFamily="34" charset="0"/>
                <a:cs typeface="Calibri" panose="020F0502020204030204" pitchFamily="34" charset="0"/>
              </a:rPr>
            </a:br>
            <a:endParaRPr lang="fr-FR" sz="1200" dirty="0">
              <a:latin typeface="Calibri" panose="020F0502020204030204" pitchFamily="34" charset="0"/>
              <a:cs typeface="Calibri" panose="020F0502020204030204" pitchFamily="34" charset="0"/>
            </a:endParaRPr>
          </a:p>
        </p:txBody>
      </p:sp>
      <p:pic>
        <p:nvPicPr>
          <p:cNvPr id="8" name="Image 7" descr="Une image contenant texte, extérieur, groupe, gens&#10;&#10;Description générée automatiquement">
            <a:extLst>
              <a:ext uri="{FF2B5EF4-FFF2-40B4-BE49-F238E27FC236}">
                <a16:creationId xmlns:a16="http://schemas.microsoft.com/office/drawing/2014/main" id="{8F8CA3C7-4E0F-99E5-104E-52642C2DF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57" y="1728190"/>
            <a:ext cx="3756742" cy="2254045"/>
          </a:xfrm>
          <a:prstGeom prst="rect">
            <a:avLst/>
          </a:prstGeom>
        </p:spPr>
      </p:pic>
      <p:sp>
        <p:nvSpPr>
          <p:cNvPr id="9" name="ZoneTexte 8">
            <a:extLst>
              <a:ext uri="{FF2B5EF4-FFF2-40B4-BE49-F238E27FC236}">
                <a16:creationId xmlns:a16="http://schemas.microsoft.com/office/drawing/2014/main" id="{E2BB94D3-8E4B-29F4-EA01-52B32A7A7942}"/>
              </a:ext>
            </a:extLst>
          </p:cNvPr>
          <p:cNvSpPr txBox="1"/>
          <p:nvPr/>
        </p:nvSpPr>
        <p:spPr>
          <a:xfrm>
            <a:off x="8238560" y="4104827"/>
            <a:ext cx="3529780" cy="1015663"/>
          </a:xfrm>
          <a:prstGeom prst="rect">
            <a:avLst/>
          </a:prstGeom>
          <a:noFill/>
        </p:spPr>
        <p:txBody>
          <a:bodyPr wrap="square" rtlCol="0">
            <a:spAutoFit/>
          </a:bodyPr>
          <a:lstStyle/>
          <a:p>
            <a:r>
              <a:rPr lang="fr-FR" sz="1200" i="1" dirty="0">
                <a:latin typeface="Calibri" panose="020F0502020204030204" pitchFamily="34" charset="0"/>
                <a:cs typeface="Calibri" panose="020F0502020204030204" pitchFamily="34" charset="0"/>
              </a:rPr>
              <a:t>Le radeau de La Méduse à la dérive</a:t>
            </a:r>
            <a:r>
              <a:rPr lang="fr-FR" sz="1200" dirty="0">
                <a:latin typeface="Calibri" panose="020F0502020204030204" pitchFamily="34" charset="0"/>
                <a:cs typeface="Calibri" panose="020F0502020204030204" pitchFamily="34" charset="0"/>
              </a:rPr>
              <a:t>. </a:t>
            </a:r>
          </a:p>
          <a:p>
            <a:r>
              <a:rPr lang="fr-FR" sz="1200" dirty="0">
                <a:latin typeface="Calibri" panose="020F0502020204030204" pitchFamily="34" charset="0"/>
                <a:cs typeface="Calibri" panose="020F0502020204030204" pitchFamily="34" charset="0"/>
              </a:rPr>
              <a:t>Gravure extraite de </a:t>
            </a:r>
            <a:r>
              <a:rPr lang="fr-FR" sz="1200" i="1" dirty="0">
                <a:latin typeface="Calibri" panose="020F0502020204030204" pitchFamily="34" charset="0"/>
                <a:cs typeface="Calibri" panose="020F0502020204030204" pitchFamily="34" charset="0"/>
              </a:rPr>
              <a:t>Naufrage de la frégate La Méduse, faisant partie de l’expédition du Sénégal en 1816</a:t>
            </a:r>
            <a:r>
              <a:rPr lang="fr-FR" sz="1200" dirty="0">
                <a:latin typeface="Calibri" panose="020F0502020204030204" pitchFamily="34" charset="0"/>
                <a:cs typeface="Calibri" panose="020F0502020204030204" pitchFamily="34" charset="0"/>
              </a:rPr>
              <a:t>, par </a:t>
            </a:r>
            <a:r>
              <a:rPr lang="fr-FR" sz="1200" b="1" dirty="0">
                <a:latin typeface="Calibri" panose="020F0502020204030204" pitchFamily="34" charset="0"/>
                <a:cs typeface="Calibri" panose="020F0502020204030204" pitchFamily="34" charset="0"/>
              </a:rPr>
              <a:t>Alexandre </a:t>
            </a:r>
            <a:r>
              <a:rPr lang="fr-FR" sz="1200" b="1" dirty="0" err="1">
                <a:latin typeface="Calibri" panose="020F0502020204030204" pitchFamily="34" charset="0"/>
                <a:cs typeface="Calibri" panose="020F0502020204030204" pitchFamily="34" charset="0"/>
              </a:rPr>
              <a:t>Corréard</a:t>
            </a:r>
            <a:r>
              <a:rPr lang="fr-FR" sz="1200" b="1" dirty="0">
                <a:latin typeface="Calibri" panose="020F0502020204030204" pitchFamily="34" charset="0"/>
                <a:cs typeface="Calibri" panose="020F0502020204030204" pitchFamily="34" charset="0"/>
              </a:rPr>
              <a:t> et Henri Savigny</a:t>
            </a:r>
            <a:r>
              <a:rPr lang="fr-FR" sz="1200" dirty="0">
                <a:latin typeface="Calibri" panose="020F0502020204030204" pitchFamily="34" charset="0"/>
                <a:cs typeface="Calibri" panose="020F0502020204030204" pitchFamily="34" charset="0"/>
              </a:rPr>
              <a:t>, édition de 1821</a:t>
            </a:r>
          </a:p>
        </p:txBody>
      </p:sp>
      <p:pic>
        <p:nvPicPr>
          <p:cNvPr id="11" name="Image 10" descr="Une image contenant texte, extérieur, livre, vieux&#10;&#10;Description générée automatiquement">
            <a:extLst>
              <a:ext uri="{FF2B5EF4-FFF2-40B4-BE49-F238E27FC236}">
                <a16:creationId xmlns:a16="http://schemas.microsoft.com/office/drawing/2014/main" id="{A65C26F0-4B3E-BEBC-D1FF-67D79FAD6C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8560" y="1770831"/>
            <a:ext cx="3315219" cy="2031325"/>
          </a:xfrm>
          <a:prstGeom prst="rect">
            <a:avLst/>
          </a:prstGeom>
        </p:spPr>
      </p:pic>
    </p:spTree>
    <p:extLst>
      <p:ext uri="{BB962C8B-B14F-4D97-AF65-F5344CB8AC3E}">
        <p14:creationId xmlns:p14="http://schemas.microsoft.com/office/powerpoint/2010/main" val="3741255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4081616" y="131097"/>
            <a:ext cx="3008671" cy="747899"/>
          </a:xfrm>
          <a:ln>
            <a:solidFill>
              <a:schemeClr val="accent2"/>
            </a:solidFill>
          </a:ln>
        </p:spPr>
        <p:txBody>
          <a:bodyPr>
            <a:normAutofit/>
          </a:bodyPr>
          <a:lstStyle/>
          <a:p>
            <a:pPr algn="ctr"/>
            <a:r>
              <a:rPr lang="fr-FR" sz="2000" b="1" dirty="0">
                <a:latin typeface="Arial" panose="020B0604020202020204" pitchFamily="34" charset="0"/>
                <a:cs typeface="Arial" panose="020B0604020202020204" pitchFamily="34" charset="0"/>
              </a:rPr>
              <a:t>ANALYSE D’ŒUVRE</a:t>
            </a:r>
            <a:br>
              <a:rPr lang="fr-FR" sz="2000" b="1" dirty="0">
                <a:latin typeface="Arial" panose="020B0604020202020204" pitchFamily="34" charset="0"/>
                <a:cs typeface="Arial" panose="020B0604020202020204" pitchFamily="34" charset="0"/>
              </a:rPr>
            </a:br>
            <a:endParaRPr lang="fr-FR" sz="2000" b="1" dirty="0">
              <a:latin typeface="Arial" panose="020B0604020202020204" pitchFamily="34" charset="0"/>
              <a:cs typeface="Arial" panose="020B0604020202020204" pitchFamily="34" charset="0"/>
            </a:endParaRPr>
          </a:p>
        </p:txBody>
      </p:sp>
      <p:sp>
        <p:nvSpPr>
          <p:cNvPr id="4" name="Ellipse 3">
            <a:extLst>
              <a:ext uri="{FF2B5EF4-FFF2-40B4-BE49-F238E27FC236}">
                <a16:creationId xmlns:a16="http://schemas.microsoft.com/office/drawing/2014/main" id="{626FCAFA-38E9-E296-A7D8-01D01F9C74FF}"/>
              </a:ext>
            </a:extLst>
          </p:cNvPr>
          <p:cNvSpPr/>
          <p:nvPr/>
        </p:nvSpPr>
        <p:spPr>
          <a:xfrm>
            <a:off x="7692436" y="27984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TEMPS</a:t>
            </a:r>
          </a:p>
        </p:txBody>
      </p:sp>
      <p:sp>
        <p:nvSpPr>
          <p:cNvPr id="10" name="Ellipse 9">
            <a:extLst>
              <a:ext uri="{FF2B5EF4-FFF2-40B4-BE49-F238E27FC236}">
                <a16:creationId xmlns:a16="http://schemas.microsoft.com/office/drawing/2014/main" id="{1614014C-09D9-AFF4-1FA2-C92520315EE7}"/>
              </a:ext>
            </a:extLst>
          </p:cNvPr>
          <p:cNvSpPr/>
          <p:nvPr/>
        </p:nvSpPr>
        <p:spPr>
          <a:xfrm>
            <a:off x="8946278" y="-82552"/>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COULEUR</a:t>
            </a:r>
          </a:p>
        </p:txBody>
      </p:sp>
      <p:sp>
        <p:nvSpPr>
          <p:cNvPr id="12" name="Ellipse 11">
            <a:extLst>
              <a:ext uri="{FF2B5EF4-FFF2-40B4-BE49-F238E27FC236}">
                <a16:creationId xmlns:a16="http://schemas.microsoft.com/office/drawing/2014/main" id="{02F916A2-EDDD-2478-0C72-761F45C7357C}"/>
              </a:ext>
            </a:extLst>
          </p:cNvPr>
          <p:cNvSpPr/>
          <p:nvPr/>
        </p:nvSpPr>
        <p:spPr>
          <a:xfrm>
            <a:off x="10138133" y="431684"/>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MATIERE</a:t>
            </a:r>
          </a:p>
        </p:txBody>
      </p:sp>
      <p:sp>
        <p:nvSpPr>
          <p:cNvPr id="14" name="Ellipse 13">
            <a:extLst>
              <a:ext uri="{FF2B5EF4-FFF2-40B4-BE49-F238E27FC236}">
                <a16:creationId xmlns:a16="http://schemas.microsoft.com/office/drawing/2014/main" id="{3244A9CF-9315-D587-06F2-86120C85B6CD}"/>
              </a:ext>
            </a:extLst>
          </p:cNvPr>
          <p:cNvSpPr/>
          <p:nvPr/>
        </p:nvSpPr>
        <p:spPr>
          <a:xfrm>
            <a:off x="10232384" y="1539771"/>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OUTIL/GESTE</a:t>
            </a:r>
          </a:p>
        </p:txBody>
      </p:sp>
      <p:sp>
        <p:nvSpPr>
          <p:cNvPr id="16" name="Ellipse 15">
            <a:extLst>
              <a:ext uri="{FF2B5EF4-FFF2-40B4-BE49-F238E27FC236}">
                <a16:creationId xmlns:a16="http://schemas.microsoft.com/office/drawing/2014/main" id="{FAB4EE38-67B1-CCF6-47E2-2AF0331C041F}"/>
              </a:ext>
            </a:extLst>
          </p:cNvPr>
          <p:cNvSpPr/>
          <p:nvPr/>
        </p:nvSpPr>
        <p:spPr>
          <a:xfrm>
            <a:off x="9752640" y="2568243"/>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LUMIERE</a:t>
            </a:r>
          </a:p>
        </p:txBody>
      </p:sp>
      <p:sp>
        <p:nvSpPr>
          <p:cNvPr id="18" name="Ellipse 17">
            <a:extLst>
              <a:ext uri="{FF2B5EF4-FFF2-40B4-BE49-F238E27FC236}">
                <a16:creationId xmlns:a16="http://schemas.microsoft.com/office/drawing/2014/main" id="{306D113D-2428-39C0-801F-CA64BEE3B01E}"/>
              </a:ext>
            </a:extLst>
          </p:cNvPr>
          <p:cNvSpPr/>
          <p:nvPr/>
        </p:nvSpPr>
        <p:spPr>
          <a:xfrm>
            <a:off x="7741406" y="134812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ESPACE</a:t>
            </a:r>
          </a:p>
        </p:txBody>
      </p:sp>
      <p:sp>
        <p:nvSpPr>
          <p:cNvPr id="21" name="Ellipse 20">
            <a:extLst>
              <a:ext uri="{FF2B5EF4-FFF2-40B4-BE49-F238E27FC236}">
                <a16:creationId xmlns:a16="http://schemas.microsoft.com/office/drawing/2014/main" id="{214B5533-D966-6E02-7BBA-5A1F9EDA0D7F}"/>
              </a:ext>
            </a:extLst>
          </p:cNvPr>
          <p:cNvSpPr/>
          <p:nvPr/>
        </p:nvSpPr>
        <p:spPr>
          <a:xfrm>
            <a:off x="8367250" y="2416406"/>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chemeClr val="tx1"/>
                </a:solidFill>
              </a:rPr>
              <a:t>FORMES</a:t>
            </a:r>
          </a:p>
        </p:txBody>
      </p:sp>
      <p:sp>
        <p:nvSpPr>
          <p:cNvPr id="39" name="ZoneTexte 38">
            <a:extLst>
              <a:ext uri="{FF2B5EF4-FFF2-40B4-BE49-F238E27FC236}">
                <a16:creationId xmlns:a16="http://schemas.microsoft.com/office/drawing/2014/main" id="{126D9AF5-2050-A941-C66E-D1D1AE5B3CC1}"/>
              </a:ext>
            </a:extLst>
          </p:cNvPr>
          <p:cNvSpPr txBox="1"/>
          <p:nvPr/>
        </p:nvSpPr>
        <p:spPr>
          <a:xfrm>
            <a:off x="4008391" y="1024683"/>
            <a:ext cx="3155120" cy="261610"/>
          </a:xfrm>
          <a:prstGeom prst="rect">
            <a:avLst/>
          </a:prstGeom>
          <a:noFill/>
        </p:spPr>
        <p:txBody>
          <a:bodyPr wrap="square" rtlCol="0">
            <a:spAutoFit/>
          </a:bodyPr>
          <a:lstStyle/>
          <a:p>
            <a:r>
              <a:rPr lang="fr-FR" sz="1100" b="1" dirty="0">
                <a:latin typeface="Calibri" panose="020F0502020204030204" pitchFamily="34" charset="0"/>
                <a:cs typeface="Calibri" panose="020F0502020204030204" pitchFamily="34" charset="0"/>
              </a:rPr>
              <a:t>Au format paysage – TRES GRAND FORMAT</a:t>
            </a:r>
          </a:p>
        </p:txBody>
      </p:sp>
      <p:pic>
        <p:nvPicPr>
          <p:cNvPr id="5" name="Image 4" descr="Une image contenant texte, fenêtre, intérieur, vieux&#10;&#10;Description générée automatiquement">
            <a:extLst>
              <a:ext uri="{FF2B5EF4-FFF2-40B4-BE49-F238E27FC236}">
                <a16:creationId xmlns:a16="http://schemas.microsoft.com/office/drawing/2014/main" id="{0342FE3C-2470-7A3D-903C-E89CBC36780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45351" y="1431980"/>
            <a:ext cx="4794978" cy="3460228"/>
          </a:xfrm>
          <a:prstGeom prst="rect">
            <a:avLst/>
          </a:prstGeom>
        </p:spPr>
      </p:pic>
    </p:spTree>
    <p:extLst>
      <p:ext uri="{BB962C8B-B14F-4D97-AF65-F5344CB8AC3E}">
        <p14:creationId xmlns:p14="http://schemas.microsoft.com/office/powerpoint/2010/main" val="250686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additive="base">
                                        <p:cTn id="14" dur="500" fill="hold"/>
                                        <p:tgtEl>
                                          <p:spTgt spid="39"/>
                                        </p:tgtEl>
                                        <p:attrNameLst>
                                          <p:attrName>ppt_x</p:attrName>
                                        </p:attrNameLst>
                                      </p:cBhvr>
                                      <p:tavLst>
                                        <p:tav tm="0">
                                          <p:val>
                                            <p:strVal val="#ppt_x"/>
                                          </p:val>
                                        </p:tav>
                                        <p:tav tm="100000">
                                          <p:val>
                                            <p:strVal val="#ppt_x"/>
                                          </p:val>
                                        </p:tav>
                                      </p:tavLst>
                                    </p:anim>
                                    <p:anim calcmode="lin" valueType="num">
                                      <p:cBhvr additive="base">
                                        <p:cTn id="15"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2" grpId="0" animBg="1"/>
      <p:bldP spid="14" grpId="0" animBg="1"/>
      <p:bldP spid="16" grpId="0" animBg="1"/>
      <p:bldP spid="18" grpId="0" animBg="1"/>
      <p:bldP spid="21" grpId="0" animBg="1"/>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0EEA1E-7C9E-FF44-70BD-4E33D8A01D85}"/>
              </a:ext>
            </a:extLst>
          </p:cNvPr>
          <p:cNvSpPr>
            <a:spLocks noGrp="1"/>
          </p:cNvSpPr>
          <p:nvPr>
            <p:ph type="title"/>
          </p:nvPr>
        </p:nvSpPr>
        <p:spPr>
          <a:xfrm>
            <a:off x="4081616" y="131097"/>
            <a:ext cx="3008671" cy="747899"/>
          </a:xfrm>
          <a:ln>
            <a:solidFill>
              <a:schemeClr val="accent2"/>
            </a:solidFill>
          </a:ln>
        </p:spPr>
        <p:txBody>
          <a:bodyPr>
            <a:normAutofit/>
          </a:bodyPr>
          <a:lstStyle/>
          <a:p>
            <a:pPr algn="ctr"/>
            <a:r>
              <a:rPr lang="fr-FR" sz="2000" b="1" dirty="0">
                <a:latin typeface="Arial" panose="020B0604020202020204" pitchFamily="34" charset="0"/>
                <a:cs typeface="Arial" panose="020B0604020202020204" pitchFamily="34" charset="0"/>
              </a:rPr>
              <a:t>ANALYSE D’ŒUVRE</a:t>
            </a:r>
            <a:br>
              <a:rPr lang="fr-FR" sz="2000" b="1" dirty="0">
                <a:latin typeface="Arial" panose="020B0604020202020204" pitchFamily="34" charset="0"/>
                <a:cs typeface="Arial" panose="020B0604020202020204" pitchFamily="34" charset="0"/>
              </a:rPr>
            </a:br>
            <a:endParaRPr lang="fr-FR" sz="2000" b="1" dirty="0">
              <a:latin typeface="Arial" panose="020B0604020202020204" pitchFamily="34" charset="0"/>
              <a:cs typeface="Arial" panose="020B0604020202020204" pitchFamily="34" charset="0"/>
            </a:endParaRPr>
          </a:p>
        </p:txBody>
      </p:sp>
      <p:sp>
        <p:nvSpPr>
          <p:cNvPr id="4" name="Ellipse 3">
            <a:extLst>
              <a:ext uri="{FF2B5EF4-FFF2-40B4-BE49-F238E27FC236}">
                <a16:creationId xmlns:a16="http://schemas.microsoft.com/office/drawing/2014/main" id="{626FCAFA-38E9-E296-A7D8-01D01F9C74FF}"/>
              </a:ext>
            </a:extLst>
          </p:cNvPr>
          <p:cNvSpPr/>
          <p:nvPr/>
        </p:nvSpPr>
        <p:spPr>
          <a:xfrm>
            <a:off x="7692436" y="279847"/>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TEMPS</a:t>
            </a:r>
          </a:p>
        </p:txBody>
      </p:sp>
      <p:sp>
        <p:nvSpPr>
          <p:cNvPr id="10" name="Ellipse 9">
            <a:extLst>
              <a:ext uri="{FF2B5EF4-FFF2-40B4-BE49-F238E27FC236}">
                <a16:creationId xmlns:a16="http://schemas.microsoft.com/office/drawing/2014/main" id="{1614014C-09D9-AFF4-1FA2-C92520315EE7}"/>
              </a:ext>
            </a:extLst>
          </p:cNvPr>
          <p:cNvSpPr/>
          <p:nvPr/>
        </p:nvSpPr>
        <p:spPr>
          <a:xfrm>
            <a:off x="8946278" y="-82552"/>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COULEUR</a:t>
            </a:r>
          </a:p>
        </p:txBody>
      </p:sp>
      <p:sp>
        <p:nvSpPr>
          <p:cNvPr id="16" name="Ellipse 15">
            <a:extLst>
              <a:ext uri="{FF2B5EF4-FFF2-40B4-BE49-F238E27FC236}">
                <a16:creationId xmlns:a16="http://schemas.microsoft.com/office/drawing/2014/main" id="{FAB4EE38-67B1-CCF6-47E2-2AF0331C041F}"/>
              </a:ext>
            </a:extLst>
          </p:cNvPr>
          <p:cNvSpPr/>
          <p:nvPr/>
        </p:nvSpPr>
        <p:spPr>
          <a:xfrm>
            <a:off x="8711417" y="1155488"/>
            <a:ext cx="1769806" cy="1622323"/>
          </a:xfrm>
          <a:prstGeom prst="ellipse">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LUMIERE</a:t>
            </a:r>
          </a:p>
        </p:txBody>
      </p:sp>
      <p:sp>
        <p:nvSpPr>
          <p:cNvPr id="39" name="ZoneTexte 38">
            <a:extLst>
              <a:ext uri="{FF2B5EF4-FFF2-40B4-BE49-F238E27FC236}">
                <a16:creationId xmlns:a16="http://schemas.microsoft.com/office/drawing/2014/main" id="{126D9AF5-2050-A941-C66E-D1D1AE5B3CC1}"/>
              </a:ext>
            </a:extLst>
          </p:cNvPr>
          <p:cNvSpPr txBox="1"/>
          <p:nvPr/>
        </p:nvSpPr>
        <p:spPr>
          <a:xfrm>
            <a:off x="4008391" y="1024683"/>
            <a:ext cx="3155120" cy="261610"/>
          </a:xfrm>
          <a:prstGeom prst="rect">
            <a:avLst/>
          </a:prstGeom>
          <a:noFill/>
        </p:spPr>
        <p:txBody>
          <a:bodyPr wrap="square" rtlCol="0">
            <a:spAutoFit/>
          </a:bodyPr>
          <a:lstStyle/>
          <a:p>
            <a:r>
              <a:rPr lang="fr-FR" sz="1100" b="1" dirty="0">
                <a:latin typeface="Calibri" panose="020F0502020204030204" pitchFamily="34" charset="0"/>
                <a:cs typeface="Calibri" panose="020F0502020204030204" pitchFamily="34" charset="0"/>
              </a:rPr>
              <a:t>Au format paysage – TRES GRAND FORMAT</a:t>
            </a:r>
          </a:p>
        </p:txBody>
      </p:sp>
      <p:pic>
        <p:nvPicPr>
          <p:cNvPr id="5" name="Image 4" descr="Une image contenant texte, fenêtre, intérieur, vieux&#10;&#10;Description générée automatiquement">
            <a:extLst>
              <a:ext uri="{FF2B5EF4-FFF2-40B4-BE49-F238E27FC236}">
                <a16:creationId xmlns:a16="http://schemas.microsoft.com/office/drawing/2014/main" id="{0342FE3C-2470-7A3D-903C-E89CBC36780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945351" y="1431980"/>
            <a:ext cx="4794978" cy="3460228"/>
          </a:xfrm>
          <a:prstGeom prst="rect">
            <a:avLst/>
          </a:prstGeom>
        </p:spPr>
      </p:pic>
      <p:sp>
        <p:nvSpPr>
          <p:cNvPr id="3" name="ZoneTexte 2">
            <a:extLst>
              <a:ext uri="{FF2B5EF4-FFF2-40B4-BE49-F238E27FC236}">
                <a16:creationId xmlns:a16="http://schemas.microsoft.com/office/drawing/2014/main" id="{69D7BCC9-ECD6-6326-B93D-86388039B746}"/>
              </a:ext>
            </a:extLst>
          </p:cNvPr>
          <p:cNvSpPr txBox="1"/>
          <p:nvPr/>
        </p:nvSpPr>
        <p:spPr>
          <a:xfrm>
            <a:off x="189810" y="2054007"/>
            <a:ext cx="2575091" cy="3046988"/>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La lumière vient de la gauche et </a:t>
            </a:r>
            <a:r>
              <a:rPr lang="fr-FR" sz="1200" b="1" dirty="0">
                <a:solidFill>
                  <a:srgbClr val="0070C0"/>
                </a:solidFill>
                <a:latin typeface="Calibri" panose="020F0502020204030204" pitchFamily="34" charset="0"/>
                <a:cs typeface="Calibri" panose="020F0502020204030204" pitchFamily="34" charset="0"/>
              </a:rPr>
              <a:t>est naturelle,</a:t>
            </a:r>
            <a:r>
              <a:rPr lang="fr-FR" sz="1200" dirty="0">
                <a:latin typeface="Calibri" panose="020F0502020204030204" pitchFamily="34" charset="0"/>
                <a:cs typeface="Calibri" panose="020F0502020204030204" pitchFamily="34" charset="0"/>
              </a:rPr>
              <a:t> représentant certainement le crépuscule.</a:t>
            </a:r>
          </a:p>
          <a:p>
            <a:r>
              <a:rPr lang="fr-FR" sz="1200" dirty="0">
                <a:latin typeface="Calibri" panose="020F0502020204030204" pitchFamily="34" charset="0"/>
                <a:cs typeface="Calibri" panose="020F0502020204030204" pitchFamily="34" charset="0"/>
              </a:rPr>
              <a:t>Il y a un </a:t>
            </a:r>
            <a:r>
              <a:rPr lang="fr-FR" sz="1200" b="1" dirty="0">
                <a:solidFill>
                  <a:srgbClr val="0070C0"/>
                </a:solidFill>
                <a:latin typeface="Calibri" panose="020F0502020204030204" pitchFamily="34" charset="0"/>
                <a:cs typeface="Calibri" panose="020F0502020204030204" pitchFamily="34" charset="0"/>
              </a:rPr>
              <a:t>contraste fort </a:t>
            </a:r>
            <a:r>
              <a:rPr lang="fr-FR" sz="1200" dirty="0">
                <a:latin typeface="Calibri" panose="020F0502020204030204" pitchFamily="34" charset="0"/>
                <a:cs typeface="Calibri" panose="020F0502020204030204" pitchFamily="34" charset="0"/>
              </a:rPr>
              <a:t>proposé par le ciel nuageux et la pénombre provoquée par les vagues envahissantes.</a:t>
            </a:r>
          </a:p>
          <a:p>
            <a:endParaRPr lang="fr-FR" sz="1200" dirty="0">
              <a:latin typeface="Calibri" panose="020F0502020204030204" pitchFamily="34" charset="0"/>
              <a:cs typeface="Calibri" panose="020F0502020204030204" pitchFamily="34" charset="0"/>
            </a:endParaRPr>
          </a:p>
          <a:p>
            <a:r>
              <a:rPr lang="fr-FR" sz="1200" dirty="0">
                <a:latin typeface="Calibri" panose="020F0502020204030204" pitchFamily="34" charset="0"/>
                <a:cs typeface="Calibri" panose="020F0502020204030204" pitchFamily="34" charset="0"/>
              </a:rPr>
              <a:t>Les corps sont dévoilés de manière théâtrale, comme</a:t>
            </a:r>
            <a:r>
              <a:rPr lang="fr-FR" sz="1200" b="1" dirty="0">
                <a:solidFill>
                  <a:srgbClr val="7030A0"/>
                </a:solidFill>
                <a:latin typeface="Calibri" panose="020F0502020204030204" pitchFamily="34" charset="0"/>
                <a:cs typeface="Calibri" panose="020F0502020204030204" pitchFamily="34" charset="0"/>
              </a:rPr>
              <a:t> Caravage </a:t>
            </a:r>
            <a:r>
              <a:rPr lang="fr-FR" sz="1200" dirty="0">
                <a:latin typeface="Calibri" panose="020F0502020204030204" pitchFamily="34" charset="0"/>
                <a:cs typeface="Calibri" panose="020F0502020204030204" pitchFamily="34" charset="0"/>
              </a:rPr>
              <a:t>quelques siècles plus tôt, ils sont « mis en lumière », dans une unité parfaite, des formes et des reliefs (modelés). La gestion de la lumière participe beaucoup à l’atmosphère intense et dramatique de la toile.</a:t>
            </a:r>
          </a:p>
        </p:txBody>
      </p:sp>
      <p:cxnSp>
        <p:nvCxnSpPr>
          <p:cNvPr id="7" name="Connecteur droit avec flèche 6">
            <a:extLst>
              <a:ext uri="{FF2B5EF4-FFF2-40B4-BE49-F238E27FC236}">
                <a16:creationId xmlns:a16="http://schemas.microsoft.com/office/drawing/2014/main" id="{F6C9F1B3-3257-9C08-F670-AB64C4F42B8F}"/>
              </a:ext>
            </a:extLst>
          </p:cNvPr>
          <p:cNvCxnSpPr/>
          <p:nvPr/>
        </p:nvCxnSpPr>
        <p:spPr>
          <a:xfrm flipV="1">
            <a:off x="2851100" y="2054007"/>
            <a:ext cx="532274" cy="1484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8" name="Connecteur droit avec flèche 7">
            <a:extLst>
              <a:ext uri="{FF2B5EF4-FFF2-40B4-BE49-F238E27FC236}">
                <a16:creationId xmlns:a16="http://schemas.microsoft.com/office/drawing/2014/main" id="{4EC6C756-6854-5521-E970-C8317B1CBC7B}"/>
              </a:ext>
            </a:extLst>
          </p:cNvPr>
          <p:cNvCxnSpPr>
            <a:cxnSpLocks/>
          </p:cNvCxnSpPr>
          <p:nvPr/>
        </p:nvCxnSpPr>
        <p:spPr>
          <a:xfrm>
            <a:off x="2764901" y="2294503"/>
            <a:ext cx="798923" cy="7338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10">
            <a:extLst>
              <a:ext uri="{FF2B5EF4-FFF2-40B4-BE49-F238E27FC236}">
                <a16:creationId xmlns:a16="http://schemas.microsoft.com/office/drawing/2014/main" id="{81FB2273-1209-62E5-86A4-B17FCF6D58EA}"/>
              </a:ext>
            </a:extLst>
          </p:cNvPr>
          <p:cNvCxnSpPr>
            <a:cxnSpLocks/>
          </p:cNvCxnSpPr>
          <p:nvPr/>
        </p:nvCxnSpPr>
        <p:spPr>
          <a:xfrm>
            <a:off x="2812544" y="3846615"/>
            <a:ext cx="1269072"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524C4D36-F81F-8068-4304-6DDB0AA89875}"/>
              </a:ext>
            </a:extLst>
          </p:cNvPr>
          <p:cNvSpPr txBox="1"/>
          <p:nvPr/>
        </p:nvSpPr>
        <p:spPr>
          <a:xfrm>
            <a:off x="7909212" y="3140210"/>
            <a:ext cx="3909162" cy="1569660"/>
          </a:xfrm>
          <a:prstGeom prst="rect">
            <a:avLst/>
          </a:prstGeom>
          <a:noFill/>
          <a:ln>
            <a:solidFill>
              <a:schemeClr val="accent1"/>
            </a:solidFill>
          </a:ln>
        </p:spPr>
        <p:txBody>
          <a:bodyPr wrap="square" rtlCol="0">
            <a:spAutoFit/>
          </a:bodyPr>
          <a:lstStyle/>
          <a:p>
            <a:r>
              <a:rPr lang="fr-FR" sz="1200" dirty="0">
                <a:latin typeface="Calibri" panose="020F0502020204030204" pitchFamily="34" charset="0"/>
                <a:cs typeface="Calibri" panose="020F0502020204030204" pitchFamily="34" charset="0"/>
              </a:rPr>
              <a:t>La palette est sciemment réduite de </a:t>
            </a:r>
            <a:r>
              <a:rPr lang="fr-FR" sz="1200" b="1" dirty="0">
                <a:solidFill>
                  <a:srgbClr val="0070C0"/>
                </a:solidFill>
                <a:latin typeface="Calibri" panose="020F0502020204030204" pitchFamily="34" charset="0"/>
                <a:cs typeface="Calibri" panose="020F0502020204030204" pitchFamily="34" charset="0"/>
              </a:rPr>
              <a:t>tons sombres </a:t>
            </a:r>
            <a:r>
              <a:rPr lang="fr-FR" sz="1200" dirty="0">
                <a:latin typeface="Calibri" panose="020F0502020204030204" pitchFamily="34" charset="0"/>
                <a:cs typeface="Calibri" panose="020F0502020204030204" pitchFamily="34" charset="0"/>
              </a:rPr>
              <a:t>et intenses composés </a:t>
            </a:r>
            <a:r>
              <a:rPr lang="fr-FR" sz="1200" b="1" dirty="0">
                <a:solidFill>
                  <a:srgbClr val="0070C0"/>
                </a:solidFill>
                <a:latin typeface="Calibri" panose="020F0502020204030204" pitchFamily="34" charset="0"/>
                <a:cs typeface="Calibri" panose="020F0502020204030204" pitchFamily="34" charset="0"/>
              </a:rPr>
              <a:t>d’ocres, de bruns, de rouges, de gris ou de noirs</a:t>
            </a:r>
            <a:r>
              <a:rPr lang="fr-FR" sz="1200" dirty="0">
                <a:latin typeface="Calibri" panose="020F0502020204030204" pitchFamily="34" charset="0"/>
                <a:cs typeface="Calibri" panose="020F0502020204030204" pitchFamily="34" charset="0"/>
              </a:rPr>
              <a:t>. La dominante sombre, les contrastes irrévocablement «ténébristes», </a:t>
            </a:r>
            <a:r>
              <a:rPr lang="fr-FR" sz="1200" b="1" dirty="0">
                <a:solidFill>
                  <a:srgbClr val="0070C0"/>
                </a:solidFill>
                <a:latin typeface="Calibri" panose="020F0502020204030204" pitchFamily="34" charset="0"/>
                <a:cs typeface="Calibri" panose="020F0502020204030204" pitchFamily="34" charset="0"/>
              </a:rPr>
              <a:t>le bleu verdâtre </a:t>
            </a:r>
            <a:r>
              <a:rPr lang="fr-FR" sz="1200" dirty="0">
                <a:latin typeface="Calibri" panose="020F0502020204030204" pitchFamily="34" charset="0"/>
                <a:cs typeface="Calibri" panose="020F0502020204030204" pitchFamily="34" charset="0"/>
              </a:rPr>
              <a:t>de l’océan, les irruptions d’étoffes</a:t>
            </a:r>
            <a:r>
              <a:rPr lang="fr-FR" sz="1200" b="1" dirty="0">
                <a:solidFill>
                  <a:srgbClr val="0070C0"/>
                </a:solidFill>
                <a:latin typeface="Calibri" panose="020F0502020204030204" pitchFamily="34" charset="0"/>
                <a:cs typeface="Calibri" panose="020F0502020204030204" pitchFamily="34" charset="0"/>
              </a:rPr>
              <a:t> vermillon, la pâleur des macchabées</a:t>
            </a:r>
            <a:r>
              <a:rPr lang="fr-FR" sz="1200" dirty="0">
                <a:latin typeface="Calibri" panose="020F0502020204030204" pitchFamily="34" charset="0"/>
                <a:cs typeface="Calibri" panose="020F0502020204030204" pitchFamily="34" charset="0"/>
              </a:rPr>
              <a:t>, Le feu lointain, souligné par ses</a:t>
            </a:r>
            <a:r>
              <a:rPr lang="fr-FR" sz="1200" b="1" dirty="0">
                <a:solidFill>
                  <a:srgbClr val="0070C0"/>
                </a:solidFill>
                <a:latin typeface="Calibri" panose="020F0502020204030204" pitchFamily="34" charset="0"/>
                <a:cs typeface="Calibri" panose="020F0502020204030204" pitchFamily="34" charset="0"/>
              </a:rPr>
              <a:t> tons chauds</a:t>
            </a:r>
            <a:r>
              <a:rPr lang="fr-FR" sz="1200" dirty="0">
                <a:latin typeface="Calibri" panose="020F0502020204030204" pitchFamily="34" charset="0"/>
                <a:cs typeface="Calibri" panose="020F0502020204030204" pitchFamily="34" charset="0"/>
              </a:rPr>
              <a:t>, renforce la froideur des corps hâves et émaciés du </a:t>
            </a:r>
            <a:r>
              <a:rPr lang="fr-FR" sz="1200" b="1" dirty="0">
                <a:solidFill>
                  <a:srgbClr val="0070C0"/>
                </a:solidFill>
                <a:latin typeface="Calibri" panose="020F0502020204030204" pitchFamily="34" charset="0"/>
                <a:cs typeface="Calibri" panose="020F0502020204030204" pitchFamily="34" charset="0"/>
              </a:rPr>
              <a:t>premier plan</a:t>
            </a:r>
            <a:r>
              <a:rPr lang="fr-FR" sz="12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401044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6" grpId="0" animBg="1"/>
      <p:bldP spid="3" grpId="0" animBg="1"/>
      <p:bldP spid="15" grpId="0" animBg="1"/>
    </p:bldLst>
  </p:timing>
</p:sld>
</file>

<file path=ppt/theme/theme1.xml><?xml version="1.0" encoding="utf-8"?>
<a:theme xmlns:a="http://schemas.openxmlformats.org/drawingml/2006/main" name="Galerie">
  <a:themeElements>
    <a:clrScheme name="Galerie">
      <a:dk1>
        <a:sysClr val="windowText" lastClr="000000"/>
      </a:dk1>
      <a:lt1>
        <a:sysClr val="window" lastClr="FFFFFF"/>
      </a:lt1>
      <a:dk2>
        <a:srgbClr val="454545"/>
      </a:dk2>
      <a:lt2>
        <a:srgbClr val="EDEBE7"/>
      </a:lt2>
      <a:accent1>
        <a:srgbClr val="5FA534"/>
      </a:accent1>
      <a:accent2>
        <a:srgbClr val="DCAB34"/>
      </a:accent2>
      <a:accent3>
        <a:srgbClr val="D26D23"/>
      </a:accent3>
      <a:accent4>
        <a:srgbClr val="972323"/>
      </a:accent4>
      <a:accent5>
        <a:srgbClr val="236797"/>
      </a:accent5>
      <a:accent6>
        <a:srgbClr val="2FB6C6"/>
      </a:accent6>
      <a:hlink>
        <a:srgbClr val="8FC639"/>
      </a:hlink>
      <a:folHlink>
        <a:srgbClr val="E7C272"/>
      </a:folHlink>
    </a:clrScheme>
    <a:fontScheme name="Galerie">
      <a:majorFont>
        <a:latin typeface="Palatino Linotype" panose="020405020505050303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panose="020405020505050303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ie">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AC464412-510E-4F2B-8947-A0DDBD02899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TM10001114[[fn=Galerie]]</Template>
  <TotalTime>551</TotalTime>
  <Words>3846</Words>
  <Application>Microsoft Office PowerPoint</Application>
  <PresentationFormat>Grand écran</PresentationFormat>
  <Paragraphs>285</Paragraphs>
  <Slides>19</Slides>
  <Notes>1</Notes>
  <HiddenSlides>0</HiddenSlides>
  <MMClips>4</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19</vt:i4>
      </vt:variant>
    </vt:vector>
  </HeadingPairs>
  <TitlesOfParts>
    <vt:vector size="23" baseType="lpstr">
      <vt:lpstr>Arial</vt:lpstr>
      <vt:lpstr>Calibri</vt:lpstr>
      <vt:lpstr>Palatino Linotype</vt:lpstr>
      <vt:lpstr>Galerie</vt:lpstr>
      <vt:lpstr>visuel</vt:lpstr>
      <vt:lpstr>Présentation PowerPoint</vt:lpstr>
      <vt:lpstr>CONTEXTE DANS LE TEMPS</vt:lpstr>
      <vt:lpstr>ÉLÉMENTS BIOGRAPHIQUE SUR l’ARTISTE</vt:lpstr>
      <vt:lpstr>DU PROJET À LA RÉALISATION COMPRENDRE LA DÉMARCHE DE L’ARTISTE</vt:lpstr>
      <vt:lpstr>DU PROJET À LA RÉALISATION COMPRENDRE LA DÉMARCHE DE L’ARTISTE</vt:lpstr>
      <vt:lpstr>Présentation PowerPoint</vt:lpstr>
      <vt:lpstr>ANALYSE D’ŒUVRE </vt:lpstr>
      <vt:lpstr>ANALYSE D’ŒUVRE </vt:lpstr>
      <vt:lpstr>ANALYSE D’ŒUVRE la composition au service de la lecture et la narration </vt:lpstr>
      <vt:lpstr>ANALYSE D’ŒUVRE la composition au service de la lecture et la narration </vt:lpstr>
      <vt:lpstr>ANALYSE D’ŒUVRE  l’atttude des personnages représentés </vt:lpstr>
      <vt:lpstr>ANALYSE D’ŒUVRE la place du spectateur</vt:lpstr>
      <vt:lpstr>Présentation PowerPoint</vt:lpstr>
      <vt:lpstr>Cette œuvre marque un tournant dans la peinture d’histoire !  Elle prend pour sujet un fait divers polémique mettant en cause le manque d’organisation et de soin du gouvernement de Louis XVIII dans l’affaire du naufrage d’une frégate française au large du Sénégal. Ce fait s’était déroulé en 1816 et avait été relayé dans la presse.  Les naufragés, abandonnés à leur sort, s’étaient livrés à des actes de cannibalisme.   Bien que Géricault exposât son tableau sous le titre Un naufrage, personne n’était dupe du véritable sujet. Pour le peindre, l’artiste avait reconstitué dans son atelier un véritable radeau et étudié des cadavres. En quête de réalisme, Géricault n’abandonne pas un certain idéal néoclassique : ses naufragés sont des athlètes, et il ne représente pas ouvertement les actes d’anthropophagie.  En plaçant au sommet de la pyramide humaine un homme de couleur noire, Géricault a-t-il voulu dénoncer l’esclavagisme ? Cette œuvre complexe conserve sa part de mystère.  C’est en mettant en avant le geste d’espoir de l’esclave noir et la scène hautement dramatique que cette peinture est classée dans les œuvres appartenant au ROMANTISME.                                                             UN VRAI SCANDALE, UN CHOC POUR L’EPOQUE !                                           L’œuvre représenterait-elle de manière trop réaliste les corps morts ? La représentation de cette scène par le peintre est jugée trop réaliste par les amateurs d'art de l'époque qui la qualifie d'un "amas de cadavres"  Aujourd'hui exposée au musée du Louvre, l’œuvre choque le public lors de sa présentation en 1819. Et pour cause, Le radeau dépeint un évènement tragique ayant eu lieu 3 ans plus tôt, soit l'échouement de la frégate La Méduse Amirale dont les membres de l'équipage vont, pour certains, mourir noyés, alors que d'autres vont devenir fous et s'entretuer. </vt:lpstr>
      <vt:lpstr>L’impact politique à l’époque!  Subtile et acerbe prise de position politique, l’œuvre décoche en plein cœur du royalisme La bombe esthétique est aussi puissamment politique et fait réémerger à la surface d’unune flèche accusatrice de tous les maux portés par ce système aristocratique archaïque et maladroit.   océan de vase et de stagnation les stratégies maladroitement ficelées et assemblées d’un gouvernement qui chavire et sombre, soufflé par les révoltes soulevées par les vents modernes.   Le Radeau de la Méduse et son «amas de cadavres dont la vue se détourne» consacre l’artiste romantique comme preux porteur de la voix d’un peuple révolté et las de l’ancien temps.</vt:lpstr>
      <vt:lpstr>EN VIDEO </vt:lpstr>
      <vt:lpstr>ECHO AVEC D’AUTRES ŒUVRES </vt:lpstr>
      <vt:lpstr>ECHO AVEC D’AUTRES ŒUVRES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visuel</dc:title>
  <dc:creator>jeremy lopez</dc:creator>
  <cp:lastModifiedBy>jeremy lopez</cp:lastModifiedBy>
  <cp:revision>52</cp:revision>
  <dcterms:created xsi:type="dcterms:W3CDTF">2022-09-03T13:56:59Z</dcterms:created>
  <dcterms:modified xsi:type="dcterms:W3CDTF">2022-11-06T21:03:05Z</dcterms:modified>
</cp:coreProperties>
</file>