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63" r:id="rId3"/>
    <p:sldId id="257" r:id="rId4"/>
    <p:sldId id="258" r:id="rId5"/>
    <p:sldId id="259" r:id="rId6"/>
    <p:sldId id="262" r:id="rId7"/>
    <p:sldId id="264" r:id="rId8"/>
    <p:sldId id="261" r:id="rId9"/>
    <p:sldId id="260"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09A79C9-F70A-466E-9AD2-47C308A419B9}">
          <p14:sldIdLst>
            <p14:sldId id="256"/>
            <p14:sldId id="263"/>
          </p14:sldIdLst>
        </p14:section>
        <p14:section name="Section sans titre" id="{328E2536-7BBE-405D-BDB2-5BECE5DA50CB}">
          <p14:sldIdLst>
            <p14:sldId id="257"/>
            <p14:sldId id="258"/>
            <p14:sldId id="259"/>
            <p14:sldId id="262"/>
            <p14:sldId id="264"/>
            <p14:sldId id="261"/>
            <p14:sldId id="2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370" y="-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fr-FR"/>
              <a:t>Modifiez le style du titre</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FFEB0D6-21E0-43BA-9506-F9503110CEC1}" type="datetimeFigureOut">
              <a:rPr lang="fr-FR" smtClean="0"/>
              <a:t>14/09/2022</a:t>
            </a:fld>
            <a:endParaRPr lang="fr-FR"/>
          </a:p>
        </p:txBody>
      </p:sp>
      <p:sp>
        <p:nvSpPr>
          <p:cNvPr id="5" name="Footer Placeholder 4"/>
          <p:cNvSpPr>
            <a:spLocks noGrp="1"/>
          </p:cNvSpPr>
          <p:nvPr>
            <p:ph type="ftr" sz="quarter" idx="11"/>
          </p:nvPr>
        </p:nvSpPr>
        <p:spPr>
          <a:xfrm>
            <a:off x="2493105" y="329307"/>
            <a:ext cx="4897310" cy="309201"/>
          </a:xfrm>
        </p:spPr>
        <p:txBody>
          <a:bodyPr/>
          <a:lstStyle/>
          <a:p>
            <a:endParaRPr lang="fr-FR"/>
          </a:p>
        </p:txBody>
      </p:sp>
      <p:sp>
        <p:nvSpPr>
          <p:cNvPr id="6" name="Slide Number Placeholder 5"/>
          <p:cNvSpPr>
            <a:spLocks noGrp="1"/>
          </p:cNvSpPr>
          <p:nvPr>
            <p:ph type="sldNum" sz="quarter" idx="12"/>
          </p:nvPr>
        </p:nvSpPr>
        <p:spPr>
          <a:xfrm>
            <a:off x="1437664" y="798973"/>
            <a:ext cx="811019" cy="503578"/>
          </a:xfrm>
        </p:spPr>
        <p:txBody>
          <a:bodyPr/>
          <a:lstStyle/>
          <a:p>
            <a:fld id="{B54DC913-EEFF-47CA-8AF3-08FF8CE35CA9}" type="slidenum">
              <a:rPr lang="fr-FR" smtClean="0"/>
              <a:t>‹N°›</a:t>
            </a:fld>
            <a:endParaRPr lang="fr-FR"/>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05330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FFEB0D6-21E0-43BA-9506-F9503110CEC1}" type="datetimeFigureOut">
              <a:rPr lang="fr-FR" smtClean="0"/>
              <a:t>14/09/2022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54DC913-EEFF-47CA-8AF3-08FF8CE35CA9}" type="slidenum">
              <a:rPr lang="fr-FR" smtClean="0"/>
              <a:t>‹N°›</a:t>
            </a:fld>
            <a:endParaRPr lang="fr-FR"/>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92836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FFEB0D6-21E0-43BA-9506-F9503110CEC1}" type="datetimeFigureOut">
              <a:rPr lang="fr-FR" smtClean="0"/>
              <a:t>14/09/2022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54DC913-EEFF-47CA-8AF3-08FF8CE35CA9}" type="slidenum">
              <a:rPr lang="fr-FR" smtClean="0"/>
              <a:t>‹N°›</a:t>
            </a:fld>
            <a:endParaRPr lang="fr-FR"/>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17699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FFEB0D6-21E0-43BA-9506-F9503110CEC1}" type="datetimeFigureOut">
              <a:rPr lang="fr-FR" smtClean="0"/>
              <a:t>14/09/2022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54DC913-EEFF-47CA-8AF3-08FF8CE35CA9}" type="slidenum">
              <a:rPr lang="fr-FR" smtClean="0"/>
              <a:t>‹N°›</a:t>
            </a:fld>
            <a:endParaRPr lang="fr-FR"/>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0937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fr-FR"/>
              <a:t>Modifiez le style du titre</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FFEB0D6-21E0-43BA-9506-F9503110CEC1}" type="datetimeFigureOut">
              <a:rPr lang="fr-FR" smtClean="0"/>
              <a:t>14/09/2022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54DC913-EEFF-47CA-8AF3-08FF8CE35CA9}" type="slidenum">
              <a:rPr lang="fr-FR" smtClean="0"/>
              <a:t>‹N°›</a:t>
            </a:fld>
            <a:endParaRPr lang="fr-FR"/>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97005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FFEB0D6-21E0-43BA-9506-F9503110CEC1}" type="datetimeFigureOut">
              <a:rPr lang="fr-FR" smtClean="0"/>
              <a:t>14/09/2022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54DC913-EEFF-47CA-8AF3-08FF8CE35CA9}" type="slidenum">
              <a:rPr lang="fr-FR" smtClean="0"/>
              <a:t>‹N°›</a:t>
            </a:fld>
            <a:endParaRPr lang="fr-FR"/>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6544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534695" y="2824269"/>
            <a:ext cx="4608576" cy="26444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454792" y="2821491"/>
            <a:ext cx="4608576" cy="263737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FFEB0D6-21E0-43BA-9506-F9503110CEC1}" type="datetimeFigureOut">
              <a:rPr lang="fr-FR" smtClean="0"/>
              <a:t>14/09/2022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54DC913-EEFF-47CA-8AF3-08FF8CE35CA9}" type="slidenum">
              <a:rPr lang="fr-FR" smtClean="0"/>
              <a:t>‹N°›</a:t>
            </a:fld>
            <a:endParaRPr lang="fr-FR"/>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2736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FFEB0D6-21E0-43BA-9506-F9503110CEC1}" type="datetimeFigureOut">
              <a:rPr lang="fr-FR" smtClean="0"/>
              <a:t>14/09/2022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54DC913-EEFF-47CA-8AF3-08FF8CE35CA9}" type="slidenum">
              <a:rPr lang="fr-FR" smtClean="0"/>
              <a:t>‹N°›</a:t>
            </a:fld>
            <a:endParaRPr lang="fr-FR"/>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01325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EB0D6-21E0-43BA-9506-F9503110CEC1}" type="datetimeFigureOut">
              <a:rPr lang="fr-FR" smtClean="0"/>
              <a:t>14/09/2022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54DC913-EEFF-47CA-8AF3-08FF8CE35CA9}" type="slidenum">
              <a:rPr lang="fr-FR" smtClean="0"/>
              <a:t>‹N°›</a:t>
            </a:fld>
            <a:endParaRPr lang="fr-FR"/>
          </a:p>
        </p:txBody>
      </p:sp>
    </p:spTree>
    <p:extLst>
      <p:ext uri="{BB962C8B-B14F-4D97-AF65-F5344CB8AC3E}">
        <p14:creationId xmlns:p14="http://schemas.microsoft.com/office/powerpoint/2010/main" val="393399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FFEB0D6-21E0-43BA-9506-F9503110CEC1}" type="datetimeFigureOut">
              <a:rPr lang="fr-FR" smtClean="0"/>
              <a:t>14/09/2022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54DC913-EEFF-47CA-8AF3-08FF8CE35CA9}" type="slidenum">
              <a:rPr lang="fr-FR" smtClean="0"/>
              <a:t>‹N°›</a:t>
            </a:fld>
            <a:endParaRPr lang="fr-FR"/>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63398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5FFEB0D6-21E0-43BA-9506-F9503110CEC1}" type="datetimeFigureOut">
              <a:rPr lang="fr-FR" smtClean="0"/>
              <a:t>14/09/2022</a:t>
            </a:fld>
            <a:endParaRPr lang="fr-FR"/>
          </a:p>
        </p:txBody>
      </p:sp>
      <p:sp>
        <p:nvSpPr>
          <p:cNvPr id="6" name="Footer Placeholder 5"/>
          <p:cNvSpPr>
            <a:spLocks noGrp="1"/>
          </p:cNvSpPr>
          <p:nvPr>
            <p:ph type="ftr" sz="quarter" idx="11"/>
          </p:nvPr>
        </p:nvSpPr>
        <p:spPr>
          <a:xfrm>
            <a:off x="1534910" y="318640"/>
            <a:ext cx="5453475" cy="320931"/>
          </a:xfrm>
        </p:spPr>
        <p:txBody>
          <a:bodyPr/>
          <a:lstStyle/>
          <a:p>
            <a:endParaRPr lang="fr-FR"/>
          </a:p>
        </p:txBody>
      </p:sp>
      <p:sp>
        <p:nvSpPr>
          <p:cNvPr id="7" name="Slide Number Placeholder 6"/>
          <p:cNvSpPr>
            <a:spLocks noGrp="1"/>
          </p:cNvSpPr>
          <p:nvPr>
            <p:ph type="sldNum" sz="quarter" idx="12"/>
          </p:nvPr>
        </p:nvSpPr>
        <p:spPr/>
        <p:txBody>
          <a:bodyPr/>
          <a:lstStyle/>
          <a:p>
            <a:fld id="{B54DC913-EEFF-47CA-8AF3-08FF8CE35CA9}" type="slidenum">
              <a:rPr lang="fr-FR" smtClean="0"/>
              <a:t>‹N°›</a:t>
            </a:fld>
            <a:endParaRPr lang="fr-FR"/>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85046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FFEB0D6-21E0-43BA-9506-F9503110CEC1}" type="datetimeFigureOut">
              <a:rPr lang="fr-FR" smtClean="0"/>
              <a:t>14/09/2022</a:t>
            </a:fld>
            <a:endParaRPr lang="fr-FR"/>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54DC913-EEFF-47CA-8AF3-08FF8CE35CA9}" type="slidenum">
              <a:rPr lang="fr-FR" smtClean="0"/>
              <a:t>‹N°›</a:t>
            </a:fld>
            <a:endParaRPr lang="fr-FR"/>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275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eg"/><Relationship Id="rId3" Type="http://schemas.openxmlformats.org/officeDocument/2006/relationships/video" Target="https://www.youtube.com/embed/Oo54OC8yEo8?feature=oembed" TargetMode="External"/><Relationship Id="rId7" Type="http://schemas.openxmlformats.org/officeDocument/2006/relationships/slideLayout" Target="../slideLayouts/slideLayout2.xml"/><Relationship Id="rId12" Type="http://schemas.openxmlformats.org/officeDocument/2006/relationships/image" Target="../media/image26.jpeg"/><Relationship Id="rId2" Type="http://schemas.openxmlformats.org/officeDocument/2006/relationships/video" Target="https://www.youtube.com/embed/GKcZjmPrbYM?feature=oembed" TargetMode="External"/><Relationship Id="rId1" Type="http://schemas.openxmlformats.org/officeDocument/2006/relationships/video" Target="https://www.youtube.com/embed/3keysAnjw9Q?feature=oembed" TargetMode="External"/><Relationship Id="rId6" Type="http://schemas.openxmlformats.org/officeDocument/2006/relationships/video" Target="https://www.youtube.com/embed/97PeO9nfooQ?feature=oembed" TargetMode="External"/><Relationship Id="rId11" Type="http://schemas.openxmlformats.org/officeDocument/2006/relationships/image" Target="../media/image25.jpeg"/><Relationship Id="rId5" Type="http://schemas.openxmlformats.org/officeDocument/2006/relationships/video" Target="https://www.youtube.com/embed/V4miYEw61GM?feature=oembed" TargetMode="External"/><Relationship Id="rId10" Type="http://schemas.openxmlformats.org/officeDocument/2006/relationships/image" Target="../media/image24.jpeg"/><Relationship Id="rId4" Type="http://schemas.openxmlformats.org/officeDocument/2006/relationships/video" Target="https://www.youtube.com/embed/xn0-4-VABzE?feature=oembed" TargetMode="External"/><Relationship Id="rId9" Type="http://schemas.openxmlformats.org/officeDocument/2006/relationships/image" Target="../media/image23.jpeg"/><Relationship Id="rId1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0.jpg"/><Relationship Id="rId7" Type="http://schemas.openxmlformats.org/officeDocument/2006/relationships/image" Target="../media/image33.jpg"/><Relationship Id="rId2" Type="http://schemas.openxmlformats.org/officeDocument/2006/relationships/image" Target="../media/image29.jpg"/><Relationship Id="rId1" Type="http://schemas.openxmlformats.org/officeDocument/2006/relationships/slideLayout" Target="../slideLayouts/slideLayout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hyperlink" Target="https://www.fondationvasarely.org/le-centre-architectonique/victor-vasarel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0C74CD3-A7BA-4F2E-BC3B-C9E8353C9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965C84-D76E-4618-9E0B-CD6F15D1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Rectangle 11">
            <a:extLst>
              <a:ext uri="{FF2B5EF4-FFF2-40B4-BE49-F238E27FC236}">
                <a16:creationId xmlns:a16="http://schemas.microsoft.com/office/drawing/2014/main" id="{52AEC266-7735-48E3-ADBD-EC9024CF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56" y="481108"/>
            <a:ext cx="7508096" cy="5150164"/>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99190E8-5D18-4262-9BCD-ED6E6DB6E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9284" y="646746"/>
            <a:ext cx="7178040"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C8210C6-EC0C-4277-ACE3-B3BFB1E29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9324" y="966786"/>
            <a:ext cx="6537960" cy="4178808"/>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A5E8F3-38DC-2799-E585-A9AFC653F485}"/>
              </a:ext>
            </a:extLst>
          </p:cNvPr>
          <p:cNvSpPr>
            <a:spLocks noGrp="1"/>
          </p:cNvSpPr>
          <p:nvPr>
            <p:ph type="ctrTitle"/>
          </p:nvPr>
        </p:nvSpPr>
        <p:spPr>
          <a:xfrm>
            <a:off x="1380039" y="1155806"/>
            <a:ext cx="6116531" cy="3800769"/>
          </a:xfrm>
        </p:spPr>
        <p:txBody>
          <a:bodyPr anchor="ctr">
            <a:normAutofit/>
          </a:bodyPr>
          <a:lstStyle/>
          <a:p>
            <a:pPr algn="ctr"/>
            <a:r>
              <a:rPr lang="fr-FR" sz="4400">
                <a:solidFill>
                  <a:srgbClr val="000000"/>
                </a:solidFill>
              </a:rPr>
              <a:t>visuel</a:t>
            </a:r>
          </a:p>
        </p:txBody>
      </p:sp>
      <p:cxnSp>
        <p:nvCxnSpPr>
          <p:cNvPr id="18" name="Straight Connector 17">
            <a:extLst>
              <a:ext uri="{FF2B5EF4-FFF2-40B4-BE49-F238E27FC236}">
                <a16:creationId xmlns:a16="http://schemas.microsoft.com/office/drawing/2014/main" id="{07705AC7-A0E4-4672-9669-A00D64BC85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0960" y="3056721"/>
            <a:ext cx="284442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0" name="Straight Connector 19">
            <a:extLst>
              <a:ext uri="{FF2B5EF4-FFF2-40B4-BE49-F238E27FC236}">
                <a16:creationId xmlns:a16="http://schemas.microsoft.com/office/drawing/2014/main" id="{B18CD888-FFE1-4CD1-A6BF-44D1EFEA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D94BA8DB-9CDF-4469-9A0E-1494213F97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srcRect t="2769" b="-2769"/>
          <a:stretch/>
        </p:blipFill>
        <p:spPr>
          <a:xfrm>
            <a:off x="0" y="6135624"/>
            <a:ext cx="12192000" cy="742950"/>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9692B52F-4FBF-2CC0-57BB-BF545CD8A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9" y="-333593"/>
            <a:ext cx="12283176" cy="7357595"/>
          </a:xfrm>
          <a:prstGeom prst="rect">
            <a:avLst/>
          </a:prstGeom>
        </p:spPr>
      </p:pic>
      <p:sp>
        <p:nvSpPr>
          <p:cNvPr id="6" name="ZoneTexte 5">
            <a:extLst>
              <a:ext uri="{FF2B5EF4-FFF2-40B4-BE49-F238E27FC236}">
                <a16:creationId xmlns:a16="http://schemas.microsoft.com/office/drawing/2014/main" id="{137E4DDE-0DAE-55AB-432A-744C4EED4898}"/>
              </a:ext>
            </a:extLst>
          </p:cNvPr>
          <p:cNvSpPr txBox="1"/>
          <p:nvPr/>
        </p:nvSpPr>
        <p:spPr>
          <a:xfrm>
            <a:off x="8073063" y="2932921"/>
            <a:ext cx="3858874" cy="1661993"/>
          </a:xfrm>
          <a:prstGeom prst="rect">
            <a:avLst/>
          </a:prstGeom>
          <a:solidFill>
            <a:schemeClr val="bg1"/>
          </a:solidFill>
        </p:spPr>
        <p:txBody>
          <a:bodyPr wrap="square" rtlCol="0">
            <a:spAutoFit/>
          </a:bodyPr>
          <a:lstStyle/>
          <a:p>
            <a:r>
              <a:rPr lang="fr-FR" sz="1400" b="1" dirty="0">
                <a:latin typeface="Arial" panose="020B0604020202020204" pitchFamily="34" charset="0"/>
                <a:cs typeface="Arial" panose="020B0604020202020204" pitchFamily="34" charset="0"/>
              </a:rPr>
              <a:t>Œuvre incontournable n° 2</a:t>
            </a:r>
          </a:p>
          <a:p>
            <a:endParaRPr lang="fr-FR" sz="1100" dirty="0">
              <a:latin typeface="Arial" panose="020B0604020202020204" pitchFamily="34" charset="0"/>
              <a:cs typeface="Arial" panose="020B0604020202020204" pitchFamily="34" charset="0"/>
            </a:endParaRPr>
          </a:p>
          <a:p>
            <a:r>
              <a:rPr lang="fr-FR" sz="1100" b="1" dirty="0">
                <a:effectLst/>
                <a:latin typeface="Calibri" panose="020F0502020204030204" pitchFamily="34" charset="0"/>
                <a:ea typeface="Calibri" panose="020F0502020204030204" pitchFamily="34" charset="0"/>
                <a:cs typeface="Times New Roman" panose="02020603050405020304" pitchFamily="18" charset="0"/>
              </a:rPr>
              <a:t>Piero Della FRANCESCA</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100" dirty="0">
                <a:effectLst/>
                <a:latin typeface="Calibri" panose="020F0502020204030204" pitchFamily="34" charset="0"/>
                <a:ea typeface="Calibri" panose="020F0502020204030204" pitchFamily="34" charset="0"/>
                <a:cs typeface="Times New Roman" panose="02020603050405020304" pitchFamily="18" charset="0"/>
              </a:rPr>
              <a:t> </a:t>
            </a:r>
            <a:r>
              <a:rPr lang="fr-FR" sz="1100" i="1" dirty="0">
                <a:effectLst/>
                <a:latin typeface="Calibri" panose="020F0502020204030204" pitchFamily="34" charset="0"/>
                <a:ea typeface="Calibri" panose="020F0502020204030204" pitchFamily="34" charset="0"/>
                <a:cs typeface="Times New Roman" panose="02020603050405020304" pitchFamily="18" charset="0"/>
              </a:rPr>
              <a:t>La flagellation du Christ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100" dirty="0">
                <a:effectLst/>
                <a:latin typeface="Calibri" panose="020F0502020204030204" pitchFamily="34" charset="0"/>
                <a:ea typeface="Calibri" panose="020F0502020204030204" pitchFamily="34" charset="0"/>
                <a:cs typeface="Times New Roman" panose="02020603050405020304" pitchFamily="18" charset="0"/>
              </a:rPr>
              <a:t>1450-1460</a:t>
            </a:r>
          </a:p>
          <a:p>
            <a:r>
              <a:rPr lang="fr-FR" sz="1100" dirty="0">
                <a:effectLst/>
                <a:latin typeface="Calibri" panose="020F0502020204030204" pitchFamily="34" charset="0"/>
                <a:ea typeface="Calibri" panose="020F0502020204030204" pitchFamily="34" charset="0"/>
                <a:cs typeface="Times New Roman" panose="02020603050405020304" pitchFamily="18" charset="0"/>
              </a:rPr>
              <a:t> tempera sur bois, 58,6 x 80,5</a:t>
            </a:r>
          </a:p>
          <a:p>
            <a:r>
              <a:rPr lang="fr-FR" sz="1100" dirty="0">
                <a:effectLst/>
                <a:latin typeface="Calibri" panose="020F0502020204030204" pitchFamily="34" charset="0"/>
                <a:ea typeface="Calibri" panose="020F0502020204030204" pitchFamily="34" charset="0"/>
                <a:cs typeface="Times New Roman" panose="02020603050405020304" pitchFamily="18" charset="0"/>
              </a:rPr>
              <a:t>Galerie Nationale des Marches, Urbino, Italie</a:t>
            </a:r>
          </a:p>
          <a:p>
            <a:r>
              <a:rPr lang="fr-FR" sz="1100" dirty="0">
                <a:effectLst/>
                <a:latin typeface="Calibri" panose="020F0502020204030204" pitchFamily="34" charset="0"/>
                <a:ea typeface="Calibri" panose="020F0502020204030204" pitchFamily="34" charset="0"/>
                <a:cs typeface="Times New Roman" panose="02020603050405020304" pitchFamily="18" charset="0"/>
              </a:rPr>
              <a:t> *</a:t>
            </a:r>
            <a:r>
              <a:rPr lang="fr-FR"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peinture religieuse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*Quattrocento (Renaissance)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1EA73054-F977-D9AC-EA8D-D65127E1ED53}"/>
              </a:ext>
            </a:extLst>
          </p:cNvPr>
          <p:cNvPicPr>
            <a:picLocks noChangeAspect="1"/>
          </p:cNvPicPr>
          <p:nvPr/>
        </p:nvPicPr>
        <p:blipFill rotWithShape="1">
          <a:blip r:embed="rId4"/>
          <a:srcRect l="19108" t="13641" r="18928" b="2364"/>
          <a:stretch/>
        </p:blipFill>
        <p:spPr>
          <a:xfrm>
            <a:off x="3005668" y="821357"/>
            <a:ext cx="4326466" cy="3115643"/>
          </a:xfrm>
          <a:prstGeom prst="rect">
            <a:avLst/>
          </a:prstGeom>
        </p:spPr>
      </p:pic>
    </p:spTree>
    <p:extLst>
      <p:ext uri="{BB962C8B-B14F-4D97-AF65-F5344CB8AC3E}">
        <p14:creationId xmlns:p14="http://schemas.microsoft.com/office/powerpoint/2010/main" val="902108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galerie, pièce, scène&#10;&#10;Description générée automatiquement">
            <a:extLst>
              <a:ext uri="{FF2B5EF4-FFF2-40B4-BE49-F238E27FC236}">
                <a16:creationId xmlns:a16="http://schemas.microsoft.com/office/drawing/2014/main" id="{9036E088-8129-6DDA-3F7B-4567B32F9E45}"/>
              </a:ext>
            </a:extLst>
          </p:cNvPr>
          <p:cNvPicPr>
            <a:picLocks noChangeAspect="1"/>
          </p:cNvPicPr>
          <p:nvPr/>
        </p:nvPicPr>
        <p:blipFill rotWithShape="1">
          <a:blip r:embed="rId2">
            <a:extLst>
              <a:ext uri="{28A0092B-C50C-407E-A947-70E740481C1C}">
                <a14:useLocalDpi xmlns:a14="http://schemas.microsoft.com/office/drawing/2010/main" val="0"/>
              </a:ext>
            </a:extLst>
          </a:blip>
          <a:srcRect t="4703" r="2" b="13863"/>
          <a:stretch/>
        </p:blipFill>
        <p:spPr>
          <a:xfrm>
            <a:off x="643467" y="643467"/>
            <a:ext cx="5130799" cy="5571066"/>
          </a:xfrm>
          <a:prstGeom prst="rect">
            <a:avLst/>
          </a:prstGeom>
        </p:spPr>
      </p:pic>
      <p:sp>
        <p:nvSpPr>
          <p:cNvPr id="13" name="Rectangle 12">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6FBE2D34-7C54-E897-BCA6-195247D03E90}"/>
              </a:ext>
            </a:extLst>
          </p:cNvPr>
          <p:cNvPicPr>
            <a:picLocks noChangeAspect="1"/>
          </p:cNvPicPr>
          <p:nvPr/>
        </p:nvPicPr>
        <p:blipFill rotWithShape="1">
          <a:blip r:embed="rId3"/>
          <a:srcRect l="32966" r="15229" b="-1"/>
          <a:stretch/>
        </p:blipFill>
        <p:spPr>
          <a:xfrm>
            <a:off x="6423321" y="643467"/>
            <a:ext cx="5130799" cy="5571066"/>
          </a:xfrm>
          <a:prstGeom prst="rect">
            <a:avLst/>
          </a:prstGeom>
        </p:spPr>
      </p:pic>
    </p:spTree>
    <p:extLst>
      <p:ext uri="{BB962C8B-B14F-4D97-AF65-F5344CB8AC3E}">
        <p14:creationId xmlns:p14="http://schemas.microsoft.com/office/powerpoint/2010/main" val="420500298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76C353-2F62-D879-D9A5-F55174B9E375}"/>
              </a:ext>
            </a:extLst>
          </p:cNvPr>
          <p:cNvSpPr>
            <a:spLocks noGrp="1"/>
          </p:cNvSpPr>
          <p:nvPr>
            <p:ph type="title"/>
          </p:nvPr>
        </p:nvSpPr>
        <p:spPr>
          <a:xfrm>
            <a:off x="3952567" y="152373"/>
            <a:ext cx="3841954" cy="747252"/>
          </a:xfrm>
          <a:ln>
            <a:solidFill>
              <a:srgbClr val="0070C0"/>
            </a:solidFill>
          </a:ln>
        </p:spPr>
        <p:txBody>
          <a:bodyPr>
            <a:normAutofit/>
          </a:bodyPr>
          <a:lstStyle/>
          <a:p>
            <a:pPr algn="ctr"/>
            <a:r>
              <a:rPr lang="fr-FR" sz="2000" b="1" dirty="0"/>
              <a:t>CONTEXTE DANS LE TEMPS</a:t>
            </a:r>
          </a:p>
        </p:txBody>
      </p:sp>
      <p:sp>
        <p:nvSpPr>
          <p:cNvPr id="3" name="Espace réservé du contenu 2">
            <a:extLst>
              <a:ext uri="{FF2B5EF4-FFF2-40B4-BE49-F238E27FC236}">
                <a16:creationId xmlns:a16="http://schemas.microsoft.com/office/drawing/2014/main" id="{EE3C6396-22D1-72AE-E664-B99B41972C91}"/>
              </a:ext>
            </a:extLst>
          </p:cNvPr>
          <p:cNvSpPr>
            <a:spLocks noGrp="1"/>
          </p:cNvSpPr>
          <p:nvPr>
            <p:ph sz="half" idx="1"/>
          </p:nvPr>
        </p:nvSpPr>
        <p:spPr>
          <a:xfrm>
            <a:off x="114301" y="1818295"/>
            <a:ext cx="5088467" cy="4268178"/>
          </a:xfrm>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25000" lnSpcReduction="20000"/>
          </a:bodyPr>
          <a:lstStyle/>
          <a:p>
            <a:r>
              <a:rPr lang="fr-FR" sz="4400" b="1" dirty="0">
                <a:latin typeface="Calibri" panose="020F0502020204030204" pitchFamily="34" charset="0"/>
                <a:cs typeface="Calibri" panose="020F0502020204030204" pitchFamily="34" charset="0"/>
              </a:rPr>
              <a:t>HISTORIQUE</a:t>
            </a:r>
          </a:p>
          <a:p>
            <a:pPr marL="0" indent="0" algn="just">
              <a:buNone/>
            </a:pPr>
            <a:r>
              <a:rPr lang="fr-FR" sz="2400" b="1" dirty="0">
                <a:solidFill>
                  <a:schemeClr val="accent1">
                    <a:lumMod val="75000"/>
                  </a:schemeClr>
                </a:solidFill>
                <a:latin typeface="Calibri" panose="020F0502020204030204" pitchFamily="34" charset="0"/>
                <a:cs typeface="Calibri" panose="020F0502020204030204" pitchFamily="34" charset="0"/>
              </a:rPr>
              <a:t>L’Italie  et son Eglise face au monde </a:t>
            </a:r>
            <a:r>
              <a:rPr lang="fr-FR" sz="2400" dirty="0">
                <a:latin typeface="Calibri" panose="020F0502020204030204" pitchFamily="34" charset="0"/>
                <a:cs typeface="Calibri" panose="020F0502020204030204" pitchFamily="34" charset="0"/>
              </a:rPr>
              <a:t>:</a:t>
            </a:r>
          </a:p>
          <a:p>
            <a:pPr marL="0" indent="0" algn="just">
              <a:buNone/>
            </a:pPr>
            <a:r>
              <a:rPr lang="fr-FR" sz="2400" dirty="0">
                <a:latin typeface="Calibri" panose="020F0502020204030204" pitchFamily="34" charset="0"/>
                <a:cs typeface="Calibri" panose="020F0502020204030204" pitchFamily="34" charset="0"/>
              </a:rPr>
              <a:t>Au début du XVe siècle, l’Italie se trouve de plus en plus impliquée dans les </a:t>
            </a:r>
            <a:r>
              <a:rPr lang="fr-FR" sz="2400" b="1" dirty="0">
                <a:latin typeface="Calibri" panose="020F0502020204030204" pitchFamily="34" charset="0"/>
                <a:cs typeface="Calibri" panose="020F0502020204030204" pitchFamily="34" charset="0"/>
              </a:rPr>
              <a:t>grands mouvements politiques qui animent l’Occident</a:t>
            </a:r>
            <a:r>
              <a:rPr lang="fr-FR" sz="2400" dirty="0">
                <a:latin typeface="Calibri" panose="020F0502020204030204" pitchFamily="34" charset="0"/>
                <a:cs typeface="Calibri" panose="020F0502020204030204" pitchFamily="34" charset="0"/>
              </a:rPr>
              <a:t>. Au terme du </a:t>
            </a:r>
            <a:r>
              <a:rPr lang="fr-FR" sz="2400" b="1" dirty="0">
                <a:latin typeface="Calibri" panose="020F0502020204030204" pitchFamily="34" charset="0"/>
                <a:cs typeface="Calibri" panose="020F0502020204030204" pitchFamily="34" charset="0"/>
              </a:rPr>
              <a:t>Grand Schisme</a:t>
            </a:r>
            <a:r>
              <a:rPr lang="fr-FR" sz="2400" dirty="0">
                <a:latin typeface="Calibri" panose="020F0502020204030204" pitchFamily="34" charset="0"/>
                <a:cs typeface="Calibri" panose="020F0502020204030204" pitchFamily="34" charset="0"/>
              </a:rPr>
              <a:t>, </a:t>
            </a:r>
            <a:r>
              <a:rPr lang="fr-FR" sz="2400" b="1" dirty="0">
                <a:latin typeface="Calibri" panose="020F0502020204030204" pitchFamily="34" charset="0"/>
                <a:cs typeface="Calibri" panose="020F0502020204030204" pitchFamily="34" charset="0"/>
              </a:rPr>
              <a:t>les papes abandonnent définitivement Avignon pour se tourner vers Rome et favorisent les plus fortes impulsions artistiques du siècle en entreprenant la restauration de la Ville éternelle</a:t>
            </a:r>
            <a:r>
              <a:rPr lang="fr-FR" sz="2400" dirty="0">
                <a:latin typeface="Calibri" panose="020F0502020204030204" pitchFamily="34" charset="0"/>
                <a:cs typeface="Calibri" panose="020F0502020204030204" pitchFamily="34" charset="0"/>
              </a:rPr>
              <a:t>. </a:t>
            </a:r>
            <a:r>
              <a:rPr lang="fr-FR" sz="2400" b="1" dirty="0">
                <a:latin typeface="Calibri" panose="020F0502020204030204" pitchFamily="34" charset="0"/>
                <a:cs typeface="Calibri" panose="020F0502020204030204" pitchFamily="34" charset="0"/>
              </a:rPr>
              <a:t>La création des États de l’Église provoque un regroupement des puissances de la péninsule et suscite des centres de culture artistique conforme à leurs besoins de représentation. Autour d’eux, tant au Nord qu’au Sud, les communautés ou les républiques gagnent en puissance et cherchent l’équilibre dans la négociation.</a:t>
            </a:r>
          </a:p>
          <a:p>
            <a:pPr marL="0" indent="0" algn="just">
              <a:buNone/>
            </a:pPr>
            <a:r>
              <a:rPr lang="fr-FR" sz="2400" b="1" dirty="0">
                <a:solidFill>
                  <a:schemeClr val="accent1">
                    <a:lumMod val="75000"/>
                  </a:schemeClr>
                </a:solidFill>
                <a:latin typeface="Calibri" panose="020F0502020204030204" pitchFamily="34" charset="0"/>
                <a:cs typeface="Calibri" panose="020F0502020204030204" pitchFamily="34" charset="0"/>
              </a:rPr>
              <a:t>Florence et Sienne, les ville italiennes puissantes et commerçantes :</a:t>
            </a:r>
          </a:p>
          <a:p>
            <a:pPr marL="0" indent="0" algn="just">
              <a:buNone/>
            </a:pPr>
            <a:r>
              <a:rPr lang="fr-FR" sz="2400" dirty="0">
                <a:latin typeface="Calibri" panose="020F0502020204030204" pitchFamily="34" charset="0"/>
                <a:cs typeface="Calibri" panose="020F0502020204030204" pitchFamily="34" charset="0"/>
              </a:rPr>
              <a:t>Fondée par les Romains en 59 avant J.-C., </a:t>
            </a:r>
            <a:r>
              <a:rPr lang="fr-FR" sz="2400" b="1" dirty="0">
                <a:latin typeface="Calibri" panose="020F0502020204030204" pitchFamily="34" charset="0"/>
                <a:cs typeface="Calibri" panose="020F0502020204030204" pitchFamily="34" charset="0"/>
              </a:rPr>
              <a:t>Florence </a:t>
            </a:r>
            <a:r>
              <a:rPr lang="fr-FR" sz="2400" dirty="0">
                <a:latin typeface="Calibri" panose="020F0502020204030204" pitchFamily="34" charset="0"/>
                <a:cs typeface="Calibri" panose="020F0502020204030204" pitchFamily="34" charset="0"/>
              </a:rPr>
              <a:t>s’affirmait fièrement comme « l’  héritière de la Rome glorieuse ». Réduite de 120 000 à 40 000 habitants par la grande peste noire en 1348-1350, </a:t>
            </a:r>
            <a:r>
              <a:rPr lang="fr-FR" sz="2400" b="1" dirty="0">
                <a:latin typeface="Calibri" panose="020F0502020204030204" pitchFamily="34" charset="0"/>
                <a:cs typeface="Calibri" panose="020F0502020204030204" pitchFamily="34" charset="0"/>
              </a:rPr>
              <a:t>Florence se rétablit lentement, mais elle reste une des principales villes d’Europe</a:t>
            </a:r>
            <a:r>
              <a:rPr lang="fr-FR" sz="2400" dirty="0">
                <a:latin typeface="Calibri" panose="020F0502020204030204" pitchFamily="34" charset="0"/>
                <a:cs typeface="Calibri" panose="020F0502020204030204" pitchFamily="34" charset="0"/>
              </a:rPr>
              <a:t>. </a:t>
            </a:r>
          </a:p>
          <a:p>
            <a:pPr marL="0" indent="0" algn="just">
              <a:buNone/>
            </a:pPr>
            <a:r>
              <a:rPr lang="fr-FR" sz="2400" dirty="0">
                <a:latin typeface="Calibri" panose="020F0502020204030204" pitchFamily="34" charset="0"/>
                <a:cs typeface="Calibri" panose="020F0502020204030204" pitchFamily="34" charset="0"/>
              </a:rPr>
              <a:t>Organisée en </a:t>
            </a:r>
            <a:r>
              <a:rPr lang="fr-FR" sz="2400" b="1" dirty="0">
                <a:latin typeface="Calibri" panose="020F0502020204030204" pitchFamily="34" charset="0"/>
                <a:cs typeface="Calibri" panose="020F0502020204030204" pitchFamily="34" charset="0"/>
              </a:rPr>
              <a:t>puissantes corporations rivales, </a:t>
            </a:r>
            <a:r>
              <a:rPr lang="fr-FR" sz="2400" dirty="0">
                <a:latin typeface="Calibri" panose="020F0502020204030204" pitchFamily="34" charset="0"/>
                <a:cs typeface="Calibri" panose="020F0502020204030204" pitchFamily="34" charset="0"/>
              </a:rPr>
              <a:t>elle formait une république oligarchique marchande, en menaçant Naples et surtout Milan, aux mains des</a:t>
            </a:r>
            <a:r>
              <a:rPr lang="fr-FR" sz="2400" b="1" dirty="0">
                <a:solidFill>
                  <a:srgbClr val="7030A0"/>
                </a:solidFill>
                <a:latin typeface="Calibri" panose="020F0502020204030204" pitchFamily="34" charset="0"/>
                <a:cs typeface="Calibri" panose="020F0502020204030204" pitchFamily="34" charset="0"/>
              </a:rPr>
              <a:t> VISCONTI</a:t>
            </a:r>
            <a:r>
              <a:rPr lang="fr-FR" sz="2400" dirty="0">
                <a:latin typeface="Calibri" panose="020F0502020204030204" pitchFamily="34" charset="0"/>
                <a:cs typeface="Calibri" panose="020F0502020204030204" pitchFamily="34" charset="0"/>
              </a:rPr>
              <a:t>. </a:t>
            </a:r>
            <a:r>
              <a:rPr lang="fr-FR" sz="2400" b="1" dirty="0">
                <a:latin typeface="Calibri" panose="020F0502020204030204" pitchFamily="34" charset="0"/>
                <a:cs typeface="Calibri" panose="020F0502020204030204" pitchFamily="34" charset="0"/>
              </a:rPr>
              <a:t>Sa richesse était fondée sur la banque, et sur la fabrication et le commerce de la laine et de la soie. </a:t>
            </a:r>
            <a:r>
              <a:rPr lang="fr-FR" sz="2400" dirty="0">
                <a:latin typeface="Calibri" panose="020F0502020204030204" pitchFamily="34" charset="0"/>
                <a:cs typeface="Calibri" panose="020F0502020204030204" pitchFamily="34" charset="0"/>
              </a:rPr>
              <a:t>À partir de 1422, la fabrication de brocarts mêlant fils d’or et de soie permit aux étoffes florentines de surclasser les soies orientales et d’envahir tous les marchés européens.</a:t>
            </a:r>
          </a:p>
          <a:p>
            <a:pPr marL="0" indent="0" algn="just">
              <a:buNone/>
            </a:pPr>
            <a:r>
              <a:rPr lang="fr-FR" sz="2400" dirty="0">
                <a:latin typeface="Calibri" panose="020F0502020204030204" pitchFamily="34" charset="0"/>
                <a:cs typeface="Calibri" panose="020F0502020204030204" pitchFamily="34" charset="0"/>
              </a:rPr>
              <a:t>les deux républiques, de Florence et de Sienne, irréconciliables dans leur inimité, se partagent le cœur de l’Italie. Si l’une est guelfe et l’autre gibeline, elles sont toutes deux d’abord des centres de commerce et des hauts lieux de la finance où se développe, par l’activité des grandes familles, un mécénat étranger à la culture des cours princières. Il associe à l’apogée artistique de Florence le nom des </a:t>
            </a:r>
            <a:r>
              <a:rPr lang="fr-FR" sz="2400" b="1" dirty="0">
                <a:solidFill>
                  <a:srgbClr val="7030A0"/>
                </a:solidFill>
                <a:latin typeface="Calibri" panose="020F0502020204030204" pitchFamily="34" charset="0"/>
                <a:cs typeface="Calibri" panose="020F0502020204030204" pitchFamily="34" charset="0"/>
              </a:rPr>
              <a:t>Médicis. </a:t>
            </a:r>
            <a:r>
              <a:rPr lang="fr-FR" sz="2400" dirty="0">
                <a:latin typeface="Calibri" panose="020F0502020204030204" pitchFamily="34" charset="0"/>
                <a:cs typeface="Calibri" panose="020F0502020204030204" pitchFamily="34" charset="0"/>
              </a:rPr>
              <a:t>D’autre part, des capitaines d’aventure conduisent seuls les affaires militaires et s’emparent pour un temps du pouvoir. L’histoire retient autant la figure tyrannique de </a:t>
            </a:r>
            <a:r>
              <a:rPr lang="fr-FR" sz="2400" b="1" dirty="0">
                <a:solidFill>
                  <a:srgbClr val="7030A0"/>
                </a:solidFill>
                <a:latin typeface="Calibri" panose="020F0502020204030204" pitchFamily="34" charset="0"/>
                <a:cs typeface="Calibri" panose="020F0502020204030204" pitchFamily="34" charset="0"/>
              </a:rPr>
              <a:t>Malatesta</a:t>
            </a:r>
            <a:r>
              <a:rPr lang="fr-FR" sz="2400" dirty="0">
                <a:latin typeface="Calibri" panose="020F0502020204030204" pitchFamily="34" charset="0"/>
                <a:cs typeface="Calibri" panose="020F0502020204030204" pitchFamily="34" charset="0"/>
              </a:rPr>
              <a:t>, seigneur de Rimini, que celle de </a:t>
            </a:r>
            <a:r>
              <a:rPr lang="fr-FR" sz="2400" b="1" dirty="0">
                <a:solidFill>
                  <a:srgbClr val="7030A0"/>
                </a:solidFill>
                <a:latin typeface="Calibri" panose="020F0502020204030204" pitchFamily="34" charset="0"/>
                <a:cs typeface="Calibri" panose="020F0502020204030204" pitchFamily="34" charset="0"/>
              </a:rPr>
              <a:t>Federico da Montefeltro</a:t>
            </a:r>
            <a:r>
              <a:rPr lang="fr-FR" sz="2400" dirty="0">
                <a:latin typeface="Calibri" panose="020F0502020204030204" pitchFamily="34" charset="0"/>
                <a:cs typeface="Calibri" panose="020F0502020204030204" pitchFamily="34" charset="0"/>
              </a:rPr>
              <a:t>, </a:t>
            </a:r>
            <a:r>
              <a:rPr lang="fr-FR" sz="2400" b="1" dirty="0">
                <a:latin typeface="Calibri" panose="020F0502020204030204" pitchFamily="34" charset="0"/>
                <a:cs typeface="Calibri" panose="020F0502020204030204" pitchFamily="34" charset="0"/>
              </a:rPr>
              <a:t>prince éclairé, qui fait de sa cour d’Urbino un foyer de la haute culture</a:t>
            </a:r>
            <a:r>
              <a:rPr lang="fr-FR" sz="2400" dirty="0">
                <a:latin typeface="Calibri" panose="020F0502020204030204" pitchFamily="34" charset="0"/>
                <a:cs typeface="Calibri" panose="020F0502020204030204" pitchFamily="34" charset="0"/>
              </a:rPr>
              <a:t>. Si la révolte de </a:t>
            </a:r>
            <a:r>
              <a:rPr lang="fr-FR" sz="2400" b="1" dirty="0">
                <a:solidFill>
                  <a:srgbClr val="7030A0"/>
                </a:solidFill>
                <a:latin typeface="Calibri" panose="020F0502020204030204" pitchFamily="34" charset="0"/>
                <a:cs typeface="Calibri" panose="020F0502020204030204" pitchFamily="34" charset="0"/>
              </a:rPr>
              <a:t>Volterra </a:t>
            </a:r>
            <a:r>
              <a:rPr lang="fr-FR" sz="2400" dirty="0">
                <a:latin typeface="Calibri" panose="020F0502020204030204" pitchFamily="34" charset="0"/>
                <a:cs typeface="Calibri" panose="020F0502020204030204" pitchFamily="34" charset="0"/>
              </a:rPr>
              <a:t>et la conjuration des </a:t>
            </a:r>
            <a:r>
              <a:rPr lang="fr-FR" sz="2400" b="1" dirty="0">
                <a:solidFill>
                  <a:srgbClr val="7030A0"/>
                </a:solidFill>
                <a:latin typeface="Calibri" panose="020F0502020204030204" pitchFamily="34" charset="0"/>
                <a:cs typeface="Calibri" panose="020F0502020204030204" pitchFamily="34" charset="0"/>
              </a:rPr>
              <a:t>Pazzi </a:t>
            </a:r>
            <a:r>
              <a:rPr lang="fr-FR" sz="2400" dirty="0">
                <a:latin typeface="Calibri" panose="020F0502020204030204" pitchFamily="34" charset="0"/>
                <a:cs typeface="Calibri" panose="020F0502020204030204" pitchFamily="34" charset="0"/>
              </a:rPr>
              <a:t>s’achèvent dans le sang, la diplomatie est de règle pour conduire les affaires de l’État.</a:t>
            </a:r>
          </a:p>
          <a:p>
            <a:pPr marL="0" indent="0" algn="just">
              <a:buNone/>
            </a:pPr>
            <a:r>
              <a:rPr lang="fr-FR" sz="2400" b="1" dirty="0">
                <a:solidFill>
                  <a:schemeClr val="accent1">
                    <a:lumMod val="75000"/>
                  </a:schemeClr>
                </a:solidFill>
                <a:latin typeface="Calibri" panose="020F0502020204030204" pitchFamily="34" charset="0"/>
                <a:cs typeface="Calibri" panose="020F0502020204030204" pitchFamily="34" charset="0"/>
              </a:rPr>
              <a:t>L’union de l’art et de la science</a:t>
            </a:r>
          </a:p>
          <a:p>
            <a:pPr marL="0" indent="0" algn="just">
              <a:buNone/>
            </a:pPr>
            <a:r>
              <a:rPr lang="fr-FR" sz="2400" dirty="0">
                <a:latin typeface="Calibri" panose="020F0502020204030204" pitchFamily="34" charset="0"/>
                <a:cs typeface="Calibri" panose="020F0502020204030204" pitchFamily="34" charset="0"/>
              </a:rPr>
              <a:t>Les hommes sont formés très jeunes à cette discipline. Lorsque l’enfant atteint l’âge de onze ans, ses maîtres lui font découvrir </a:t>
            </a:r>
            <a:r>
              <a:rPr lang="fr-FR" sz="2400" dirty="0">
                <a:solidFill>
                  <a:srgbClr val="7030A0"/>
                </a:solidFill>
                <a:latin typeface="Calibri" panose="020F0502020204030204" pitchFamily="34" charset="0"/>
                <a:cs typeface="Calibri" panose="020F0502020204030204" pitchFamily="34" charset="0"/>
              </a:rPr>
              <a:t>les </a:t>
            </a:r>
            <a:r>
              <a:rPr lang="fr-FR" sz="2400" i="1" dirty="0">
                <a:solidFill>
                  <a:srgbClr val="7030A0"/>
                </a:solidFill>
                <a:latin typeface="Calibri" panose="020F0502020204030204" pitchFamily="34" charset="0"/>
                <a:cs typeface="Calibri" panose="020F0502020204030204" pitchFamily="34" charset="0"/>
              </a:rPr>
              <a:t>Fables</a:t>
            </a:r>
            <a:r>
              <a:rPr lang="fr-FR" sz="2400" dirty="0">
                <a:solidFill>
                  <a:srgbClr val="7030A0"/>
                </a:solidFill>
                <a:latin typeface="Calibri" panose="020F0502020204030204" pitchFamily="34" charset="0"/>
                <a:cs typeface="Calibri" panose="020F0502020204030204" pitchFamily="34" charset="0"/>
              </a:rPr>
              <a:t> d’Ésope </a:t>
            </a:r>
            <a:r>
              <a:rPr lang="fr-FR" sz="2400" dirty="0">
                <a:latin typeface="Calibri" panose="020F0502020204030204" pitchFamily="34" charset="0"/>
                <a:cs typeface="Calibri" panose="020F0502020204030204" pitchFamily="34" charset="0"/>
              </a:rPr>
              <a:t>ou les textes de</a:t>
            </a:r>
            <a:r>
              <a:rPr lang="fr-FR" sz="2400" b="1" dirty="0">
                <a:solidFill>
                  <a:srgbClr val="7030A0"/>
                </a:solidFill>
                <a:latin typeface="Calibri" panose="020F0502020204030204" pitchFamily="34" charset="0"/>
                <a:cs typeface="Calibri" panose="020F0502020204030204" pitchFamily="34" charset="0"/>
              </a:rPr>
              <a:t> Dante</a:t>
            </a:r>
            <a:r>
              <a:rPr lang="fr-FR" sz="2400" dirty="0">
                <a:latin typeface="Calibri" panose="020F0502020204030204" pitchFamily="34" charset="0"/>
                <a:cs typeface="Calibri" panose="020F0502020204030204" pitchFamily="34" charset="0"/>
              </a:rPr>
              <a:t>, mais ils lui dispensent avant tout </a:t>
            </a:r>
            <a:r>
              <a:rPr lang="fr-FR" sz="2400" b="1" dirty="0">
                <a:latin typeface="Calibri" panose="020F0502020204030204" pitchFamily="34" charset="0"/>
                <a:cs typeface="Calibri" panose="020F0502020204030204" pitchFamily="34" charset="0"/>
              </a:rPr>
              <a:t>l’enseignement des mathématiques commerciales à l’usage des marchands. </a:t>
            </a:r>
            <a:r>
              <a:rPr lang="fr-FR" sz="2400" dirty="0">
                <a:latin typeface="Calibri" panose="020F0502020204030204" pitchFamily="34" charset="0"/>
                <a:cs typeface="Calibri" panose="020F0502020204030204" pitchFamily="34" charset="0"/>
              </a:rPr>
              <a:t>À une époque où les récipients destinés aux transports des marchandises ne sont pas uniformisés, il s’agit en fait d’apprendre à calculer rapidement leur volume, leur contenance. </a:t>
            </a:r>
          </a:p>
          <a:p>
            <a:pPr marL="0" indent="0" algn="just">
              <a:buNone/>
            </a:pPr>
            <a:r>
              <a:rPr lang="fr-FR" sz="2400" b="1" dirty="0">
                <a:solidFill>
                  <a:schemeClr val="accent1">
                    <a:lumMod val="75000"/>
                  </a:schemeClr>
                </a:solidFill>
                <a:latin typeface="Calibri" panose="020F0502020204030204" pitchFamily="34" charset="0"/>
                <a:cs typeface="Calibri" panose="020F0502020204030204" pitchFamily="34" charset="0"/>
              </a:rPr>
              <a:t>Les commanditaires</a:t>
            </a:r>
          </a:p>
          <a:p>
            <a:pPr marL="0" indent="0" algn="just">
              <a:buNone/>
            </a:pPr>
            <a:r>
              <a:rPr lang="fr-FR" sz="2400" b="1" dirty="0">
                <a:latin typeface="Calibri" panose="020F0502020204030204" pitchFamily="34" charset="0"/>
                <a:cs typeface="Calibri" panose="020F0502020204030204" pitchFamily="34" charset="0"/>
              </a:rPr>
              <a:t>Les grandes œuvres du Quattrocento, et en particulier la peinture, sont réalisées sur commande </a:t>
            </a:r>
            <a:r>
              <a:rPr lang="fr-FR" sz="2400" dirty="0">
                <a:latin typeface="Calibri" panose="020F0502020204030204" pitchFamily="34" charset="0"/>
                <a:cs typeface="Calibri" panose="020F0502020204030204" pitchFamily="34" charset="0"/>
              </a:rPr>
              <a:t>: </a:t>
            </a:r>
            <a:r>
              <a:rPr lang="fr-FR" sz="2400" b="1" dirty="0">
                <a:latin typeface="Calibri" panose="020F0502020204030204" pitchFamily="34" charset="0"/>
                <a:cs typeface="Calibri" panose="020F0502020204030204" pitchFamily="34" charset="0"/>
              </a:rPr>
              <a:t>tableaux à thèmes religieux ou profanes, de grands projets élaborés pour les princes ou les communes, des programmes iconographiques commandés par l’Église ou des retables élevés pour répondre à la volonté de leurs donateurs, l’action du commanditaire est toujours déterminante.</a:t>
            </a:r>
          </a:p>
          <a:p>
            <a:pPr marL="0" indent="0" algn="just">
              <a:buNone/>
            </a:pPr>
            <a:r>
              <a:rPr lang="fr-FR" sz="2400" dirty="0">
                <a:latin typeface="Calibri" panose="020F0502020204030204" pitchFamily="34" charset="0"/>
                <a:cs typeface="Calibri" panose="020F0502020204030204" pitchFamily="34" charset="0"/>
              </a:rPr>
              <a:t>Après 1450, les expériences florentines se propagent. </a:t>
            </a:r>
            <a:r>
              <a:rPr lang="fr-FR" sz="2400" b="1" dirty="0">
                <a:latin typeface="Calibri" panose="020F0502020204030204" pitchFamily="34" charset="0"/>
                <a:cs typeface="Calibri" panose="020F0502020204030204" pitchFamily="34" charset="0"/>
              </a:rPr>
              <a:t>Les cours princières</a:t>
            </a:r>
            <a:r>
              <a:rPr lang="fr-FR" sz="2400" dirty="0">
                <a:latin typeface="Calibri" panose="020F0502020204030204" pitchFamily="34" charset="0"/>
                <a:cs typeface="Calibri" panose="020F0502020204030204" pitchFamily="34" charset="0"/>
              </a:rPr>
              <a:t>, en quête de prestige, font appel aux artistes renommés. La diffusion rapide de ces nouveautés s’explique par le </a:t>
            </a:r>
            <a:r>
              <a:rPr lang="fr-FR" sz="2400" b="1" dirty="0">
                <a:latin typeface="Calibri" panose="020F0502020204030204" pitchFamily="34" charset="0"/>
                <a:cs typeface="Calibri" panose="020F0502020204030204" pitchFamily="34" charset="0"/>
              </a:rPr>
              <a:t>climat d’émulation entre les différentes cours italiennes</a:t>
            </a:r>
            <a:r>
              <a:rPr lang="fr-FR" sz="2400" dirty="0">
                <a:latin typeface="Calibri" panose="020F0502020204030204" pitchFamily="34" charset="0"/>
                <a:cs typeface="Calibri" panose="020F0502020204030204" pitchFamily="34" charset="0"/>
              </a:rPr>
              <a:t>, c’est dans ce climat artistique que s’ouvre la Renaissance.</a:t>
            </a:r>
            <a:endParaRPr lang="fr-FR" dirty="0"/>
          </a:p>
        </p:txBody>
      </p:sp>
      <p:sp>
        <p:nvSpPr>
          <p:cNvPr id="4" name="Espace réservé du contenu 3">
            <a:extLst>
              <a:ext uri="{FF2B5EF4-FFF2-40B4-BE49-F238E27FC236}">
                <a16:creationId xmlns:a16="http://schemas.microsoft.com/office/drawing/2014/main" id="{890359CA-A4E5-89E4-5377-8CD8802494D3}"/>
              </a:ext>
            </a:extLst>
          </p:cNvPr>
          <p:cNvSpPr>
            <a:spLocks noGrp="1"/>
          </p:cNvSpPr>
          <p:nvPr>
            <p:ph sz="half" idx="2"/>
          </p:nvPr>
        </p:nvSpPr>
        <p:spPr>
          <a:xfrm>
            <a:off x="6253187" y="1818295"/>
            <a:ext cx="4832456" cy="4268178"/>
          </a:xfrm>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25000" lnSpcReduction="20000"/>
          </a:bodyPr>
          <a:lstStyle/>
          <a:p>
            <a:r>
              <a:rPr lang="fr-FR" sz="4400" b="1" dirty="0">
                <a:latin typeface="Calibri" panose="020F0502020204030204" pitchFamily="34" charset="0"/>
                <a:cs typeface="Calibri" panose="020F0502020204030204" pitchFamily="34" charset="0"/>
              </a:rPr>
              <a:t>CULTUREL</a:t>
            </a:r>
          </a:p>
          <a:p>
            <a:pPr marL="0" indent="0">
              <a:buNone/>
            </a:pPr>
            <a:r>
              <a:rPr lang="fr-FR" sz="2800" dirty="0">
                <a:latin typeface="Calibri" panose="020F0502020204030204" pitchFamily="34" charset="0"/>
                <a:cs typeface="Calibri" panose="020F0502020204030204" pitchFamily="34" charset="0"/>
              </a:rPr>
              <a:t>C’est en Italie que se développe au milieu du XVe siècle un mouvement culturel,</a:t>
            </a:r>
            <a:r>
              <a:rPr lang="fr-FR" sz="2800" b="1" dirty="0">
                <a:solidFill>
                  <a:srgbClr val="7030A0"/>
                </a:solidFill>
                <a:latin typeface="Calibri" panose="020F0502020204030204" pitchFamily="34" charset="0"/>
                <a:cs typeface="Calibri" panose="020F0502020204030204" pitchFamily="34" charset="0"/>
              </a:rPr>
              <a:t> la Renaissance</a:t>
            </a:r>
            <a:r>
              <a:rPr lang="fr-FR" sz="2800" dirty="0">
                <a:latin typeface="Calibri" panose="020F0502020204030204" pitchFamily="34" charset="0"/>
                <a:cs typeface="Calibri" panose="020F0502020204030204" pitchFamily="34" charset="0"/>
              </a:rPr>
              <a:t>. Ce tournant décisif, qui marque la scission entre le Moyen Age et les temps modernes, est fortement influencé par l’</a:t>
            </a:r>
            <a:r>
              <a:rPr lang="fr-FR" sz="2800" b="1" dirty="0">
                <a:solidFill>
                  <a:srgbClr val="7030A0"/>
                </a:solidFill>
                <a:latin typeface="Calibri" panose="020F0502020204030204" pitchFamily="34" charset="0"/>
                <a:cs typeface="Calibri" panose="020F0502020204030204" pitchFamily="34" charset="0"/>
              </a:rPr>
              <a:t>Humanism</a:t>
            </a:r>
            <a:r>
              <a:rPr lang="fr-FR" sz="2800" dirty="0">
                <a:latin typeface="Calibri" panose="020F0502020204030204" pitchFamily="34" charset="0"/>
                <a:cs typeface="Calibri" panose="020F0502020204030204" pitchFamily="34" charset="0"/>
              </a:rPr>
              <a:t>e et </a:t>
            </a:r>
            <a:r>
              <a:rPr lang="fr-FR" sz="2800" b="1" dirty="0">
                <a:latin typeface="Calibri" panose="020F0502020204030204" pitchFamily="34" charset="0"/>
                <a:cs typeface="Calibri" panose="020F0502020204030204" pitchFamily="34" charset="0"/>
              </a:rPr>
              <a:t>la Réforme</a:t>
            </a:r>
            <a:r>
              <a:rPr lang="fr-FR" sz="2800" dirty="0">
                <a:latin typeface="Calibri" panose="020F0502020204030204" pitchFamily="34" charset="0"/>
                <a:cs typeface="Calibri" panose="020F0502020204030204" pitchFamily="34" charset="0"/>
              </a:rPr>
              <a:t>. </a:t>
            </a:r>
            <a:r>
              <a:rPr lang="fr-FR" sz="2800" b="1" dirty="0">
                <a:latin typeface="Calibri" panose="020F0502020204030204" pitchFamily="34" charset="0"/>
                <a:cs typeface="Calibri" panose="020F0502020204030204" pitchFamily="34" charset="0"/>
              </a:rPr>
              <a:t>Il se présente comme une réflexion sur les arts classiques de l’Antiquité grecque et romaine et se manifeste par un intérêt accru pour des poètes depuis longtemps oubliés et un enthousiasme pour la sculpture et les innombrables vestiges d’architecture</a:t>
            </a:r>
          </a:p>
          <a:p>
            <a:pPr marL="0" indent="0">
              <a:buNone/>
            </a:pPr>
            <a:r>
              <a:rPr lang="fr-FR" sz="2800" b="1" i="1" dirty="0">
                <a:latin typeface="Calibri" panose="020F0502020204030204" pitchFamily="34" charset="0"/>
                <a:cs typeface="Calibri" panose="020F0502020204030204" pitchFamily="34" charset="0"/>
              </a:rPr>
              <a:t>Le poète humaniste </a:t>
            </a:r>
            <a:r>
              <a:rPr lang="fr-FR" sz="2800" b="1" i="1" dirty="0">
                <a:solidFill>
                  <a:srgbClr val="7030A0"/>
                </a:solidFill>
                <a:latin typeface="Calibri" panose="020F0502020204030204" pitchFamily="34" charset="0"/>
                <a:cs typeface="Calibri" panose="020F0502020204030204" pitchFamily="34" charset="0"/>
              </a:rPr>
              <a:t>Leonardo Bruni</a:t>
            </a:r>
            <a:r>
              <a:rPr lang="fr-FR" sz="2800" i="1" dirty="0">
                <a:solidFill>
                  <a:srgbClr val="7030A0"/>
                </a:solidFill>
                <a:latin typeface="Calibri" panose="020F0502020204030204" pitchFamily="34" charset="0"/>
                <a:cs typeface="Calibri" panose="020F0502020204030204" pitchFamily="34" charset="0"/>
              </a:rPr>
              <a:t> </a:t>
            </a:r>
            <a:r>
              <a:rPr lang="fr-FR" sz="2800" i="1" dirty="0">
                <a:latin typeface="Calibri" panose="020F0502020204030204" pitchFamily="34" charset="0"/>
                <a:cs typeface="Calibri" panose="020F0502020204030204" pitchFamily="34" charset="0"/>
              </a:rPr>
              <a:t>(1370-1444) fut la figure centrale de l’humanisme florentin durant la première moitié du XVe siècle. Il est l’auteur du Panégyrique de la ville de Florence (</a:t>
            </a:r>
            <a:r>
              <a:rPr lang="fr-FR" sz="2800" b="1" i="1" dirty="0" err="1">
                <a:latin typeface="Calibri" panose="020F0502020204030204" pitchFamily="34" charset="0"/>
                <a:cs typeface="Calibri" panose="020F0502020204030204" pitchFamily="34" charset="0"/>
              </a:rPr>
              <a:t>Laudatio</a:t>
            </a:r>
            <a:r>
              <a:rPr lang="fr-FR" sz="2800" b="1" i="1" dirty="0">
                <a:latin typeface="Calibri" panose="020F0502020204030204" pitchFamily="34" charset="0"/>
                <a:cs typeface="Calibri" panose="020F0502020204030204" pitchFamily="34" charset="0"/>
              </a:rPr>
              <a:t> </a:t>
            </a:r>
            <a:r>
              <a:rPr lang="fr-FR" sz="2800" b="1" i="1" dirty="0" err="1">
                <a:latin typeface="Calibri" panose="020F0502020204030204" pitchFamily="34" charset="0"/>
                <a:cs typeface="Calibri" panose="020F0502020204030204" pitchFamily="34" charset="0"/>
              </a:rPr>
              <a:t>Florentinae</a:t>
            </a:r>
            <a:r>
              <a:rPr lang="fr-FR" sz="2800" b="1" i="1" dirty="0">
                <a:latin typeface="Calibri" panose="020F0502020204030204" pitchFamily="34" charset="0"/>
                <a:cs typeface="Calibri" panose="020F0502020204030204" pitchFamily="34" charset="0"/>
              </a:rPr>
              <a:t> </a:t>
            </a:r>
            <a:r>
              <a:rPr lang="fr-FR" sz="2800" b="1" i="1" dirty="0" err="1">
                <a:latin typeface="Calibri" panose="020F0502020204030204" pitchFamily="34" charset="0"/>
                <a:cs typeface="Calibri" panose="020F0502020204030204" pitchFamily="34" charset="0"/>
              </a:rPr>
              <a:t>Urbis</a:t>
            </a:r>
            <a:r>
              <a:rPr lang="fr-FR" sz="2800" i="1" dirty="0">
                <a:latin typeface="Calibri" panose="020F0502020204030204" pitchFamily="34" charset="0"/>
                <a:cs typeface="Calibri" panose="020F0502020204030204" pitchFamily="34" charset="0"/>
              </a:rPr>
              <a:t>) à la gloire du républicanisme et des lettres florentines. Mais ce qui, dans le reste de l’Europe, n’était qu’une fleur de rhétorique commença à prendre à Florence une forme artistique. L’humanisme civique trouva bientôt des expressions artistiques originales. L’importance des humanistes dans le développement artistique fut donc capitale. </a:t>
            </a:r>
            <a:r>
              <a:rPr lang="fr-FR" sz="2800" b="1" i="1" dirty="0">
                <a:latin typeface="Calibri" panose="020F0502020204030204" pitchFamily="34" charset="0"/>
                <a:cs typeface="Calibri" panose="020F0502020204030204" pitchFamily="34" charset="0"/>
              </a:rPr>
              <a:t>Pour les néo-platoniciens florentins le beau conduit au divin</a:t>
            </a:r>
            <a:r>
              <a:rPr lang="fr-FR" sz="2800" i="1" dirty="0">
                <a:latin typeface="Calibri" panose="020F0502020204030204" pitchFamily="34" charset="0"/>
                <a:cs typeface="Calibri" panose="020F0502020204030204" pitchFamily="34" charset="0"/>
              </a:rPr>
              <a:t>. </a:t>
            </a:r>
          </a:p>
          <a:p>
            <a:pPr marL="0" indent="0">
              <a:buNone/>
            </a:pPr>
            <a:r>
              <a:rPr lang="fr-FR" sz="2800" b="1" dirty="0">
                <a:latin typeface="Calibri" panose="020F0502020204030204" pitchFamily="34" charset="0"/>
                <a:cs typeface="Calibri" panose="020F0502020204030204" pitchFamily="34" charset="0"/>
              </a:rPr>
              <a:t>Les artistes de l’époque  manifestent une exigence nouvelle en voulant reproduire le monde qui l’environne comme l’œil le perçoit</a:t>
            </a:r>
            <a:r>
              <a:rPr lang="fr-FR" sz="2800" dirty="0">
                <a:latin typeface="Calibri" panose="020F0502020204030204" pitchFamily="34" charset="0"/>
                <a:cs typeface="Calibri" panose="020F0502020204030204" pitchFamily="34" charset="0"/>
              </a:rPr>
              <a:t>. La composition à </a:t>
            </a:r>
            <a:r>
              <a:rPr lang="fr-FR" sz="2800" b="1" dirty="0">
                <a:latin typeface="Calibri" panose="020F0502020204030204" pitchFamily="34" charset="0"/>
                <a:cs typeface="Calibri" panose="020F0502020204030204" pitchFamily="34" charset="0"/>
              </a:rPr>
              <a:t>perspective linéaire apparaît et donne à l’art de la Renaissance une base résolument nouvelle. </a:t>
            </a:r>
            <a:r>
              <a:rPr lang="fr-FR" sz="2800" dirty="0">
                <a:latin typeface="Calibri" panose="020F0502020204030204" pitchFamily="34" charset="0"/>
                <a:cs typeface="Calibri" panose="020F0502020204030204" pitchFamily="34" charset="0"/>
              </a:rPr>
              <a:t>Selon cette convention, le peintre suggère la profondeur en restituant la diminution progressive des objets en fonction de leur éloignement et, situant les figures sur des plans différents, </a:t>
            </a:r>
            <a:r>
              <a:rPr lang="fr-FR" sz="2800" b="1" dirty="0">
                <a:latin typeface="Calibri" panose="020F0502020204030204" pitchFamily="34" charset="0"/>
                <a:cs typeface="Calibri" panose="020F0502020204030204" pitchFamily="34" charset="0"/>
              </a:rPr>
              <a:t>parvient à donner l’illusion de l’espace réel</a:t>
            </a:r>
            <a:r>
              <a:rPr lang="fr-FR" sz="2800" dirty="0">
                <a:latin typeface="Calibri" panose="020F0502020204030204" pitchFamily="34" charset="0"/>
                <a:cs typeface="Calibri" panose="020F0502020204030204" pitchFamily="34" charset="0"/>
              </a:rPr>
              <a:t>.</a:t>
            </a:r>
            <a:endParaRPr lang="fr-FR" sz="2800" i="1" dirty="0">
              <a:latin typeface="Calibri" panose="020F0502020204030204" pitchFamily="34" charset="0"/>
              <a:cs typeface="Calibri" panose="020F0502020204030204" pitchFamily="34" charset="0"/>
            </a:endParaRPr>
          </a:p>
          <a:p>
            <a:pPr marL="0" indent="0">
              <a:buNone/>
            </a:pPr>
            <a:r>
              <a:rPr lang="fr-FR" sz="2800" dirty="0">
                <a:latin typeface="Calibri" panose="020F0502020204030204" pitchFamily="34" charset="0"/>
                <a:cs typeface="Calibri" panose="020F0502020204030204" pitchFamily="34" charset="0"/>
              </a:rPr>
              <a:t>Le modèle absolu des artistes et la philosophie humaniste placent </a:t>
            </a:r>
            <a:r>
              <a:rPr lang="fr-FR" sz="2800" b="1" dirty="0">
                <a:latin typeface="Calibri" panose="020F0502020204030204" pitchFamily="34" charset="0"/>
                <a:cs typeface="Calibri" panose="020F0502020204030204" pitchFamily="34" charset="0"/>
              </a:rPr>
              <a:t>l’homme au centre du monde. Au symbolisme religieux du Moyen Age se substituent le naturalisme et la rationalisation de l'espace visuel. Un art nouveau s’élabore fondé sur la représentation de la nature, l’étude de la géométrie et de la perspective et l’équilibre des proportions. On s’éloigne alors peu à peu du gothique international qui domine encore partout en Europe</a:t>
            </a:r>
            <a:r>
              <a:rPr lang="fr-FR" sz="2800" dirty="0">
                <a:latin typeface="Calibri" panose="020F0502020204030204" pitchFamily="34" charset="0"/>
                <a:cs typeface="Calibri" panose="020F0502020204030204" pitchFamily="34" charset="0"/>
              </a:rPr>
              <a:t>.</a:t>
            </a:r>
          </a:p>
          <a:p>
            <a:pPr marL="0" indent="0">
              <a:buNone/>
            </a:pPr>
            <a:br>
              <a:rPr lang="fr-FR" sz="2800" dirty="0">
                <a:latin typeface="Calibri" panose="020F0502020204030204" pitchFamily="34" charset="0"/>
                <a:cs typeface="Calibri" panose="020F0502020204030204" pitchFamily="34" charset="0"/>
              </a:rPr>
            </a:br>
            <a:r>
              <a:rPr lang="fr-FR" sz="2800" dirty="0">
                <a:latin typeface="Calibri" panose="020F0502020204030204" pitchFamily="34" charset="0"/>
                <a:cs typeface="Calibri" panose="020F0502020204030204" pitchFamily="34" charset="0"/>
              </a:rPr>
              <a:t>Les tendances nouvelles voient d’abord le jour à Florence, où l'architecte </a:t>
            </a:r>
            <a:r>
              <a:rPr lang="fr-FR" sz="2800" b="1" dirty="0">
                <a:solidFill>
                  <a:srgbClr val="7030A0"/>
                </a:solidFill>
                <a:latin typeface="Calibri" panose="020F0502020204030204" pitchFamily="34" charset="0"/>
                <a:cs typeface="Calibri" panose="020F0502020204030204" pitchFamily="34" charset="0"/>
              </a:rPr>
              <a:t>Brunelleschi</a:t>
            </a:r>
            <a:r>
              <a:rPr lang="fr-FR" sz="2800" dirty="0">
                <a:latin typeface="Calibri" panose="020F0502020204030204" pitchFamily="34" charset="0"/>
                <a:cs typeface="Calibri" panose="020F0502020204030204" pitchFamily="34" charset="0"/>
              </a:rPr>
              <a:t> (1377-1446) recherche des volumes simples et met au point des techniques de dessin et de projection scientifiques. </a:t>
            </a:r>
            <a:r>
              <a:rPr lang="fr-FR" sz="2800" b="1" dirty="0">
                <a:solidFill>
                  <a:srgbClr val="7030A0"/>
                </a:solidFill>
                <a:latin typeface="Calibri" panose="020F0502020204030204" pitchFamily="34" charset="0"/>
                <a:cs typeface="Calibri" panose="020F0502020204030204" pitchFamily="34" charset="0"/>
              </a:rPr>
              <a:t>Alberti</a:t>
            </a:r>
            <a:r>
              <a:rPr lang="fr-FR" sz="2800" dirty="0">
                <a:latin typeface="Calibri" panose="020F0502020204030204" pitchFamily="34" charset="0"/>
                <a:cs typeface="Calibri" panose="020F0502020204030204" pitchFamily="34" charset="0"/>
              </a:rPr>
              <a:t> (1404-1472), théoricien et savant rédige des traités qui définissent cette nouvelle conception des volumes.</a:t>
            </a:r>
            <a:br>
              <a:rPr lang="fr-FR" sz="2800" dirty="0">
                <a:latin typeface="Calibri" panose="020F0502020204030204" pitchFamily="34" charset="0"/>
                <a:cs typeface="Calibri" panose="020F0502020204030204" pitchFamily="34" charset="0"/>
              </a:rPr>
            </a:br>
            <a:r>
              <a:rPr lang="fr-FR" sz="2800" dirty="0">
                <a:latin typeface="Calibri" panose="020F0502020204030204" pitchFamily="34" charset="0"/>
                <a:cs typeface="Calibri" panose="020F0502020204030204" pitchFamily="34" charset="0"/>
              </a:rPr>
              <a:t>Les sculpteurs </a:t>
            </a:r>
            <a:r>
              <a:rPr lang="fr-FR" sz="2800" b="1" dirty="0">
                <a:solidFill>
                  <a:srgbClr val="7030A0"/>
                </a:solidFill>
                <a:latin typeface="Calibri" panose="020F0502020204030204" pitchFamily="34" charset="0"/>
                <a:cs typeface="Calibri" panose="020F0502020204030204" pitchFamily="34" charset="0"/>
              </a:rPr>
              <a:t>Ghiberti </a:t>
            </a:r>
            <a:r>
              <a:rPr lang="fr-FR" sz="2800" dirty="0">
                <a:latin typeface="Calibri" panose="020F0502020204030204" pitchFamily="34" charset="0"/>
                <a:cs typeface="Calibri" panose="020F0502020204030204" pitchFamily="34" charset="0"/>
              </a:rPr>
              <a:t>(1378-1455) et </a:t>
            </a:r>
            <a:r>
              <a:rPr lang="fr-FR" sz="2800" b="1" dirty="0">
                <a:solidFill>
                  <a:srgbClr val="7030A0"/>
                </a:solidFill>
                <a:latin typeface="Calibri" panose="020F0502020204030204" pitchFamily="34" charset="0"/>
                <a:cs typeface="Calibri" panose="020F0502020204030204" pitchFamily="34" charset="0"/>
              </a:rPr>
              <a:t>Donatello </a:t>
            </a:r>
            <a:r>
              <a:rPr lang="fr-FR" sz="2800" dirty="0">
                <a:latin typeface="Calibri" panose="020F0502020204030204" pitchFamily="34" charset="0"/>
                <a:cs typeface="Calibri" panose="020F0502020204030204" pitchFamily="34" charset="0"/>
              </a:rPr>
              <a:t>(1386-1466) puisent dans les modèles antiques un nouveau répertoire de formes et de thèmes.</a:t>
            </a:r>
            <a:br>
              <a:rPr lang="fr-FR" sz="2800" dirty="0">
                <a:latin typeface="Calibri" panose="020F0502020204030204" pitchFamily="34" charset="0"/>
                <a:cs typeface="Calibri" panose="020F0502020204030204" pitchFamily="34" charset="0"/>
              </a:rPr>
            </a:br>
            <a:r>
              <a:rPr lang="fr-FR" sz="2800" dirty="0">
                <a:latin typeface="Calibri" panose="020F0502020204030204" pitchFamily="34" charset="0"/>
                <a:cs typeface="Calibri" panose="020F0502020204030204" pitchFamily="34" charset="0"/>
              </a:rPr>
              <a:t>Dans le domaine de la peinture Masaccio (1401-1429) définit l’idéal de la Renaissance par l’observation de la nature et le rendu illusionniste des figures et de l’espace.</a:t>
            </a:r>
            <a:br>
              <a:rPr lang="fr-FR" sz="2800" dirty="0">
                <a:latin typeface="Calibri" panose="020F0502020204030204" pitchFamily="34" charset="0"/>
                <a:cs typeface="Calibri" panose="020F0502020204030204" pitchFamily="34" charset="0"/>
              </a:rPr>
            </a:br>
            <a:r>
              <a:rPr lang="fr-FR" sz="2800" b="1" dirty="0" err="1">
                <a:solidFill>
                  <a:srgbClr val="7030A0"/>
                </a:solidFill>
                <a:latin typeface="Calibri" panose="020F0502020204030204" pitchFamily="34" charset="0"/>
                <a:cs typeface="Calibri" panose="020F0502020204030204" pitchFamily="34" charset="0"/>
              </a:rPr>
              <a:t>Ucello</a:t>
            </a:r>
            <a:r>
              <a:rPr lang="fr-FR" sz="2800" dirty="0">
                <a:latin typeface="Calibri" panose="020F0502020204030204" pitchFamily="34" charset="0"/>
                <a:cs typeface="Calibri" panose="020F0502020204030204" pitchFamily="34" charset="0"/>
              </a:rPr>
              <a:t> (1397-1475) et </a:t>
            </a:r>
            <a:r>
              <a:rPr lang="fr-FR" sz="2800" b="1" dirty="0">
                <a:solidFill>
                  <a:srgbClr val="7030A0"/>
                </a:solidFill>
                <a:latin typeface="Calibri" panose="020F0502020204030204" pitchFamily="34" charset="0"/>
                <a:cs typeface="Calibri" panose="020F0502020204030204" pitchFamily="34" charset="0"/>
              </a:rPr>
              <a:t>Piero </a:t>
            </a:r>
            <a:r>
              <a:rPr lang="fr-FR" sz="2800" b="1" dirty="0" err="1">
                <a:solidFill>
                  <a:srgbClr val="7030A0"/>
                </a:solidFill>
                <a:latin typeface="Calibri" panose="020F0502020204030204" pitchFamily="34" charset="0"/>
                <a:cs typeface="Calibri" panose="020F0502020204030204" pitchFamily="34" charset="0"/>
              </a:rPr>
              <a:t>della</a:t>
            </a:r>
            <a:r>
              <a:rPr lang="fr-FR" sz="2800" b="1" dirty="0">
                <a:solidFill>
                  <a:srgbClr val="7030A0"/>
                </a:solidFill>
                <a:latin typeface="Calibri" panose="020F0502020204030204" pitchFamily="34" charset="0"/>
                <a:cs typeface="Calibri" panose="020F0502020204030204" pitchFamily="34" charset="0"/>
              </a:rPr>
              <a:t> Francesca </a:t>
            </a:r>
            <a:r>
              <a:rPr lang="fr-FR" sz="2800" dirty="0">
                <a:latin typeface="Calibri" panose="020F0502020204030204" pitchFamily="34" charset="0"/>
                <a:cs typeface="Calibri" panose="020F0502020204030204" pitchFamily="34" charset="0"/>
              </a:rPr>
              <a:t>(vers 1415-1492) mettent en pratique la science de la perspective et du raccourci. Le peintre </a:t>
            </a:r>
            <a:r>
              <a:rPr lang="fr-FR" sz="2800" b="1" dirty="0">
                <a:solidFill>
                  <a:srgbClr val="7030A0"/>
                </a:solidFill>
                <a:latin typeface="Calibri" panose="020F0502020204030204" pitchFamily="34" charset="0"/>
                <a:cs typeface="Calibri" panose="020F0502020204030204" pitchFamily="34" charset="0"/>
              </a:rPr>
              <a:t>Mantegna</a:t>
            </a:r>
            <a:r>
              <a:rPr lang="fr-FR" sz="2800" dirty="0">
                <a:latin typeface="Calibri" panose="020F0502020204030204" pitchFamily="34" charset="0"/>
                <a:cs typeface="Calibri" panose="020F0502020204030204" pitchFamily="34" charset="0"/>
              </a:rPr>
              <a:t> (1431-1506) associe une solide connaissance de l’antique et des nouveautés picturales.</a:t>
            </a:r>
            <a:br>
              <a:rPr lang="fr-FR" sz="2800" dirty="0">
                <a:latin typeface="Calibri" panose="020F0502020204030204" pitchFamily="34" charset="0"/>
                <a:cs typeface="Calibri" panose="020F0502020204030204" pitchFamily="34" charset="0"/>
              </a:rPr>
            </a:br>
            <a:r>
              <a:rPr lang="fr-FR" sz="2800" dirty="0">
                <a:latin typeface="Calibri" panose="020F0502020204030204" pitchFamily="34" charset="0"/>
                <a:cs typeface="Calibri" panose="020F0502020204030204" pitchFamily="34" charset="0"/>
              </a:rPr>
              <a:t>C’est avec </a:t>
            </a:r>
            <a:r>
              <a:rPr lang="fr-FR" sz="2800" b="1" dirty="0">
                <a:solidFill>
                  <a:srgbClr val="7030A0"/>
                </a:solidFill>
                <a:latin typeface="Calibri" panose="020F0502020204030204" pitchFamily="34" charset="0"/>
                <a:cs typeface="Calibri" panose="020F0502020204030204" pitchFamily="34" charset="0"/>
              </a:rPr>
              <a:t>Botticelli (</a:t>
            </a:r>
            <a:r>
              <a:rPr lang="fr-FR" sz="2800" dirty="0">
                <a:latin typeface="Calibri" panose="020F0502020204030204" pitchFamily="34" charset="0"/>
                <a:cs typeface="Calibri" panose="020F0502020204030204" pitchFamily="34" charset="0"/>
              </a:rPr>
              <a:t>1444-1510) que toutes ces trouvailles picturales et iconographiques prennent toute leur mesure, par ailleurs, son œuvre est très marquée par les recherches philosophiques qui se développent à la même.</a:t>
            </a:r>
          </a:p>
          <a:p>
            <a:pPr marL="0" indent="0">
              <a:buNone/>
            </a:pPr>
            <a:r>
              <a:rPr lang="fr-FR" sz="2800" b="1" dirty="0">
                <a:latin typeface="Calibri" panose="020F0502020204030204" pitchFamily="34" charset="0"/>
                <a:cs typeface="Calibri" panose="020F0502020204030204" pitchFamily="34" charset="0"/>
              </a:rPr>
              <a:t>Les fresques, temperas sont les techniques picturales privilégiées pour cette époque</a:t>
            </a:r>
            <a:r>
              <a:rPr lang="fr-FR" sz="2800" dirty="0">
                <a:latin typeface="Calibri" panose="020F0502020204030204" pitchFamily="34" charset="0"/>
                <a:cs typeface="Calibri" panose="020F0502020204030204" pitchFamily="34" charset="0"/>
              </a:rPr>
              <a:t>.</a:t>
            </a:r>
          </a:p>
        </p:txBody>
      </p:sp>
      <p:sp>
        <p:nvSpPr>
          <p:cNvPr id="5" name="Flèche : droite 4">
            <a:extLst>
              <a:ext uri="{FF2B5EF4-FFF2-40B4-BE49-F238E27FC236}">
                <a16:creationId xmlns:a16="http://schemas.microsoft.com/office/drawing/2014/main" id="{E43B13D4-2B96-F44D-EBA8-D54BAECF199A}"/>
              </a:ext>
            </a:extLst>
          </p:cNvPr>
          <p:cNvSpPr/>
          <p:nvPr/>
        </p:nvSpPr>
        <p:spPr>
          <a:xfrm>
            <a:off x="58993" y="894965"/>
            <a:ext cx="12074013" cy="1098986"/>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b="1" dirty="0">
                <a:solidFill>
                  <a:schemeClr val="tx1"/>
                </a:solidFill>
                <a:latin typeface="Calibri" panose="020F0502020204030204" pitchFamily="34" charset="0"/>
                <a:cs typeface="Calibri" panose="020F0502020204030204" pitchFamily="34" charset="0"/>
              </a:rPr>
              <a:t>Le Moyen-âge     -      </a:t>
            </a:r>
            <a:r>
              <a:rPr lang="fr-FR" b="1" dirty="0">
                <a:solidFill>
                  <a:schemeClr val="tx1"/>
                </a:solidFill>
                <a:highlight>
                  <a:srgbClr val="FFFF00"/>
                </a:highlight>
                <a:latin typeface="Calibri" panose="020F0502020204030204" pitchFamily="34" charset="0"/>
                <a:cs typeface="Calibri" panose="020F0502020204030204" pitchFamily="34" charset="0"/>
              </a:rPr>
              <a:t>Le QUATTROCENTO (la première renaissance) </a:t>
            </a:r>
            <a:r>
              <a:rPr lang="fr-FR" b="1" dirty="0">
                <a:solidFill>
                  <a:schemeClr val="tx1"/>
                </a:solidFill>
                <a:latin typeface="Calibri" panose="020F0502020204030204" pitchFamily="34" charset="0"/>
                <a:cs typeface="Calibri" panose="020F0502020204030204" pitchFamily="34" charset="0"/>
              </a:rPr>
              <a:t>      -        le </a:t>
            </a:r>
            <a:r>
              <a:rPr lang="fr-FR" b="1" dirty="0" err="1">
                <a:solidFill>
                  <a:schemeClr val="tx1"/>
                </a:solidFill>
                <a:latin typeface="Calibri" panose="020F0502020204030204" pitchFamily="34" charset="0"/>
                <a:cs typeface="Calibri" panose="020F0502020204030204" pitchFamily="34" charset="0"/>
              </a:rPr>
              <a:t>Cinquecento</a:t>
            </a:r>
            <a:r>
              <a:rPr lang="fr-FR" b="1" dirty="0">
                <a:solidFill>
                  <a:schemeClr val="tx1"/>
                </a:solidFill>
                <a:latin typeface="Calibri" panose="020F0502020204030204" pitchFamily="34" charset="0"/>
                <a:cs typeface="Calibri" panose="020F0502020204030204" pitchFamily="34" charset="0"/>
              </a:rPr>
              <a:t> (haute Renaissance)</a:t>
            </a:r>
          </a:p>
        </p:txBody>
      </p:sp>
      <p:pic>
        <p:nvPicPr>
          <p:cNvPr id="7" name="Image 6" descr="Une image contenant bâtiment, bâtiment gouvernemental, colonnade&#10;&#10;Description générée automatiquement">
            <a:extLst>
              <a:ext uri="{FF2B5EF4-FFF2-40B4-BE49-F238E27FC236}">
                <a16:creationId xmlns:a16="http://schemas.microsoft.com/office/drawing/2014/main" id="{D284E282-7FBD-A6DB-81D5-A2D7EAD7F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3551" y="5963036"/>
            <a:ext cx="2079850" cy="598632"/>
          </a:xfrm>
          <a:prstGeom prst="rect">
            <a:avLst/>
          </a:prstGeom>
        </p:spPr>
      </p:pic>
      <p:sp>
        <p:nvSpPr>
          <p:cNvPr id="8" name="ZoneTexte 7">
            <a:extLst>
              <a:ext uri="{FF2B5EF4-FFF2-40B4-BE49-F238E27FC236}">
                <a16:creationId xmlns:a16="http://schemas.microsoft.com/office/drawing/2014/main" id="{36BA33A5-AAC6-3B30-EB00-842F5D94563C}"/>
              </a:ext>
            </a:extLst>
          </p:cNvPr>
          <p:cNvSpPr txBox="1"/>
          <p:nvPr/>
        </p:nvSpPr>
        <p:spPr>
          <a:xfrm>
            <a:off x="500743" y="190730"/>
            <a:ext cx="2296886" cy="923330"/>
          </a:xfrm>
          <a:prstGeom prst="rect">
            <a:avLst/>
          </a:prstGeom>
          <a:noFill/>
        </p:spPr>
        <p:txBody>
          <a:bodyPr wrap="square" rtlCol="0">
            <a:spAutoFit/>
          </a:bodyPr>
          <a:lstStyle/>
          <a:p>
            <a:r>
              <a:rPr lang="fr-FR" dirty="0"/>
              <a:t>Image </a:t>
            </a:r>
            <a:r>
              <a:rPr lang="fr-FR" dirty="0" err="1"/>
              <a:t>mecene</a:t>
            </a:r>
            <a:r>
              <a:rPr lang="fr-FR" dirty="0"/>
              <a:t> et clergé + Italie + duc d </a:t>
            </a:r>
            <a:r>
              <a:rPr lang="fr-FR" dirty="0" err="1"/>
              <a:t>urbino</a:t>
            </a:r>
            <a:endParaRPr lang="fr-FR" dirty="0"/>
          </a:p>
        </p:txBody>
      </p:sp>
      <p:pic>
        <p:nvPicPr>
          <p:cNvPr id="10" name="Image 9" descr="Une image contenant rouge, chapeau, orange&#10;&#10;Description générée automatiquement">
            <a:extLst>
              <a:ext uri="{FF2B5EF4-FFF2-40B4-BE49-F238E27FC236}">
                <a16:creationId xmlns:a16="http://schemas.microsoft.com/office/drawing/2014/main" id="{C92D5BB8-97C7-D61B-F9CF-6CD6B14AD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179" y="3493049"/>
            <a:ext cx="769636" cy="1094326"/>
          </a:xfrm>
          <a:prstGeom prst="rect">
            <a:avLst/>
          </a:prstGeom>
        </p:spPr>
      </p:pic>
      <p:pic>
        <p:nvPicPr>
          <p:cNvPr id="12" name="Image 11" descr="Une image contenant bâtiment, intérieur, autel, vieux&#10;&#10;Description générée automatiquement">
            <a:extLst>
              <a:ext uri="{FF2B5EF4-FFF2-40B4-BE49-F238E27FC236}">
                <a16:creationId xmlns:a16="http://schemas.microsoft.com/office/drawing/2014/main" id="{FDFAB52A-B2A7-F7F0-BF9C-7489E91BC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0335" y="2624777"/>
            <a:ext cx="1047364" cy="812580"/>
          </a:xfrm>
          <a:prstGeom prst="rect">
            <a:avLst/>
          </a:prstGeom>
        </p:spPr>
      </p:pic>
      <p:pic>
        <p:nvPicPr>
          <p:cNvPr id="14" name="Image 13" descr="Une image contenant texte&#10;&#10;Description générée automatiquement">
            <a:extLst>
              <a:ext uri="{FF2B5EF4-FFF2-40B4-BE49-F238E27FC236}">
                <a16:creationId xmlns:a16="http://schemas.microsoft.com/office/drawing/2014/main" id="{9EA1ACF6-6E28-755B-0352-A5B78007B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9180" y="2291896"/>
            <a:ext cx="1137186" cy="739171"/>
          </a:xfrm>
          <a:prstGeom prst="rect">
            <a:avLst/>
          </a:prstGeom>
        </p:spPr>
      </p:pic>
    </p:spTree>
    <p:extLst>
      <p:ext uri="{BB962C8B-B14F-4D97-AF65-F5344CB8AC3E}">
        <p14:creationId xmlns:p14="http://schemas.microsoft.com/office/powerpoint/2010/main" val="2942466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1B3902-090D-41EE-2535-2141B7C5BABF}"/>
              </a:ext>
            </a:extLst>
          </p:cNvPr>
          <p:cNvSpPr>
            <a:spLocks noGrp="1"/>
          </p:cNvSpPr>
          <p:nvPr>
            <p:ph type="title"/>
          </p:nvPr>
        </p:nvSpPr>
        <p:spPr>
          <a:xfrm>
            <a:off x="4070220" y="132735"/>
            <a:ext cx="6717456" cy="703006"/>
          </a:xfrm>
          <a:ln>
            <a:solidFill>
              <a:srgbClr val="FF0000"/>
            </a:solidFill>
          </a:ln>
        </p:spPr>
        <p:txBody>
          <a:bodyPr>
            <a:normAutofit fontScale="90000"/>
          </a:bodyPr>
          <a:lstStyle/>
          <a:p>
            <a:r>
              <a:rPr lang="fr-FR" sz="2000" b="1" dirty="0"/>
              <a:t>ÉLÉMENTS BIOGRAPHIQUE SUR l’ARTISTE</a:t>
            </a:r>
            <a:br>
              <a:rPr lang="fr-FR" sz="2000" b="1" dirty="0"/>
            </a:br>
            <a:r>
              <a:rPr lang="fr-FR" sz="2000" b="1" dirty="0">
                <a:solidFill>
                  <a:srgbClr val="7030A0"/>
                </a:solidFill>
              </a:rPr>
              <a:t>Le plus mathématicien des artistes au cœur de la Renaissance !</a:t>
            </a:r>
          </a:p>
        </p:txBody>
      </p:sp>
      <p:sp>
        <p:nvSpPr>
          <p:cNvPr id="3" name="Espace réservé du contenu 2">
            <a:extLst>
              <a:ext uri="{FF2B5EF4-FFF2-40B4-BE49-F238E27FC236}">
                <a16:creationId xmlns:a16="http://schemas.microsoft.com/office/drawing/2014/main" id="{4E197529-E6CE-1AFF-B2F7-07D05E7C1E30}"/>
              </a:ext>
            </a:extLst>
          </p:cNvPr>
          <p:cNvSpPr>
            <a:spLocks noGrp="1"/>
          </p:cNvSpPr>
          <p:nvPr>
            <p:ph idx="1"/>
          </p:nvPr>
        </p:nvSpPr>
        <p:spPr>
          <a:xfrm>
            <a:off x="3765756" y="835741"/>
            <a:ext cx="8241188" cy="5369506"/>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32500" lnSpcReduction="20000"/>
          </a:bodyPr>
          <a:lstStyle/>
          <a:p>
            <a:pPr marL="0" indent="0" algn="just">
              <a:buNone/>
            </a:pPr>
            <a:r>
              <a:rPr lang="fr-FR" sz="3700" b="1" u="sng" dirty="0">
                <a:latin typeface="Calibri" panose="020F0502020204030204" pitchFamily="34" charset="0"/>
                <a:cs typeface="Calibri" panose="020F0502020204030204" pitchFamily="34" charset="0"/>
              </a:rPr>
              <a:t>Enfance</a:t>
            </a:r>
            <a:r>
              <a:rPr lang="fr-FR" sz="2400" b="1" u="sng" dirty="0">
                <a:latin typeface="Calibri" panose="020F0502020204030204" pitchFamily="34" charset="0"/>
                <a:cs typeface="Calibri" panose="020F0502020204030204" pitchFamily="34" charset="0"/>
              </a:rPr>
              <a:t> :</a:t>
            </a:r>
          </a:p>
          <a:p>
            <a:pPr marL="0" indent="0" algn="just">
              <a:buNone/>
            </a:pPr>
            <a:r>
              <a:rPr lang="fr-FR" sz="2200" b="1" dirty="0">
                <a:solidFill>
                  <a:srgbClr val="7030A0"/>
                </a:solidFill>
                <a:latin typeface="Calibri" panose="020F0502020204030204" pitchFamily="34" charset="0"/>
                <a:cs typeface="Calibri" panose="020F0502020204030204" pitchFamily="34" charset="0"/>
              </a:rPr>
              <a:t>Piero di Benedetto de Franceschi (</a:t>
            </a:r>
            <a:r>
              <a:rPr lang="fr-FR" sz="2200" dirty="0">
                <a:latin typeface="Calibri" panose="020F0502020204030204" pitchFamily="34" charset="0"/>
                <a:cs typeface="Calibri" panose="020F0502020204030204" pitchFamily="34" charset="0"/>
              </a:rPr>
              <a:t>dit </a:t>
            </a:r>
            <a:r>
              <a:rPr lang="fr-FR" sz="2200" b="1" dirty="0">
                <a:solidFill>
                  <a:srgbClr val="7030A0"/>
                </a:solidFill>
                <a:latin typeface="Calibri" panose="020F0502020204030204" pitchFamily="34" charset="0"/>
                <a:cs typeface="Calibri" panose="020F0502020204030204" pitchFamily="34" charset="0"/>
              </a:rPr>
              <a:t>Piero </a:t>
            </a:r>
            <a:r>
              <a:rPr lang="fr-FR" sz="2200" b="1" dirty="0" err="1">
                <a:solidFill>
                  <a:srgbClr val="7030A0"/>
                </a:solidFill>
                <a:latin typeface="Calibri" panose="020F0502020204030204" pitchFamily="34" charset="0"/>
                <a:cs typeface="Calibri" panose="020F0502020204030204" pitchFamily="34" charset="0"/>
              </a:rPr>
              <a:t>della</a:t>
            </a:r>
            <a:r>
              <a:rPr lang="fr-FR" sz="2200" b="1" dirty="0">
                <a:solidFill>
                  <a:srgbClr val="7030A0"/>
                </a:solidFill>
                <a:latin typeface="Calibri" panose="020F0502020204030204" pitchFamily="34" charset="0"/>
                <a:cs typeface="Calibri" panose="020F0502020204030204" pitchFamily="34" charset="0"/>
              </a:rPr>
              <a:t> Francesca) </a:t>
            </a:r>
            <a:r>
              <a:rPr lang="fr-FR" sz="2200" dirty="0">
                <a:latin typeface="Calibri" panose="020F0502020204030204" pitchFamily="34" charset="0"/>
                <a:cs typeface="Calibri" panose="020F0502020204030204" pitchFamily="34" charset="0"/>
              </a:rPr>
              <a:t>est né à Sansepolcro, petite ville du nord-est de la Toscane, en </a:t>
            </a:r>
            <a:r>
              <a:rPr lang="fr-FR" sz="2200" b="1" dirty="0">
                <a:latin typeface="Calibri" panose="020F0502020204030204" pitchFamily="34" charset="0"/>
                <a:cs typeface="Calibri" panose="020F0502020204030204" pitchFamily="34" charset="0"/>
              </a:rPr>
              <a:t>Italie</a:t>
            </a:r>
            <a:r>
              <a:rPr lang="fr-FR" sz="2200" dirty="0">
                <a:latin typeface="Calibri" panose="020F0502020204030204" pitchFamily="34" charset="0"/>
                <a:cs typeface="Calibri" panose="020F0502020204030204" pitchFamily="34" charset="0"/>
              </a:rPr>
              <a:t>, dans un </a:t>
            </a:r>
            <a:r>
              <a:rPr lang="fr-FR" sz="2200" b="1" dirty="0">
                <a:latin typeface="Calibri" panose="020F0502020204030204" pitchFamily="34" charset="0"/>
                <a:cs typeface="Calibri" panose="020F0502020204030204" pitchFamily="34" charset="0"/>
              </a:rPr>
              <a:t>milieu très favorisé</a:t>
            </a:r>
            <a:r>
              <a:rPr lang="fr-FR" sz="2200" dirty="0">
                <a:latin typeface="Calibri" panose="020F0502020204030204" pitchFamily="34" charset="0"/>
                <a:cs typeface="Calibri" panose="020F0502020204030204" pitchFamily="34" charset="0"/>
              </a:rPr>
              <a:t>. Son père était un riche marchand d'étoffes et sa mère venait d'une famille noble. </a:t>
            </a:r>
            <a:r>
              <a:rPr lang="fr-FR" sz="2200" b="1" dirty="0">
                <a:latin typeface="Calibri" panose="020F0502020204030204" pitchFamily="34" charset="0"/>
                <a:cs typeface="Calibri" panose="020F0502020204030204" pitchFamily="34" charset="0"/>
              </a:rPr>
              <a:t>Il reçoit donc une éducation soignée, mais étant fils de marchand, l'algèbre, la géométrie et la comptabilité sont également au programme. Cet aspect de son éducation est important car il deviendra aussi un mathématicien réputé à son époque.</a:t>
            </a:r>
          </a:p>
          <a:p>
            <a:pPr marL="0" indent="0" algn="just">
              <a:buNone/>
            </a:pPr>
            <a:r>
              <a:rPr lang="fr-FR" sz="3700" b="1" u="sng" dirty="0">
                <a:latin typeface="Calibri" panose="020F0502020204030204" pitchFamily="34" charset="0"/>
                <a:cs typeface="Calibri" panose="020F0502020204030204" pitchFamily="34" charset="0"/>
              </a:rPr>
              <a:t>Formation artistique:</a:t>
            </a:r>
          </a:p>
          <a:p>
            <a:pPr marL="0" indent="0" algn="just">
              <a:buNone/>
            </a:pPr>
            <a:r>
              <a:rPr lang="fr-FR" sz="2200" dirty="0">
                <a:latin typeface="Calibri" panose="020F0502020204030204" pitchFamily="34" charset="0"/>
                <a:cs typeface="Calibri" panose="020F0502020204030204" pitchFamily="34" charset="0"/>
              </a:rPr>
              <a:t>Son premier apprentissage eut lieu auprès d'</a:t>
            </a:r>
            <a:r>
              <a:rPr lang="fr-FR" sz="2200" b="1" dirty="0">
                <a:solidFill>
                  <a:srgbClr val="7030A0"/>
                </a:solidFill>
                <a:latin typeface="Calibri" panose="020F0502020204030204" pitchFamily="34" charset="0"/>
                <a:cs typeface="Calibri" panose="020F0502020204030204" pitchFamily="34" charset="0"/>
              </a:rPr>
              <a:t>Antonio di </a:t>
            </a:r>
            <a:r>
              <a:rPr lang="fr-FR" sz="2200" b="1" dirty="0" err="1">
                <a:solidFill>
                  <a:srgbClr val="7030A0"/>
                </a:solidFill>
                <a:latin typeface="Calibri" panose="020F0502020204030204" pitchFamily="34" charset="0"/>
                <a:cs typeface="Calibri" panose="020F0502020204030204" pitchFamily="34" charset="0"/>
              </a:rPr>
              <a:t>Anghiari</a:t>
            </a:r>
            <a:r>
              <a:rPr lang="fr-FR" sz="2200" b="1" dirty="0">
                <a:solidFill>
                  <a:srgbClr val="7030A0"/>
                </a:solidFill>
                <a:latin typeface="Calibri" panose="020F0502020204030204" pitchFamily="34" charset="0"/>
                <a:cs typeface="Calibri" panose="020F0502020204030204" pitchFamily="34" charset="0"/>
              </a:rPr>
              <a:t>, </a:t>
            </a:r>
            <a:r>
              <a:rPr lang="fr-FR" sz="2200" b="1" dirty="0">
                <a:latin typeface="Calibri" panose="020F0502020204030204" pitchFamily="34" charset="0"/>
                <a:cs typeface="Calibri" panose="020F0502020204030204" pitchFamily="34" charset="0"/>
              </a:rPr>
              <a:t>peintre et artisan qui travaillait pour le clergé et la noblesse locale (</a:t>
            </a:r>
            <a:r>
              <a:rPr lang="fr-FR" sz="2200" dirty="0">
                <a:latin typeface="Calibri" panose="020F0502020204030204" pitchFamily="34" charset="0"/>
                <a:cs typeface="Calibri" panose="020F0502020204030204" pitchFamily="34" charset="0"/>
              </a:rPr>
              <a:t>décoration de murs, peinture sur étoffes, réalisation de blasons et étendards). On sait qu'il fut ensuite, environ à partir de 1435, apprenti chez </a:t>
            </a:r>
            <a:r>
              <a:rPr lang="fr-FR" sz="2200" b="1" dirty="0">
                <a:solidFill>
                  <a:srgbClr val="7030A0"/>
                </a:solidFill>
                <a:latin typeface="Calibri" panose="020F0502020204030204" pitchFamily="34" charset="0"/>
                <a:cs typeface="Calibri" panose="020F0502020204030204" pitchFamily="34" charset="0"/>
              </a:rPr>
              <a:t>Domenico Veneziano </a:t>
            </a:r>
            <a:r>
              <a:rPr lang="fr-FR" sz="2200" dirty="0">
                <a:latin typeface="Calibri" panose="020F0502020204030204" pitchFamily="34" charset="0"/>
                <a:cs typeface="Calibri" panose="020F0502020204030204" pitchFamily="34" charset="0"/>
              </a:rPr>
              <a:t>à Florence. En 1439, il participe avec Veneziano à la </a:t>
            </a:r>
            <a:r>
              <a:rPr lang="fr-FR" sz="2200" b="1" dirty="0">
                <a:latin typeface="Calibri" panose="020F0502020204030204" pitchFamily="34" charset="0"/>
                <a:cs typeface="Calibri" panose="020F0502020204030204" pitchFamily="34" charset="0"/>
              </a:rPr>
              <a:t>réalisation des fresques de l'église </a:t>
            </a:r>
            <a:r>
              <a:rPr lang="fr-FR" sz="2200" b="1" dirty="0" err="1">
                <a:latin typeface="Calibri" panose="020F0502020204030204" pitchFamily="34" charset="0"/>
                <a:cs typeface="Calibri" panose="020F0502020204030204" pitchFamily="34" charset="0"/>
              </a:rPr>
              <a:t>Sant'Egidio</a:t>
            </a:r>
            <a:r>
              <a:rPr lang="fr-FR" sz="2200" dirty="0">
                <a:latin typeface="Calibri" panose="020F0502020204030204" pitchFamily="34" charset="0"/>
                <a:cs typeface="Calibri" panose="020F0502020204030204" pitchFamily="34" charset="0"/>
              </a:rPr>
              <a:t>, malheureusement détruites par la suite. </a:t>
            </a:r>
          </a:p>
          <a:p>
            <a:pPr marL="0" indent="0" algn="just">
              <a:buNone/>
            </a:pPr>
            <a:r>
              <a:rPr lang="fr-FR" sz="2200" dirty="0">
                <a:highlight>
                  <a:srgbClr val="FFFF00"/>
                </a:highlight>
                <a:latin typeface="Calibri" panose="020F0502020204030204" pitchFamily="34" charset="0"/>
                <a:cs typeface="Calibri" panose="020F0502020204030204" pitchFamily="34" charset="0"/>
              </a:rPr>
              <a:t>Spécialiste de la perspective, de la géométrie et des mathématiques, Piero </a:t>
            </a:r>
            <a:r>
              <a:rPr lang="fr-FR" sz="2200" dirty="0" err="1">
                <a:highlight>
                  <a:srgbClr val="FFFF00"/>
                </a:highlight>
                <a:latin typeface="Calibri" panose="020F0502020204030204" pitchFamily="34" charset="0"/>
                <a:cs typeface="Calibri" panose="020F0502020204030204" pitchFamily="34" charset="0"/>
              </a:rPr>
              <a:t>della</a:t>
            </a:r>
            <a:r>
              <a:rPr lang="fr-FR" sz="2200" dirty="0">
                <a:highlight>
                  <a:srgbClr val="FFFF00"/>
                </a:highlight>
                <a:latin typeface="Calibri" panose="020F0502020204030204" pitchFamily="34" charset="0"/>
                <a:cs typeface="Calibri" panose="020F0502020204030204" pitchFamily="34" charset="0"/>
              </a:rPr>
              <a:t> Francesca </a:t>
            </a:r>
            <a:r>
              <a:rPr lang="fr-FR" sz="2200" b="1" dirty="0">
                <a:highlight>
                  <a:srgbClr val="FFFF00"/>
                </a:highlight>
                <a:latin typeface="Calibri" panose="020F0502020204030204" pitchFamily="34" charset="0"/>
                <a:cs typeface="Calibri" panose="020F0502020204030204" pitchFamily="34" charset="0"/>
              </a:rPr>
              <a:t>développe des acquis de </a:t>
            </a:r>
            <a:r>
              <a:rPr lang="fr-FR" sz="2200" b="1" dirty="0">
                <a:solidFill>
                  <a:srgbClr val="7030A0"/>
                </a:solidFill>
                <a:highlight>
                  <a:srgbClr val="FFFF00"/>
                </a:highlight>
                <a:latin typeface="Calibri" panose="020F0502020204030204" pitchFamily="34" charset="0"/>
                <a:cs typeface="Calibri" panose="020F0502020204030204" pitchFamily="34" charset="0"/>
              </a:rPr>
              <a:t>Paolo UCELLO </a:t>
            </a:r>
            <a:r>
              <a:rPr lang="fr-FR" sz="2200" dirty="0">
                <a:highlight>
                  <a:srgbClr val="FFFF00"/>
                </a:highlight>
                <a:latin typeface="Calibri" panose="020F0502020204030204" pitchFamily="34" charset="0"/>
                <a:cs typeface="Calibri" panose="020F0502020204030204" pitchFamily="34" charset="0"/>
              </a:rPr>
              <a:t>dans le domaine de la représentation de l’espace</a:t>
            </a:r>
            <a:r>
              <a:rPr lang="fr-FR" sz="2200" dirty="0">
                <a:latin typeface="Calibri" panose="020F0502020204030204" pitchFamily="34" charset="0"/>
                <a:cs typeface="Calibri" panose="020F0502020204030204" pitchFamily="34" charset="0"/>
              </a:rPr>
              <a:t>.</a:t>
            </a:r>
          </a:p>
          <a:p>
            <a:pPr marL="0" indent="0" algn="just">
              <a:buNone/>
            </a:pPr>
            <a:r>
              <a:rPr lang="fr-FR" sz="2200" dirty="0">
                <a:latin typeface="Calibri" panose="020F0502020204030204" pitchFamily="34" charset="0"/>
                <a:cs typeface="Calibri" panose="020F0502020204030204" pitchFamily="34" charset="0"/>
              </a:rPr>
              <a:t>L'œuvre de Piero </a:t>
            </a:r>
            <a:r>
              <a:rPr lang="fr-FR" sz="2200" dirty="0" err="1">
                <a:latin typeface="Calibri" panose="020F0502020204030204" pitchFamily="34" charset="0"/>
                <a:cs typeface="Calibri" panose="020F0502020204030204" pitchFamily="34" charset="0"/>
              </a:rPr>
              <a:t>della</a:t>
            </a:r>
            <a:r>
              <a:rPr lang="fr-FR" sz="2200" dirty="0">
                <a:latin typeface="Calibri" panose="020F0502020204030204" pitchFamily="34" charset="0"/>
                <a:cs typeface="Calibri" panose="020F0502020204030204" pitchFamily="34" charset="0"/>
              </a:rPr>
              <a:t> Francesca se situe à la confluence des deux grands apports de </a:t>
            </a:r>
            <a:r>
              <a:rPr lang="fr-FR" sz="2200" b="1" dirty="0">
                <a:latin typeface="Calibri" panose="020F0502020204030204" pitchFamily="34" charset="0"/>
                <a:cs typeface="Calibri" panose="020F0502020204030204" pitchFamily="34" charset="0"/>
              </a:rPr>
              <a:t>la Première Renaissance. </a:t>
            </a:r>
            <a:r>
              <a:rPr lang="fr-FR" sz="2200" dirty="0">
                <a:latin typeface="Calibri" panose="020F0502020204030204" pitchFamily="34" charset="0"/>
                <a:cs typeface="Calibri" panose="020F0502020204030204" pitchFamily="34" charset="0"/>
              </a:rPr>
              <a:t>Son génie consiste à synthétiser la perspective monumentale de </a:t>
            </a:r>
            <a:r>
              <a:rPr lang="fr-FR" sz="2200" b="1" dirty="0">
                <a:solidFill>
                  <a:srgbClr val="7030A0"/>
                </a:solidFill>
                <a:latin typeface="Calibri" panose="020F0502020204030204" pitchFamily="34" charset="0"/>
                <a:cs typeface="Calibri" panose="020F0502020204030204" pitchFamily="34" charset="0"/>
              </a:rPr>
              <a:t>MASACCIO</a:t>
            </a:r>
            <a:r>
              <a:rPr lang="fr-FR" sz="2200" dirty="0">
                <a:latin typeface="Calibri" panose="020F0502020204030204" pitchFamily="34" charset="0"/>
                <a:cs typeface="Calibri" panose="020F0502020204030204" pitchFamily="34" charset="0"/>
              </a:rPr>
              <a:t> et la palette claire et lumineuse de </a:t>
            </a:r>
            <a:r>
              <a:rPr lang="fr-FR" sz="2200" b="1" dirty="0">
                <a:solidFill>
                  <a:srgbClr val="7030A0"/>
                </a:solidFill>
                <a:latin typeface="Calibri" panose="020F0502020204030204" pitchFamily="34" charset="0"/>
                <a:cs typeface="Calibri" panose="020F0502020204030204" pitchFamily="34" charset="0"/>
              </a:rPr>
              <a:t>Domenico VENEZIANO </a:t>
            </a:r>
            <a:r>
              <a:rPr lang="fr-FR" sz="2200" dirty="0">
                <a:latin typeface="Calibri" panose="020F0502020204030204" pitchFamily="34" charset="0"/>
                <a:cs typeface="Calibri" panose="020F0502020204030204" pitchFamily="34" charset="0"/>
              </a:rPr>
              <a:t>et </a:t>
            </a:r>
            <a:r>
              <a:rPr lang="fr-FR" sz="2200" b="1" dirty="0">
                <a:solidFill>
                  <a:srgbClr val="7030A0"/>
                </a:solidFill>
                <a:latin typeface="Calibri" panose="020F0502020204030204" pitchFamily="34" charset="0"/>
                <a:cs typeface="Calibri" panose="020F0502020204030204" pitchFamily="34" charset="0"/>
              </a:rPr>
              <a:t>Fra ANGELICO</a:t>
            </a:r>
            <a:r>
              <a:rPr lang="fr-FR" sz="2200" dirty="0">
                <a:latin typeface="Calibri" panose="020F0502020204030204" pitchFamily="34" charset="0"/>
                <a:cs typeface="Calibri" panose="020F0502020204030204" pitchFamily="34" charset="0"/>
              </a:rPr>
              <a:t>.</a:t>
            </a:r>
          </a:p>
          <a:p>
            <a:pPr marL="0" indent="0" algn="just">
              <a:buNone/>
            </a:pPr>
            <a:r>
              <a:rPr lang="fr-FR" sz="3700" b="1" u="sng" dirty="0">
                <a:latin typeface="Calibri" panose="020F0502020204030204" pitchFamily="34" charset="0"/>
                <a:cs typeface="Calibri" panose="020F0502020204030204" pitchFamily="34" charset="0"/>
              </a:rPr>
              <a:t>Singularité de sa démarche à l’intérieur de la Renaissance </a:t>
            </a:r>
            <a:r>
              <a:rPr lang="fr-FR" sz="2400" b="1" u="sng" dirty="0">
                <a:latin typeface="Calibri" panose="020F0502020204030204" pitchFamily="34" charset="0"/>
                <a:cs typeface="Calibri" panose="020F0502020204030204" pitchFamily="34" charset="0"/>
              </a:rPr>
              <a:t>:</a:t>
            </a:r>
          </a:p>
          <a:p>
            <a:pPr marL="0" indent="0" algn="just">
              <a:buNone/>
            </a:pPr>
            <a:br>
              <a:rPr lang="fr-FR" sz="2200" dirty="0">
                <a:latin typeface="Calibri" panose="020F0502020204030204" pitchFamily="34" charset="0"/>
                <a:cs typeface="Calibri" panose="020F0502020204030204" pitchFamily="34" charset="0"/>
              </a:rPr>
            </a:br>
            <a:r>
              <a:rPr lang="fr-FR" sz="2200" dirty="0">
                <a:latin typeface="Calibri" panose="020F0502020204030204" pitchFamily="34" charset="0"/>
                <a:cs typeface="Calibri" panose="020F0502020204030204" pitchFamily="34" charset="0"/>
              </a:rPr>
              <a:t>Quelle est son approche de la représentation du réel ? Elle est </a:t>
            </a:r>
            <a:r>
              <a:rPr lang="fr-FR" sz="2200" b="1" dirty="0">
                <a:highlight>
                  <a:srgbClr val="FFFF00"/>
                </a:highlight>
                <a:latin typeface="Calibri" panose="020F0502020204030204" pitchFamily="34" charset="0"/>
                <a:cs typeface="Calibri" panose="020F0502020204030204" pitchFamily="34" charset="0"/>
              </a:rPr>
              <a:t>conforme au credo de la </a:t>
            </a:r>
            <a:r>
              <a:rPr lang="fr-FR" sz="2200" b="1" dirty="0">
                <a:solidFill>
                  <a:srgbClr val="7030A0"/>
                </a:solidFill>
                <a:highlight>
                  <a:srgbClr val="FFFF00"/>
                </a:highlight>
                <a:latin typeface="Calibri" panose="020F0502020204030204" pitchFamily="34" charset="0"/>
                <a:cs typeface="Calibri" panose="020F0502020204030204" pitchFamily="34" charset="0"/>
              </a:rPr>
              <a:t>Renaissance </a:t>
            </a:r>
            <a:r>
              <a:rPr lang="fr-FR" sz="2200" b="1" dirty="0">
                <a:highlight>
                  <a:srgbClr val="FFFF00"/>
                </a:highlight>
                <a:latin typeface="Calibri" panose="020F0502020204030204" pitchFamily="34" charset="0"/>
                <a:cs typeface="Calibri" panose="020F0502020204030204" pitchFamily="34" charset="0"/>
              </a:rPr>
              <a:t>: reproduire aussi parfaitement que possible ce que l'œil humain capte du monde qui l'entoure. </a:t>
            </a:r>
            <a:r>
              <a:rPr lang="fr-FR" sz="2200" dirty="0">
                <a:latin typeface="Calibri" panose="020F0502020204030204" pitchFamily="34" charset="0"/>
                <a:cs typeface="Calibri" panose="020F0502020204030204" pitchFamily="34" charset="0"/>
              </a:rPr>
              <a:t>Mais ayant reçu une formation mathématique, il utilise la géométrie comme un instrument technique au service de l'art en inversant le processus créatif de la période précédente. Piero </a:t>
            </a:r>
            <a:r>
              <a:rPr lang="fr-FR" sz="2200" dirty="0" err="1">
                <a:latin typeface="Calibri" panose="020F0502020204030204" pitchFamily="34" charset="0"/>
                <a:cs typeface="Calibri" panose="020F0502020204030204" pitchFamily="34" charset="0"/>
              </a:rPr>
              <a:t>della</a:t>
            </a:r>
            <a:r>
              <a:rPr lang="fr-FR" sz="2200" dirty="0">
                <a:latin typeface="Calibri" panose="020F0502020204030204" pitchFamily="34" charset="0"/>
                <a:cs typeface="Calibri" panose="020F0502020204030204" pitchFamily="34" charset="0"/>
              </a:rPr>
              <a:t> Francesca </a:t>
            </a:r>
            <a:r>
              <a:rPr lang="fr-FR" sz="2200" b="1" dirty="0">
                <a:latin typeface="Calibri" panose="020F0502020204030204" pitchFamily="34" charset="0"/>
                <a:cs typeface="Calibri" panose="020F0502020204030204" pitchFamily="34" charset="0"/>
              </a:rPr>
              <a:t>cherche  à simplifier les formes naturelles en les réduisant si possible à un assemblage de formes géométriques : cercles, cubes, cylindres, cônes, ellipses. </a:t>
            </a:r>
          </a:p>
          <a:p>
            <a:pPr marL="0" indent="0">
              <a:buNone/>
            </a:pPr>
            <a:r>
              <a:rPr lang="fr-FR" sz="2200" dirty="0">
                <a:latin typeface="Calibri" panose="020F0502020204030204" pitchFamily="34" charset="0"/>
                <a:cs typeface="Calibri" panose="020F0502020204030204" pitchFamily="34" charset="0"/>
              </a:rPr>
              <a:t>Pour parvenir à un tel résultat, </a:t>
            </a:r>
            <a:r>
              <a:rPr lang="fr-FR" sz="2200" b="1" dirty="0">
                <a:latin typeface="Calibri" panose="020F0502020204030204" pitchFamily="34" charset="0"/>
                <a:cs typeface="Calibri" panose="020F0502020204030204" pitchFamily="34" charset="0"/>
              </a:rPr>
              <a:t>il faut discerner subjectivement l'essentiel, faire un choix réducteur, certes, mais qui donnera de la puissance à la représentation</a:t>
            </a:r>
            <a:r>
              <a:rPr lang="fr-FR" sz="2200" dirty="0">
                <a:latin typeface="Calibri" panose="020F0502020204030204" pitchFamily="34" charset="0"/>
                <a:cs typeface="Calibri" panose="020F0502020204030204" pitchFamily="34" charset="0"/>
              </a:rPr>
              <a:t>.. </a:t>
            </a:r>
            <a:r>
              <a:rPr lang="fr-FR" sz="2200" b="1" dirty="0">
                <a:solidFill>
                  <a:srgbClr val="7030A0"/>
                </a:solidFill>
                <a:latin typeface="Calibri" panose="020F0502020204030204" pitchFamily="34" charset="0"/>
                <a:cs typeface="Calibri" panose="020F0502020204030204" pitchFamily="34" charset="0"/>
              </a:rPr>
              <a:t>Giorgio Vasari </a:t>
            </a:r>
            <a:r>
              <a:rPr lang="fr-FR" sz="2200" dirty="0">
                <a:latin typeface="Calibri" panose="020F0502020204030204" pitchFamily="34" charset="0"/>
                <a:cs typeface="Calibri" panose="020F0502020204030204" pitchFamily="34" charset="0"/>
              </a:rPr>
              <a:t>n'a pas manqué de remarquer cette caractéristique chez Piero </a:t>
            </a:r>
            <a:r>
              <a:rPr lang="fr-FR" sz="2200" dirty="0" err="1">
                <a:latin typeface="Calibri" panose="020F0502020204030204" pitchFamily="34" charset="0"/>
                <a:cs typeface="Calibri" panose="020F0502020204030204" pitchFamily="34" charset="0"/>
              </a:rPr>
              <a:t>della</a:t>
            </a:r>
            <a:r>
              <a:rPr lang="fr-FR" sz="2200" dirty="0">
                <a:latin typeface="Calibri" panose="020F0502020204030204" pitchFamily="34" charset="0"/>
                <a:cs typeface="Calibri" panose="020F0502020204030204" pitchFamily="34" charset="0"/>
              </a:rPr>
              <a:t> Francesca :</a:t>
            </a:r>
            <a:br>
              <a:rPr lang="fr-FR" sz="2200" dirty="0">
                <a:latin typeface="Calibri" panose="020F0502020204030204" pitchFamily="34" charset="0"/>
                <a:cs typeface="Calibri" panose="020F0502020204030204" pitchFamily="34" charset="0"/>
              </a:rPr>
            </a:br>
            <a:r>
              <a:rPr lang="fr-FR" sz="2200" dirty="0">
                <a:latin typeface="Calibri" panose="020F0502020204030204" pitchFamily="34" charset="0"/>
                <a:cs typeface="Calibri" panose="020F0502020204030204" pitchFamily="34" charset="0"/>
              </a:rPr>
              <a:t>« </a:t>
            </a:r>
            <a:r>
              <a:rPr lang="fr-FR" sz="2200" i="1" dirty="0">
                <a:latin typeface="Calibri" panose="020F0502020204030204" pitchFamily="34" charset="0"/>
                <a:cs typeface="Calibri" panose="020F0502020204030204" pitchFamily="34" charset="0"/>
              </a:rPr>
              <a:t>Nous citerons entre autres un vase qu'il avait formé en surfaces carrées, de manière que l'on voit de derrière, de devant et de chaque côté, le fond et les bords ; ce qui est assurément merveilleux, d'autant que les moindres détails sont exactement représentés, et que les lignes des contours se raccourcissent avec beaucoup de grâce</a:t>
            </a:r>
            <a:r>
              <a:rPr lang="fr-FR" sz="2200" dirty="0">
                <a:latin typeface="Calibri" panose="020F0502020204030204" pitchFamily="34" charset="0"/>
                <a:cs typeface="Calibri" panose="020F0502020204030204" pitchFamily="34" charset="0"/>
              </a:rPr>
              <a:t>. »</a:t>
            </a:r>
          </a:p>
          <a:p>
            <a:pPr marL="0" indent="0" algn="just">
              <a:buNone/>
            </a:pPr>
            <a:r>
              <a:rPr lang="fr-FR" sz="2200" dirty="0">
                <a:latin typeface="Calibri" panose="020F0502020204030204" pitchFamily="34" charset="0"/>
                <a:cs typeface="Calibri" panose="020F0502020204030204" pitchFamily="34" charset="0"/>
              </a:rPr>
              <a:t>Figure majeure de la Renaissance du </a:t>
            </a:r>
            <a:r>
              <a:rPr lang="fr-FR" sz="2200" b="1" dirty="0">
                <a:solidFill>
                  <a:srgbClr val="7030A0"/>
                </a:solidFill>
                <a:latin typeface="Calibri" panose="020F0502020204030204" pitchFamily="34" charset="0"/>
                <a:cs typeface="Calibri" panose="020F0502020204030204" pitchFamily="34" charset="0"/>
              </a:rPr>
              <a:t>Quattrocento, </a:t>
            </a:r>
            <a:r>
              <a:rPr lang="fr-FR" sz="2200" dirty="0">
                <a:latin typeface="Calibri" panose="020F0502020204030204" pitchFamily="34" charset="0"/>
                <a:cs typeface="Calibri" panose="020F0502020204030204" pitchFamily="34" charset="0"/>
              </a:rPr>
              <a:t>il est attiré par les compositions rigoureuses et par la luminosité des couleurs. </a:t>
            </a:r>
            <a:r>
              <a:rPr lang="fr-FR" sz="2200" b="1" dirty="0">
                <a:latin typeface="Calibri" panose="020F0502020204030204" pitchFamily="34" charset="0"/>
                <a:cs typeface="Calibri" panose="020F0502020204030204" pitchFamily="34" charset="0"/>
              </a:rPr>
              <a:t>L’architecture joue dans son travail un rôle de premier plan car elle distribue et justifie la position des personnages dans l’espace.</a:t>
            </a:r>
          </a:p>
          <a:p>
            <a:pPr marL="0" indent="0" algn="just">
              <a:buNone/>
            </a:pPr>
            <a:r>
              <a:rPr lang="fr-FR" sz="2200" b="1" dirty="0">
                <a:solidFill>
                  <a:schemeClr val="accent4"/>
                </a:solidFill>
                <a:latin typeface="Calibri" panose="020F0502020204030204" pitchFamily="34" charset="0"/>
                <a:cs typeface="Calibri" panose="020F0502020204030204" pitchFamily="34" charset="0"/>
              </a:rPr>
              <a:t>Il a rédigé trois traités à orientation mathématique </a:t>
            </a:r>
            <a:r>
              <a:rPr lang="fr-FR" sz="2200" dirty="0">
                <a:latin typeface="Calibri" panose="020F0502020204030204" pitchFamily="34" charset="0"/>
                <a:cs typeface="Calibri" panose="020F0502020204030204" pitchFamily="34" charset="0"/>
              </a:rPr>
              <a:t>dont </a:t>
            </a:r>
            <a:r>
              <a:rPr lang="fr-FR" sz="2200" b="1" i="1" dirty="0">
                <a:solidFill>
                  <a:srgbClr val="7030A0"/>
                </a:solidFill>
                <a:latin typeface="Calibri" panose="020F0502020204030204" pitchFamily="34" charset="0"/>
                <a:cs typeface="Calibri" panose="020F0502020204030204" pitchFamily="34" charset="0"/>
              </a:rPr>
              <a:t>De </a:t>
            </a:r>
            <a:r>
              <a:rPr lang="fr-FR" sz="2200" b="1" i="1" dirty="0" err="1">
                <a:solidFill>
                  <a:srgbClr val="7030A0"/>
                </a:solidFill>
                <a:latin typeface="Calibri" panose="020F0502020204030204" pitchFamily="34" charset="0"/>
                <a:cs typeface="Calibri" panose="020F0502020204030204" pitchFamily="34" charset="0"/>
              </a:rPr>
              <a:t>prospectiva</a:t>
            </a:r>
            <a:r>
              <a:rPr lang="fr-FR" sz="2200" b="1" i="1" dirty="0">
                <a:solidFill>
                  <a:srgbClr val="7030A0"/>
                </a:solidFill>
                <a:latin typeface="Calibri" panose="020F0502020204030204" pitchFamily="34" charset="0"/>
                <a:cs typeface="Calibri" panose="020F0502020204030204" pitchFamily="34" charset="0"/>
              </a:rPr>
              <a:t> </a:t>
            </a:r>
            <a:r>
              <a:rPr lang="fr-FR" sz="2200" b="1" i="1" dirty="0" err="1">
                <a:solidFill>
                  <a:srgbClr val="7030A0"/>
                </a:solidFill>
                <a:latin typeface="Calibri" panose="020F0502020204030204" pitchFamily="34" charset="0"/>
                <a:cs typeface="Calibri" panose="020F0502020204030204" pitchFamily="34" charset="0"/>
              </a:rPr>
              <a:t>pingendi</a:t>
            </a:r>
            <a:r>
              <a:rPr lang="fr-FR" sz="2200" b="1" i="1" dirty="0">
                <a:solidFill>
                  <a:srgbClr val="7030A0"/>
                </a:solidFill>
                <a:latin typeface="Calibri" panose="020F0502020204030204" pitchFamily="34" charset="0"/>
                <a:cs typeface="Calibri" panose="020F0502020204030204" pitchFamily="34" charset="0"/>
              </a:rPr>
              <a:t> (De la perspective en peinture)</a:t>
            </a:r>
            <a:r>
              <a:rPr lang="fr-FR" sz="2200" b="1" dirty="0">
                <a:solidFill>
                  <a:srgbClr val="7030A0"/>
                </a:solidFill>
                <a:latin typeface="Calibri" panose="020F0502020204030204" pitchFamily="34" charset="0"/>
                <a:cs typeface="Calibri" panose="020F0502020204030204" pitchFamily="34" charset="0"/>
              </a:rPr>
              <a:t>. Vasari</a:t>
            </a:r>
            <a:r>
              <a:rPr lang="fr-FR" sz="2200" dirty="0">
                <a:latin typeface="Calibri" panose="020F0502020204030204" pitchFamily="34" charset="0"/>
                <a:cs typeface="Calibri" panose="020F0502020204030204" pitchFamily="34" charset="0"/>
              </a:rPr>
              <a:t> écrit à ce sujet : « </a:t>
            </a:r>
            <a:r>
              <a:rPr lang="fr-FR" sz="2200" i="1" dirty="0">
                <a:latin typeface="Calibri" panose="020F0502020204030204" pitchFamily="34" charset="0"/>
                <a:cs typeface="Calibri" panose="020F0502020204030204" pitchFamily="34" charset="0"/>
              </a:rPr>
              <a:t>Pietro, comme nous l'avons dit, était grand travailleur. Il s'appliqua beaucoup à la perspective et étudia profondément </a:t>
            </a:r>
            <a:r>
              <a:rPr lang="fr-FR" sz="2200" b="1" i="1" dirty="0">
                <a:solidFill>
                  <a:srgbClr val="7030A0"/>
                </a:solidFill>
                <a:latin typeface="Calibri" panose="020F0502020204030204" pitchFamily="34" charset="0"/>
                <a:cs typeface="Calibri" panose="020F0502020204030204" pitchFamily="34" charset="0"/>
              </a:rPr>
              <a:t>Euclide. </a:t>
            </a:r>
            <a:r>
              <a:rPr lang="fr-FR" sz="2200" i="1" dirty="0">
                <a:latin typeface="Calibri" panose="020F0502020204030204" pitchFamily="34" charset="0"/>
                <a:cs typeface="Calibri" panose="020F0502020204030204" pitchFamily="34" charset="0"/>
              </a:rPr>
              <a:t>C'est à lui que l'on doit les meilleures notions sur la géométrie. </a:t>
            </a:r>
            <a:r>
              <a:rPr lang="fr-FR" sz="2200" dirty="0">
                <a:latin typeface="Calibri" panose="020F0502020204030204" pitchFamily="34" charset="0"/>
                <a:cs typeface="Calibri" panose="020F0502020204030204" pitchFamily="34" charset="0"/>
              </a:rPr>
              <a:t>»</a:t>
            </a:r>
          </a:p>
          <a:p>
            <a:pPr marL="0" indent="0">
              <a:buNone/>
            </a:pPr>
            <a:r>
              <a:rPr lang="fr-FR" sz="2200" dirty="0">
                <a:latin typeface="Calibri" panose="020F0502020204030204" pitchFamily="34" charset="0"/>
                <a:cs typeface="Calibri" panose="020F0502020204030204" pitchFamily="34" charset="0"/>
              </a:rPr>
              <a:t>C'est à partir de 1452 que Piero </a:t>
            </a:r>
            <a:r>
              <a:rPr lang="fr-FR" sz="2200" dirty="0" err="1">
                <a:latin typeface="Calibri" panose="020F0502020204030204" pitchFamily="34" charset="0"/>
                <a:cs typeface="Calibri" panose="020F0502020204030204" pitchFamily="34" charset="0"/>
              </a:rPr>
              <a:t>della</a:t>
            </a:r>
            <a:r>
              <a:rPr lang="fr-FR" sz="2200" dirty="0">
                <a:latin typeface="Calibri" panose="020F0502020204030204" pitchFamily="34" charset="0"/>
                <a:cs typeface="Calibri" panose="020F0502020204030204" pitchFamily="34" charset="0"/>
              </a:rPr>
              <a:t> Francesca va réaliser l'œuvre qui le rendra célèbre : les </a:t>
            </a:r>
            <a:r>
              <a:rPr lang="fr-FR" sz="2200" b="1" dirty="0">
                <a:solidFill>
                  <a:srgbClr val="7030A0"/>
                </a:solidFill>
                <a:latin typeface="Calibri" panose="020F0502020204030204" pitchFamily="34" charset="0"/>
                <a:cs typeface="Calibri" panose="020F0502020204030204" pitchFamily="34" charset="0"/>
              </a:rPr>
              <a:t>fresques de la basilique San Francesco d'Arezzo </a:t>
            </a:r>
            <a:r>
              <a:rPr lang="fr-FR" sz="2200" dirty="0">
                <a:latin typeface="Calibri" panose="020F0502020204030204" pitchFamily="34" charset="0"/>
                <a:cs typeface="Calibri" panose="020F0502020204030204" pitchFamily="34" charset="0"/>
              </a:rPr>
              <a:t>sur le thème de la légende de la Vraie Croix. Il s'agit de </a:t>
            </a:r>
            <a:r>
              <a:rPr lang="fr-FR" sz="2200" b="1" dirty="0">
                <a:latin typeface="Calibri" panose="020F0502020204030204" pitchFamily="34" charset="0"/>
                <a:cs typeface="Calibri" panose="020F0502020204030204" pitchFamily="34" charset="0"/>
              </a:rPr>
              <a:t>scènes inspirées d'épisodes de la Bible </a:t>
            </a:r>
            <a:r>
              <a:rPr lang="fr-FR" sz="2200" dirty="0">
                <a:latin typeface="Calibri" panose="020F0502020204030204" pitchFamily="34" charset="0"/>
                <a:cs typeface="Calibri" panose="020F0502020204030204" pitchFamily="34" charset="0"/>
              </a:rPr>
              <a:t>(Ancien et Nouveau Testament). La commande provient de </a:t>
            </a:r>
            <a:r>
              <a:rPr lang="fr-FR" sz="2200" b="1" dirty="0">
                <a:solidFill>
                  <a:srgbClr val="7030A0"/>
                </a:solidFill>
                <a:latin typeface="Calibri" panose="020F0502020204030204" pitchFamily="34" charset="0"/>
                <a:cs typeface="Calibri" panose="020F0502020204030204" pitchFamily="34" charset="0"/>
              </a:rPr>
              <a:t>la famille Bacci</a:t>
            </a:r>
            <a:r>
              <a:rPr lang="fr-FR" sz="2200" dirty="0">
                <a:latin typeface="Calibri" panose="020F0502020204030204" pitchFamily="34" charset="0"/>
                <a:cs typeface="Calibri" panose="020F0502020204030204" pitchFamily="34" charset="0"/>
              </a:rPr>
              <a:t>, la plus riche d'</a:t>
            </a:r>
            <a:r>
              <a:rPr lang="fr-FR" sz="2200" dirty="0" err="1">
                <a:latin typeface="Calibri" panose="020F0502020204030204" pitchFamily="34" charset="0"/>
                <a:cs typeface="Calibri" panose="020F0502020204030204" pitchFamily="34" charset="0"/>
              </a:rPr>
              <a:t>Arezzo,l</a:t>
            </a:r>
            <a:r>
              <a:rPr lang="fr-FR" sz="2200" dirty="0">
                <a:latin typeface="Calibri" panose="020F0502020204030204" pitchFamily="34" charset="0"/>
                <a:cs typeface="Calibri" panose="020F0502020204030204" pitchFamily="34" charset="0"/>
              </a:rPr>
              <a:t>. Au cours de la décennie 1470-1480, il peindra à nouveau des fresques à Arezzo (</a:t>
            </a:r>
            <a:r>
              <a:rPr lang="fr-FR" sz="2200" dirty="0">
                <a:solidFill>
                  <a:srgbClr val="7030A0"/>
                </a:solidFill>
                <a:latin typeface="Calibri" panose="020F0502020204030204" pitchFamily="34" charset="0"/>
                <a:cs typeface="Calibri" panose="020F0502020204030204" pitchFamily="34" charset="0"/>
              </a:rPr>
              <a:t>fresques de la </a:t>
            </a:r>
            <a:r>
              <a:rPr lang="fr-FR" sz="2200" dirty="0" err="1">
                <a:solidFill>
                  <a:srgbClr val="7030A0"/>
                </a:solidFill>
                <a:latin typeface="Calibri" panose="020F0502020204030204" pitchFamily="34" charset="0"/>
                <a:cs typeface="Calibri" panose="020F0502020204030204" pitchFamily="34" charset="0"/>
              </a:rPr>
              <a:t>Badia</a:t>
            </a:r>
            <a:r>
              <a:rPr lang="fr-FR" sz="2200" dirty="0">
                <a:latin typeface="Calibri" panose="020F0502020204030204" pitchFamily="34" charset="0"/>
                <a:cs typeface="Calibri" panose="020F0502020204030204" pitchFamily="34" charset="0"/>
              </a:rPr>
              <a:t>) et à Sansepolcro (</a:t>
            </a:r>
            <a:r>
              <a:rPr lang="fr-FR" sz="2200" dirty="0">
                <a:solidFill>
                  <a:srgbClr val="7030A0"/>
                </a:solidFill>
                <a:latin typeface="Calibri" panose="020F0502020204030204" pitchFamily="34" charset="0"/>
                <a:cs typeface="Calibri" panose="020F0502020204030204" pitchFamily="34" charset="0"/>
              </a:rPr>
              <a:t>fresques de la Vierge</a:t>
            </a:r>
            <a:r>
              <a:rPr lang="fr-FR" sz="2200" dirty="0">
                <a:latin typeface="Calibri" panose="020F0502020204030204" pitchFamily="34" charset="0"/>
                <a:cs typeface="Calibri" panose="020F0502020204030204" pitchFamily="34" charset="0"/>
              </a:rPr>
              <a:t>).</a:t>
            </a:r>
            <a:br>
              <a:rPr lang="fr-FR" sz="2200" dirty="0">
                <a:latin typeface="Calibri" panose="020F0502020204030204" pitchFamily="34" charset="0"/>
                <a:cs typeface="Calibri" panose="020F0502020204030204" pitchFamily="34" charset="0"/>
              </a:rPr>
            </a:br>
            <a:endParaRPr lang="fr-FR" sz="2200" dirty="0">
              <a:latin typeface="Calibri" panose="020F0502020204030204" pitchFamily="34" charset="0"/>
              <a:cs typeface="Calibri" panose="020F0502020204030204" pitchFamily="34" charset="0"/>
            </a:endParaRPr>
          </a:p>
          <a:p>
            <a:pPr marL="0" indent="0" algn="just">
              <a:buNone/>
            </a:pPr>
            <a:r>
              <a:rPr lang="fr-FR" sz="2200" dirty="0">
                <a:latin typeface="Calibri" panose="020F0502020204030204" pitchFamily="34" charset="0"/>
                <a:cs typeface="Calibri" panose="020F0502020204030204" pitchFamily="34" charset="0"/>
              </a:rPr>
              <a:t>Il est atteint de cécité à la fin de sa vie et meurt à Sansepolcro, sa ville natale, le 12 octobre 1492</a:t>
            </a:r>
            <a:r>
              <a:rPr lang="fr-FR" sz="1400" dirty="0"/>
              <a:t>.</a:t>
            </a:r>
            <a:endParaRPr lang="fr-FR" sz="1600" dirty="0">
              <a:latin typeface="Arial" panose="020B0604020202020204" pitchFamily="34" charset="0"/>
              <a:cs typeface="Arial" panose="020B0604020202020204" pitchFamily="34" charset="0"/>
            </a:endParaRPr>
          </a:p>
        </p:txBody>
      </p:sp>
      <p:pic>
        <p:nvPicPr>
          <p:cNvPr id="6" name="Image 5" descr="Une image contenant texte, livre&#10;&#10;Description générée automatiquement">
            <a:extLst>
              <a:ext uri="{FF2B5EF4-FFF2-40B4-BE49-F238E27FC236}">
                <a16:creationId xmlns:a16="http://schemas.microsoft.com/office/drawing/2014/main" id="{AEBBD5B8-1EFC-4308-1D8E-118550166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13" y="1543665"/>
            <a:ext cx="2564174" cy="2989007"/>
          </a:xfrm>
          <a:prstGeom prst="rect">
            <a:avLst/>
          </a:prstGeom>
        </p:spPr>
      </p:pic>
      <p:sp>
        <p:nvSpPr>
          <p:cNvPr id="4" name="Espace réservé du texte 3">
            <a:extLst>
              <a:ext uri="{FF2B5EF4-FFF2-40B4-BE49-F238E27FC236}">
                <a16:creationId xmlns:a16="http://schemas.microsoft.com/office/drawing/2014/main" id="{7146CCE8-70C8-3367-A299-2A2A564B96F9}"/>
              </a:ext>
            </a:extLst>
          </p:cNvPr>
          <p:cNvSpPr>
            <a:spLocks noGrp="1"/>
          </p:cNvSpPr>
          <p:nvPr>
            <p:ph type="body" sz="half" idx="2"/>
          </p:nvPr>
        </p:nvSpPr>
        <p:spPr>
          <a:xfrm>
            <a:off x="101417" y="737418"/>
            <a:ext cx="3271048" cy="786582"/>
          </a:xfrm>
          <a:solidFill>
            <a:schemeClr val="bg1"/>
          </a:solidFill>
          <a:ln>
            <a:solidFill>
              <a:schemeClr val="tx1"/>
            </a:solidFill>
          </a:ln>
        </p:spPr>
        <p:txBody>
          <a:bodyPr/>
          <a:lstStyle/>
          <a:p>
            <a:r>
              <a:rPr lang="fr-FR" sz="1200" b="1" dirty="0">
                <a:latin typeface="Arial" panose="020B0604020202020204" pitchFamily="34" charset="0"/>
                <a:cs typeface="Arial" panose="020B0604020202020204" pitchFamily="34" charset="0"/>
              </a:rPr>
              <a:t>Piero DELLA FRANCESCA</a:t>
            </a:r>
          </a:p>
          <a:p>
            <a:r>
              <a:rPr lang="fr-FR" sz="1200" b="1" dirty="0">
                <a:latin typeface="Arial" panose="020B0604020202020204" pitchFamily="34" charset="0"/>
                <a:cs typeface="Arial" panose="020B0604020202020204" pitchFamily="34" charset="0"/>
              </a:rPr>
              <a:t> (entre 1412-1420 à 1492)</a:t>
            </a:r>
          </a:p>
          <a:p>
            <a:endParaRPr lang="fr-FR" dirty="0">
              <a:latin typeface="Arial" panose="020B060402020202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95867A79-E0A9-EC4D-7570-F1B53AF29FAB}"/>
              </a:ext>
            </a:extLst>
          </p:cNvPr>
          <p:cNvSpPr txBox="1"/>
          <p:nvPr/>
        </p:nvSpPr>
        <p:spPr>
          <a:xfrm>
            <a:off x="-24242" y="4752957"/>
            <a:ext cx="2972529" cy="1138773"/>
          </a:xfrm>
          <a:prstGeom prst="rect">
            <a:avLst/>
          </a:prstGeom>
          <a:noFill/>
        </p:spPr>
        <p:txBody>
          <a:bodyPr wrap="square">
            <a:spAutoFit/>
          </a:bodyPr>
          <a:lstStyle/>
          <a:p>
            <a:pPr algn="just"/>
            <a:r>
              <a:rPr lang="it-IT" sz="1000" dirty="0">
                <a:latin typeface="Calibri" panose="020F0502020204030204" pitchFamily="34" charset="0"/>
                <a:cs typeface="Calibri" panose="020F0502020204030204" pitchFamily="34" charset="0"/>
              </a:rPr>
              <a:t>Gravure visible à la page 355 de </a:t>
            </a:r>
            <a:r>
              <a:rPr lang="it-IT" sz="1000" i="1" dirty="0">
                <a:solidFill>
                  <a:srgbClr val="7030A0"/>
                </a:solidFill>
                <a:latin typeface="Calibri" panose="020F0502020204030204" pitchFamily="34" charset="0"/>
                <a:cs typeface="Calibri" panose="020F0502020204030204" pitchFamily="34" charset="0"/>
              </a:rPr>
              <a:t>Delle vite de' più eccellenti pittori, scultori, et architetti </a:t>
            </a:r>
            <a:r>
              <a:rPr lang="it-IT" sz="1000" dirty="0">
                <a:latin typeface="Calibri" panose="020F0502020204030204" pitchFamily="34" charset="0"/>
                <a:cs typeface="Calibri" panose="020F0502020204030204" pitchFamily="34" charset="0"/>
              </a:rPr>
              <a:t>(</a:t>
            </a:r>
            <a:r>
              <a:rPr lang="fr-FR" sz="1000" i="1" dirty="0">
                <a:latin typeface="Calibri" panose="020F0502020204030204" pitchFamily="34" charset="0"/>
                <a:cs typeface="Calibri" panose="020F0502020204030204" pitchFamily="34" charset="0"/>
              </a:rPr>
              <a:t>Vies des artistes : (Vies des plus excellents peintres, sculpteurs et architectes</a:t>
            </a:r>
            <a:r>
              <a:rPr lang="fr-FR" sz="1000" dirty="0">
                <a:latin typeface="Calibri" panose="020F0502020204030204" pitchFamily="34" charset="0"/>
                <a:cs typeface="Calibri" panose="020F0502020204030204" pitchFamily="34" charset="0"/>
              </a:rPr>
              <a:t>) </a:t>
            </a:r>
            <a:r>
              <a:rPr lang="it-IT" sz="1000" dirty="0">
                <a:latin typeface="Calibri" panose="020F0502020204030204" pitchFamily="34" charset="0"/>
                <a:cs typeface="Calibri" panose="020F0502020204030204" pitchFamily="34" charset="0"/>
              </a:rPr>
              <a:t>de </a:t>
            </a:r>
            <a:r>
              <a:rPr lang="it-IT" sz="1000" b="1" dirty="0">
                <a:solidFill>
                  <a:srgbClr val="7030A0"/>
                </a:solidFill>
                <a:latin typeface="Calibri" panose="020F0502020204030204" pitchFamily="34" charset="0"/>
                <a:cs typeface="Calibri" panose="020F0502020204030204" pitchFamily="34" charset="0"/>
              </a:rPr>
              <a:t>VASARI</a:t>
            </a:r>
            <a:r>
              <a:rPr lang="it-IT" sz="1000" b="1" dirty="0">
                <a:latin typeface="Calibri" panose="020F0502020204030204" pitchFamily="34" charset="0"/>
                <a:cs typeface="Calibri" panose="020F0502020204030204" pitchFamily="34" charset="0"/>
              </a:rPr>
              <a:t> </a:t>
            </a:r>
            <a:r>
              <a:rPr lang="it-IT" sz="1000" dirty="0">
                <a:latin typeface="Calibri" panose="020F0502020204030204" pitchFamily="34" charset="0"/>
                <a:cs typeface="Calibri" panose="020F0502020204030204" pitchFamily="34" charset="0"/>
              </a:rPr>
              <a:t>en 1648.</a:t>
            </a:r>
          </a:p>
          <a:p>
            <a:endParaRPr lang="it-IT" sz="1000" dirty="0">
              <a:latin typeface="Calibri" panose="020F0502020204030204" pitchFamily="34" charset="0"/>
              <a:cs typeface="Calibri" panose="020F0502020204030204" pitchFamily="34" charset="0"/>
            </a:endParaRPr>
          </a:p>
          <a:p>
            <a:r>
              <a:rPr lang="it-IT" sz="900" b="1" dirty="0">
                <a:latin typeface="Calibri" panose="020F0502020204030204" pitchFamily="34" charset="0"/>
                <a:cs typeface="Calibri" panose="020F0502020204030204" pitchFamily="34" charset="0"/>
                <a:sym typeface="Wingdings" panose="05000000000000000000" pitchFamily="2" charset="2"/>
              </a:rPr>
              <a:t> </a:t>
            </a:r>
            <a:r>
              <a:rPr lang="it-IT" sz="900" b="1" dirty="0">
                <a:latin typeface="Calibri" panose="020F0502020204030204" pitchFamily="34" charset="0"/>
                <a:cs typeface="Calibri" panose="020F0502020204030204" pitchFamily="34" charset="0"/>
              </a:rPr>
              <a:t>Vasari est le premier biographe qui relate la vie des peintres et grands artistes de la Renaissance italienne)</a:t>
            </a:r>
          </a:p>
        </p:txBody>
      </p:sp>
      <p:pic>
        <p:nvPicPr>
          <p:cNvPr id="12" name="Image 11" descr="Une image contenant texte&#10;&#10;Description générée automatiquement">
            <a:extLst>
              <a:ext uri="{FF2B5EF4-FFF2-40B4-BE49-F238E27FC236}">
                <a16:creationId xmlns:a16="http://schemas.microsoft.com/office/drawing/2014/main" id="{7E342C22-A78E-4C13-9BC3-2DE57E346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119" y="4827024"/>
            <a:ext cx="765313" cy="1200150"/>
          </a:xfrm>
          <a:prstGeom prst="rect">
            <a:avLst/>
          </a:prstGeom>
        </p:spPr>
      </p:pic>
    </p:spTree>
    <p:extLst>
      <p:ext uri="{BB962C8B-B14F-4D97-AF65-F5344CB8AC3E}">
        <p14:creationId xmlns:p14="http://schemas.microsoft.com/office/powerpoint/2010/main" val="70456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500"/>
                                        <p:tgtEl>
                                          <p:spTgt spid="3">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0EEA1E-7C9E-FF44-70BD-4E33D8A01D85}"/>
              </a:ext>
            </a:extLst>
          </p:cNvPr>
          <p:cNvSpPr>
            <a:spLocks noGrp="1"/>
          </p:cNvSpPr>
          <p:nvPr>
            <p:ph type="title"/>
          </p:nvPr>
        </p:nvSpPr>
        <p:spPr>
          <a:xfrm>
            <a:off x="2507226" y="140929"/>
            <a:ext cx="4758813" cy="810684"/>
          </a:xfrm>
          <a:ln>
            <a:solidFill>
              <a:srgbClr val="CC3399"/>
            </a:solidFill>
          </a:ln>
        </p:spPr>
        <p:txBody>
          <a:bodyPr>
            <a:normAutofit/>
          </a:bodyPr>
          <a:lstStyle/>
          <a:p>
            <a:pPr algn="ctr"/>
            <a:r>
              <a:rPr lang="fr-FR" sz="2000" b="1" dirty="0">
                <a:latin typeface="Arial" panose="020B0604020202020204" pitchFamily="34" charset="0"/>
                <a:cs typeface="Arial" panose="020B0604020202020204" pitchFamily="34" charset="0"/>
              </a:rPr>
              <a:t>DU PROJET À LA RÉALISATION</a:t>
            </a:r>
            <a:br>
              <a:rPr lang="fr-FR" sz="2000" b="1" dirty="0"/>
            </a:br>
            <a:r>
              <a:rPr lang="fr-FR" sz="1200" b="1" dirty="0"/>
              <a:t>COMPRENDRE LA DÉMARCHE DE L’ARTISTE</a:t>
            </a:r>
            <a:br>
              <a:rPr lang="fr-FR" sz="1200" b="1" dirty="0"/>
            </a:br>
            <a:endParaRPr lang="fr-FR" sz="1200" b="1" dirty="0"/>
          </a:p>
        </p:txBody>
      </p:sp>
      <p:sp>
        <p:nvSpPr>
          <p:cNvPr id="5" name="ZoneTexte 4">
            <a:extLst>
              <a:ext uri="{FF2B5EF4-FFF2-40B4-BE49-F238E27FC236}">
                <a16:creationId xmlns:a16="http://schemas.microsoft.com/office/drawing/2014/main" id="{F6432115-98A7-6E64-2D47-26B4260D0BE9}"/>
              </a:ext>
            </a:extLst>
          </p:cNvPr>
          <p:cNvSpPr txBox="1"/>
          <p:nvPr/>
        </p:nvSpPr>
        <p:spPr>
          <a:xfrm>
            <a:off x="8455742" y="403123"/>
            <a:ext cx="3529429" cy="3600986"/>
          </a:xfrm>
          <a:prstGeom prst="rect">
            <a:avLst/>
          </a:prstGeom>
          <a:solidFill>
            <a:schemeClr val="bg1">
              <a:lumMod val="95000"/>
            </a:schemeClr>
          </a:solidFill>
          <a:ln>
            <a:solidFill>
              <a:srgbClr val="CC3399"/>
            </a:solidFill>
          </a:ln>
        </p:spPr>
        <p:txBody>
          <a:bodyPr wrap="square" rtlCol="0">
            <a:spAutoFit/>
          </a:bodyPr>
          <a:lstStyle/>
          <a:p>
            <a:endParaRPr lang="fr-FR" sz="1800" dirty="0">
              <a:solidFill>
                <a:srgbClr val="CC3399"/>
              </a:solidFill>
              <a:latin typeface="Arial" panose="020B0604020202020204" pitchFamily="34" charset="0"/>
              <a:cs typeface="Arial" panose="020B0604020202020204" pitchFamily="34" charset="0"/>
            </a:endParaRPr>
          </a:p>
          <a:p>
            <a:r>
              <a:rPr lang="fr-FR" dirty="0">
                <a:solidFill>
                  <a:srgbClr val="CC3399"/>
                </a:solidFill>
                <a:latin typeface="Arial" panose="020B0604020202020204" pitchFamily="34" charset="0"/>
                <a:cs typeface="Arial" panose="020B0604020202020204" pitchFamily="34" charset="0"/>
              </a:rPr>
              <a:t>    </a:t>
            </a:r>
            <a:r>
              <a:rPr lang="fr-FR" sz="1800" dirty="0">
                <a:solidFill>
                  <a:srgbClr val="CC3399"/>
                </a:solidFill>
                <a:latin typeface="Arial" panose="020B0604020202020204" pitchFamily="34" charset="0"/>
                <a:cs typeface="Arial" panose="020B0604020202020204" pitchFamily="34" charset="0"/>
              </a:rPr>
              <a:t>Les enjeux pour son époque </a:t>
            </a:r>
            <a:r>
              <a:rPr lang="fr-FR" sz="1800" dirty="0">
                <a:latin typeface="Arial" panose="020B0604020202020204" pitchFamily="34" charset="0"/>
                <a:cs typeface="Arial" panose="020B0604020202020204" pitchFamily="34" charset="0"/>
              </a:rPr>
              <a:t>:</a:t>
            </a:r>
          </a:p>
          <a:p>
            <a:pPr algn="just"/>
            <a:endParaRPr lang="fr-FR" sz="1200" dirty="0">
              <a:latin typeface="Calibri" panose="020F0502020204030204" pitchFamily="34" charset="0"/>
              <a:cs typeface="Calibri" panose="020F0502020204030204" pitchFamily="34" charset="0"/>
            </a:endParaRPr>
          </a:p>
          <a:p>
            <a:pPr algn="just"/>
            <a:r>
              <a:rPr lang="fr-FR" sz="1200" dirty="0">
                <a:latin typeface="Calibri" panose="020F0502020204030204" pitchFamily="34" charset="0"/>
                <a:cs typeface="Calibri" panose="020F0502020204030204" pitchFamily="34" charset="0"/>
              </a:rPr>
              <a:t>-Le courant Humaniste veut placer l’Homme au centre de tout et non plus Dieu.</a:t>
            </a:r>
          </a:p>
          <a:p>
            <a:pPr algn="just"/>
            <a:endParaRPr lang="fr-FR" sz="1200" dirty="0">
              <a:latin typeface="Calibri" panose="020F0502020204030204" pitchFamily="34" charset="0"/>
              <a:cs typeface="Calibri" panose="020F0502020204030204" pitchFamily="34" charset="0"/>
            </a:endParaRPr>
          </a:p>
          <a:p>
            <a:pPr algn="just"/>
            <a:r>
              <a:rPr lang="fr-FR" sz="1200" dirty="0">
                <a:latin typeface="Calibri" panose="020F0502020204030204" pitchFamily="34" charset="0"/>
                <a:cs typeface="Calibri" panose="020F0502020204030204" pitchFamily="34" charset="0"/>
              </a:rPr>
              <a:t>-amélioration dans la représentation du corps dans l’espace (anatomie et proportions)</a:t>
            </a:r>
          </a:p>
          <a:p>
            <a:pPr algn="just"/>
            <a:endParaRPr lang="fr-FR" sz="1200" dirty="0">
              <a:latin typeface="Calibri" panose="020F0502020204030204" pitchFamily="34" charset="0"/>
              <a:cs typeface="Calibri" panose="020F0502020204030204" pitchFamily="34" charset="0"/>
            </a:endParaRPr>
          </a:p>
          <a:p>
            <a:pPr algn="just"/>
            <a:r>
              <a:rPr lang="fr-FR" sz="1200" dirty="0">
                <a:latin typeface="Calibri" panose="020F0502020204030204" pitchFamily="34" charset="0"/>
                <a:cs typeface="Calibri" panose="020F0502020204030204" pitchFamily="34" charset="0"/>
              </a:rPr>
              <a:t>-l’artiste de la renaissance est à la fois ingénieur, médecin, scientifique, architecte. </a:t>
            </a:r>
            <a:r>
              <a:rPr lang="fr-FR" sz="1200" b="1" dirty="0">
                <a:latin typeface="Calibri" panose="020F0502020204030204" pitchFamily="34" charset="0"/>
                <a:cs typeface="Calibri" panose="020F0502020204030204" pitchFamily="34" charset="0"/>
              </a:rPr>
              <a:t>Art, sciences et technologies ne font qu’un !</a:t>
            </a:r>
          </a:p>
          <a:p>
            <a:pPr algn="just"/>
            <a:endParaRPr lang="fr-FR" sz="1200" dirty="0">
              <a:latin typeface="Calibri" panose="020F0502020204030204" pitchFamily="34" charset="0"/>
              <a:cs typeface="Calibri" panose="020F0502020204030204" pitchFamily="34" charset="0"/>
            </a:endParaRPr>
          </a:p>
          <a:p>
            <a:pPr algn="just"/>
            <a:r>
              <a:rPr lang="fr-FR" sz="1200" dirty="0">
                <a:latin typeface="Calibri" panose="020F0502020204030204" pitchFamily="34" charset="0"/>
                <a:cs typeface="Calibri" panose="020F0502020204030204" pitchFamily="34" charset="0"/>
              </a:rPr>
              <a:t>-l’artiste produit peu pour lui-même. Il répond à des commandes officielles. C’est pour cela que nombreux portraits politiques font leur apparition + poursuite des scènes religieuses pour plaire au clergé qui est souverain. </a:t>
            </a:r>
          </a:p>
        </p:txBody>
      </p:sp>
      <p:pic>
        <p:nvPicPr>
          <p:cNvPr id="7" name="Image 6">
            <a:extLst>
              <a:ext uri="{FF2B5EF4-FFF2-40B4-BE49-F238E27FC236}">
                <a16:creationId xmlns:a16="http://schemas.microsoft.com/office/drawing/2014/main" id="{AAB249A4-689E-26A3-E17C-443B33C4F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0665" y="-201956"/>
            <a:ext cx="1119012" cy="1103159"/>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F03F9A09-7CFE-50A4-5F3A-2C74612BA1AB}"/>
              </a:ext>
            </a:extLst>
          </p:cNvPr>
          <p:cNvPicPr>
            <a:picLocks noChangeAspect="1"/>
          </p:cNvPicPr>
          <p:nvPr/>
        </p:nvPicPr>
        <p:blipFill rotWithShape="1">
          <a:blip r:embed="rId3">
            <a:extLst>
              <a:ext uri="{28A0092B-C50C-407E-A947-70E740481C1C}">
                <a14:useLocalDpi xmlns:a14="http://schemas.microsoft.com/office/drawing/2010/main" val="0"/>
              </a:ext>
            </a:extLst>
          </a:blip>
          <a:srcRect l="14302" r="16744" b="6525"/>
          <a:stretch/>
        </p:blipFill>
        <p:spPr>
          <a:xfrm>
            <a:off x="7452063" y="679455"/>
            <a:ext cx="974013" cy="4117120"/>
          </a:xfrm>
          <a:prstGeom prst="rect">
            <a:avLst/>
          </a:prstGeom>
        </p:spPr>
      </p:pic>
      <p:sp>
        <p:nvSpPr>
          <p:cNvPr id="11" name="ZoneTexte 10">
            <a:extLst>
              <a:ext uri="{FF2B5EF4-FFF2-40B4-BE49-F238E27FC236}">
                <a16:creationId xmlns:a16="http://schemas.microsoft.com/office/drawing/2014/main" id="{4FBF81E5-0CC7-1C4E-F609-C3E5FB38CA5D}"/>
              </a:ext>
            </a:extLst>
          </p:cNvPr>
          <p:cNvSpPr txBox="1"/>
          <p:nvPr/>
        </p:nvSpPr>
        <p:spPr>
          <a:xfrm>
            <a:off x="3880589" y="4085388"/>
            <a:ext cx="3790861" cy="276999"/>
          </a:xfrm>
          <a:prstGeom prst="rect">
            <a:avLst/>
          </a:prstGeom>
          <a:noFill/>
        </p:spPr>
        <p:txBody>
          <a:bodyPr wrap="square">
            <a:spAutoFit/>
          </a:bodyPr>
          <a:lstStyle/>
          <a:p>
            <a:r>
              <a:rPr lang="fr-FR" sz="1200" b="1" dirty="0">
                <a:latin typeface="Calibri" panose="020F0502020204030204" pitchFamily="34" charset="0"/>
                <a:cs typeface="Calibri" panose="020F0502020204030204" pitchFamily="34" charset="0"/>
              </a:rPr>
              <a:t>Illustrations du traité "de Prospective </a:t>
            </a:r>
            <a:r>
              <a:rPr lang="fr-FR" sz="1200" b="1" dirty="0" err="1">
                <a:latin typeface="Calibri" panose="020F0502020204030204" pitchFamily="34" charset="0"/>
                <a:cs typeface="Calibri" panose="020F0502020204030204" pitchFamily="34" charset="0"/>
              </a:rPr>
              <a:t>Pingendi</a:t>
            </a:r>
            <a:r>
              <a:rPr lang="fr-FR" sz="1200" b="1" dirty="0">
                <a:latin typeface="Calibri" panose="020F0502020204030204" pitchFamily="34" charset="0"/>
                <a:cs typeface="Calibri" panose="020F0502020204030204" pitchFamily="34" charset="0"/>
              </a:rPr>
              <a:t>" 1480. </a:t>
            </a:r>
          </a:p>
        </p:txBody>
      </p:sp>
      <p:sp>
        <p:nvSpPr>
          <p:cNvPr id="13" name="ZoneTexte 12">
            <a:extLst>
              <a:ext uri="{FF2B5EF4-FFF2-40B4-BE49-F238E27FC236}">
                <a16:creationId xmlns:a16="http://schemas.microsoft.com/office/drawing/2014/main" id="{70E9DDF0-A8C6-EEA4-AC6A-30B4863730B0}"/>
              </a:ext>
            </a:extLst>
          </p:cNvPr>
          <p:cNvSpPr txBox="1"/>
          <p:nvPr/>
        </p:nvSpPr>
        <p:spPr>
          <a:xfrm>
            <a:off x="0" y="4890724"/>
            <a:ext cx="8730344" cy="1015663"/>
          </a:xfrm>
          <a:prstGeom prst="rect">
            <a:avLst/>
          </a:prstGeom>
          <a:noFill/>
        </p:spPr>
        <p:txBody>
          <a:bodyPr wrap="square">
            <a:spAutoFit/>
          </a:bodyPr>
          <a:lstStyle/>
          <a:p>
            <a:pPr algn="just"/>
            <a:r>
              <a:rPr lang="fr-FR" sz="1000" i="1" dirty="0">
                <a:solidFill>
                  <a:srgbClr val="7030A0"/>
                </a:solidFill>
                <a:latin typeface="Calibri" panose="020F0502020204030204" pitchFamily="34" charset="0"/>
                <a:cs typeface="Calibri" panose="020F0502020204030204" pitchFamily="34" charset="0"/>
              </a:rPr>
              <a:t>De </a:t>
            </a:r>
            <a:r>
              <a:rPr lang="fr-FR" sz="1000" i="1" dirty="0" err="1">
                <a:solidFill>
                  <a:srgbClr val="7030A0"/>
                </a:solidFill>
                <a:latin typeface="Calibri" panose="020F0502020204030204" pitchFamily="34" charset="0"/>
                <a:cs typeface="Calibri" panose="020F0502020204030204" pitchFamily="34" charset="0"/>
              </a:rPr>
              <a:t>Prospectiva</a:t>
            </a:r>
            <a:r>
              <a:rPr lang="fr-FR" sz="1000" i="1" dirty="0">
                <a:solidFill>
                  <a:srgbClr val="7030A0"/>
                </a:solidFill>
                <a:latin typeface="Calibri" panose="020F0502020204030204" pitchFamily="34" charset="0"/>
                <a:cs typeface="Calibri" panose="020F0502020204030204" pitchFamily="34" charset="0"/>
              </a:rPr>
              <a:t> </a:t>
            </a:r>
            <a:r>
              <a:rPr lang="fr-FR" sz="1000" i="1" dirty="0" err="1">
                <a:solidFill>
                  <a:srgbClr val="7030A0"/>
                </a:solidFill>
                <a:latin typeface="Calibri" panose="020F0502020204030204" pitchFamily="34" charset="0"/>
                <a:cs typeface="Calibri" panose="020F0502020204030204" pitchFamily="34" charset="0"/>
              </a:rPr>
              <a:t>pingendi</a:t>
            </a:r>
            <a:r>
              <a:rPr lang="fr-FR" sz="1000" dirty="0">
                <a:solidFill>
                  <a:srgbClr val="7030A0"/>
                </a:solidFill>
                <a:latin typeface="Calibri" panose="020F0502020204030204" pitchFamily="34" charset="0"/>
                <a:cs typeface="Calibri" panose="020F0502020204030204" pitchFamily="34" charset="0"/>
              </a:rPr>
              <a:t> (« De la perspective en peinture </a:t>
            </a:r>
            <a:r>
              <a:rPr lang="fr-FR" sz="1000" dirty="0">
                <a:latin typeface="Calibri" panose="020F0502020204030204" pitchFamily="34" charset="0"/>
                <a:cs typeface="Calibri" panose="020F0502020204030204" pitchFamily="34" charset="0"/>
              </a:rPr>
              <a:t>») est un traité sur la théorie de la perspective écrit par Piero </a:t>
            </a:r>
            <a:r>
              <a:rPr lang="fr-FR" sz="1000" dirty="0" err="1">
                <a:latin typeface="Calibri" panose="020F0502020204030204" pitchFamily="34" charset="0"/>
                <a:cs typeface="Calibri" panose="020F0502020204030204" pitchFamily="34" charset="0"/>
              </a:rPr>
              <a:t>della</a:t>
            </a:r>
            <a:r>
              <a:rPr lang="fr-FR" sz="1000" dirty="0">
                <a:latin typeface="Calibri" panose="020F0502020204030204" pitchFamily="34" charset="0"/>
                <a:cs typeface="Calibri" panose="020F0502020204030204" pitchFamily="34" charset="0"/>
              </a:rPr>
              <a:t> Francesca entre les années 1460 et 1480. </a:t>
            </a:r>
          </a:p>
          <a:p>
            <a:pPr algn="just"/>
            <a:endParaRPr lang="fr-FR" sz="1000" dirty="0">
              <a:latin typeface="Calibri" panose="020F0502020204030204" pitchFamily="34" charset="0"/>
              <a:cs typeface="Calibri" panose="020F0502020204030204" pitchFamily="34" charset="0"/>
            </a:endParaRPr>
          </a:p>
          <a:p>
            <a:pPr algn="just"/>
            <a:r>
              <a:rPr lang="fr-FR" sz="1000" dirty="0">
                <a:latin typeface="Calibri" panose="020F0502020204030204" pitchFamily="34" charset="0"/>
                <a:cs typeface="Calibri" panose="020F0502020204030204" pitchFamily="34" charset="0"/>
              </a:rPr>
              <a:t>Cette œuvre, l'un des traités fondateurs de l'art de la Renaissance, a un ton beaucoup plus pratique et moins vers le particulier que le traité </a:t>
            </a:r>
            <a:r>
              <a:rPr lang="fr-FR" sz="1000" i="1" dirty="0">
                <a:solidFill>
                  <a:srgbClr val="7030A0"/>
                </a:solidFill>
                <a:latin typeface="Calibri" panose="020F0502020204030204" pitchFamily="34" charset="0"/>
                <a:cs typeface="Calibri" panose="020F0502020204030204" pitchFamily="34" charset="0"/>
              </a:rPr>
              <a:t>De </a:t>
            </a:r>
            <a:r>
              <a:rPr lang="fr-FR" sz="1000" i="1" dirty="0" err="1">
                <a:solidFill>
                  <a:srgbClr val="7030A0"/>
                </a:solidFill>
                <a:latin typeface="Calibri" panose="020F0502020204030204" pitchFamily="34" charset="0"/>
                <a:cs typeface="Calibri" panose="020F0502020204030204" pitchFamily="34" charset="0"/>
              </a:rPr>
              <a:t>pictura</a:t>
            </a:r>
            <a:r>
              <a:rPr lang="fr-FR" sz="1000" i="1" dirty="0">
                <a:solidFill>
                  <a:srgbClr val="7030A0"/>
                </a:solidFill>
                <a:latin typeface="Calibri" panose="020F0502020204030204" pitchFamily="34" charset="0"/>
                <a:cs typeface="Calibri" panose="020F0502020204030204" pitchFamily="34" charset="0"/>
              </a:rPr>
              <a:t> </a:t>
            </a:r>
            <a:r>
              <a:rPr lang="fr-FR" sz="1000" dirty="0">
                <a:latin typeface="Calibri" panose="020F0502020204030204" pitchFamily="34" charset="0"/>
                <a:cs typeface="Calibri" panose="020F0502020204030204" pitchFamily="34" charset="0"/>
              </a:rPr>
              <a:t>(1435) de </a:t>
            </a:r>
            <a:r>
              <a:rPr lang="fr-FR" sz="1000" b="1" dirty="0">
                <a:solidFill>
                  <a:srgbClr val="7030A0"/>
                </a:solidFill>
                <a:latin typeface="Calibri" panose="020F0502020204030204" pitchFamily="34" charset="0"/>
                <a:cs typeface="Calibri" panose="020F0502020204030204" pitchFamily="34" charset="0"/>
              </a:rPr>
              <a:t>Leon Battista ALBERTI</a:t>
            </a:r>
          </a:p>
          <a:p>
            <a:pPr algn="just"/>
            <a:r>
              <a:rPr lang="fr-FR" sz="1000" b="1" dirty="0">
                <a:latin typeface="Calibri" panose="020F0502020204030204" pitchFamily="34" charset="0"/>
                <a:cs typeface="Calibri" panose="020F0502020204030204" pitchFamily="34" charset="0"/>
                <a:sym typeface="Wingdings" panose="05000000000000000000" pitchFamily="2" charset="2"/>
              </a:rPr>
              <a:t> </a:t>
            </a:r>
            <a:r>
              <a:rPr lang="fr-FR" sz="1000" dirty="0">
                <a:latin typeface="Calibri" panose="020F0502020204030204" pitchFamily="34" charset="0"/>
                <a:cs typeface="Calibri" panose="020F0502020204030204" pitchFamily="34" charset="0"/>
              </a:rPr>
              <a:t>Le texte, sans fioritures philosophiques ni théologiques, se concentre sur les aspects mathématiques et géométriques, avec des applications pratiques spécifiques, dans un style sobre et clair</a:t>
            </a:r>
          </a:p>
        </p:txBody>
      </p:sp>
      <p:pic>
        <p:nvPicPr>
          <p:cNvPr id="15" name="Image 14">
            <a:extLst>
              <a:ext uri="{FF2B5EF4-FFF2-40B4-BE49-F238E27FC236}">
                <a16:creationId xmlns:a16="http://schemas.microsoft.com/office/drawing/2014/main" id="{42F01ABF-BADC-CA42-2A48-A68ED1B25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699" y="172376"/>
            <a:ext cx="1919776" cy="3063260"/>
          </a:xfrm>
          <a:prstGeom prst="rect">
            <a:avLst/>
          </a:prstGeom>
        </p:spPr>
      </p:pic>
      <p:pic>
        <p:nvPicPr>
          <p:cNvPr id="17" name="Image 16" descr="Une image contenant texte&#10;&#10;Description générée automatiquement">
            <a:extLst>
              <a:ext uri="{FF2B5EF4-FFF2-40B4-BE49-F238E27FC236}">
                <a16:creationId xmlns:a16="http://schemas.microsoft.com/office/drawing/2014/main" id="{24D870E2-A227-0357-96A1-6A352E5F94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369" y="1165955"/>
            <a:ext cx="1785607" cy="2919433"/>
          </a:xfrm>
          <a:prstGeom prst="rect">
            <a:avLst/>
          </a:prstGeom>
        </p:spPr>
      </p:pic>
      <p:pic>
        <p:nvPicPr>
          <p:cNvPr id="19" name="Image 18">
            <a:extLst>
              <a:ext uri="{FF2B5EF4-FFF2-40B4-BE49-F238E27FC236}">
                <a16:creationId xmlns:a16="http://schemas.microsoft.com/office/drawing/2014/main" id="{B432A567-D939-D700-BCDE-4398EDBF4C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2870" y="1712855"/>
            <a:ext cx="2769413" cy="2102632"/>
          </a:xfrm>
          <a:prstGeom prst="rect">
            <a:avLst/>
          </a:prstGeom>
        </p:spPr>
      </p:pic>
      <p:sp>
        <p:nvSpPr>
          <p:cNvPr id="20" name="ZoneTexte 19">
            <a:extLst>
              <a:ext uri="{FF2B5EF4-FFF2-40B4-BE49-F238E27FC236}">
                <a16:creationId xmlns:a16="http://schemas.microsoft.com/office/drawing/2014/main" id="{5EE7A981-9CBE-F3A6-0E7B-FC359DCEF7B6}"/>
              </a:ext>
            </a:extLst>
          </p:cNvPr>
          <p:cNvSpPr txBox="1"/>
          <p:nvPr/>
        </p:nvSpPr>
        <p:spPr>
          <a:xfrm>
            <a:off x="0" y="4425183"/>
            <a:ext cx="5804301" cy="369332"/>
          </a:xfrm>
          <a:prstGeom prst="rect">
            <a:avLst/>
          </a:prstGeom>
          <a:noFill/>
        </p:spPr>
        <p:txBody>
          <a:bodyPr wrap="square" rtlCol="0">
            <a:spAutoFit/>
          </a:bodyPr>
          <a:lstStyle/>
          <a:p>
            <a:r>
              <a:rPr lang="fr-FR" b="1" dirty="0">
                <a:highlight>
                  <a:srgbClr val="FFFF00"/>
                </a:highlight>
                <a:latin typeface="Calibri" panose="020F0502020204030204" pitchFamily="34" charset="0"/>
                <a:cs typeface="Calibri" panose="020F0502020204030204" pitchFamily="34" charset="0"/>
              </a:rPr>
              <a:t>D’abord, construire l’espace géométrique !</a:t>
            </a:r>
          </a:p>
        </p:txBody>
      </p:sp>
    </p:spTree>
    <p:extLst>
      <p:ext uri="{BB962C8B-B14F-4D97-AF65-F5344CB8AC3E}">
        <p14:creationId xmlns:p14="http://schemas.microsoft.com/office/powerpoint/2010/main" val="380565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llipse 27">
            <a:extLst>
              <a:ext uri="{FF2B5EF4-FFF2-40B4-BE49-F238E27FC236}">
                <a16:creationId xmlns:a16="http://schemas.microsoft.com/office/drawing/2014/main" id="{3D496936-0183-C132-C33C-5E7A8AAF923B}"/>
              </a:ext>
            </a:extLst>
          </p:cNvPr>
          <p:cNvSpPr/>
          <p:nvPr/>
        </p:nvSpPr>
        <p:spPr>
          <a:xfrm>
            <a:off x="9109233" y="1117720"/>
            <a:ext cx="1502368" cy="1443172"/>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LUMIERE</a:t>
            </a:r>
          </a:p>
        </p:txBody>
      </p:sp>
      <p:sp>
        <p:nvSpPr>
          <p:cNvPr id="21" name="Ellipse 20">
            <a:extLst>
              <a:ext uri="{FF2B5EF4-FFF2-40B4-BE49-F238E27FC236}">
                <a16:creationId xmlns:a16="http://schemas.microsoft.com/office/drawing/2014/main" id="{F1938E38-FBF2-4B27-31BF-4C3763E6387E}"/>
              </a:ext>
            </a:extLst>
          </p:cNvPr>
          <p:cNvSpPr/>
          <p:nvPr/>
        </p:nvSpPr>
        <p:spPr>
          <a:xfrm>
            <a:off x="7974840" y="1192814"/>
            <a:ext cx="1418866" cy="1341399"/>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COULEUR</a:t>
            </a:r>
          </a:p>
        </p:txBody>
      </p:sp>
      <p:sp>
        <p:nvSpPr>
          <p:cNvPr id="2" name="Titre 1">
            <a:extLst>
              <a:ext uri="{FF2B5EF4-FFF2-40B4-BE49-F238E27FC236}">
                <a16:creationId xmlns:a16="http://schemas.microsoft.com/office/drawing/2014/main" id="{4A0EEA1E-7C9E-FF44-70BD-4E33D8A01D85}"/>
              </a:ext>
            </a:extLst>
          </p:cNvPr>
          <p:cNvSpPr>
            <a:spLocks noGrp="1"/>
          </p:cNvSpPr>
          <p:nvPr>
            <p:ph type="title"/>
          </p:nvPr>
        </p:nvSpPr>
        <p:spPr>
          <a:xfrm>
            <a:off x="4081616" y="131097"/>
            <a:ext cx="3008671" cy="770985"/>
          </a:xfrm>
          <a:ln>
            <a:solidFill>
              <a:schemeClr val="accent2"/>
            </a:solidFill>
          </a:ln>
        </p:spPr>
        <p:txBody>
          <a:bodyPr>
            <a:normAutofit/>
          </a:bodyPr>
          <a:lstStyle/>
          <a:p>
            <a:pPr algn="ctr"/>
            <a:r>
              <a:rPr lang="fr-FR" sz="2000" b="1" dirty="0">
                <a:latin typeface="Arial" panose="020B0604020202020204" pitchFamily="34" charset="0"/>
                <a:cs typeface="Arial" panose="020B0604020202020204" pitchFamily="34" charset="0"/>
              </a:rPr>
              <a:t>ANALYSE D’ŒUVRE</a:t>
            </a:r>
            <a:br>
              <a:rPr lang="fr-FR" sz="2000" b="1" dirty="0">
                <a:latin typeface="Arial" panose="020B0604020202020204" pitchFamily="34" charset="0"/>
                <a:cs typeface="Arial" panose="020B0604020202020204" pitchFamily="34" charset="0"/>
              </a:rPr>
            </a:br>
            <a:endParaRPr lang="fr-FR" sz="2000" b="1" dirty="0">
              <a:latin typeface="Arial" panose="020B0604020202020204" pitchFamily="34" charset="0"/>
              <a:cs typeface="Arial" panose="020B0604020202020204" pitchFamily="34" charset="0"/>
            </a:endParaRPr>
          </a:p>
        </p:txBody>
      </p:sp>
      <p:sp>
        <p:nvSpPr>
          <p:cNvPr id="4" name="Ellipse 3">
            <a:extLst>
              <a:ext uri="{FF2B5EF4-FFF2-40B4-BE49-F238E27FC236}">
                <a16:creationId xmlns:a16="http://schemas.microsoft.com/office/drawing/2014/main" id="{626FCAFA-38E9-E296-A7D8-01D01F9C74FF}"/>
              </a:ext>
            </a:extLst>
          </p:cNvPr>
          <p:cNvSpPr/>
          <p:nvPr/>
        </p:nvSpPr>
        <p:spPr>
          <a:xfrm>
            <a:off x="7300452" y="-11369"/>
            <a:ext cx="1502368" cy="1538252"/>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ESPACE</a:t>
            </a:r>
          </a:p>
        </p:txBody>
      </p:sp>
      <p:sp>
        <p:nvSpPr>
          <p:cNvPr id="6" name="Ellipse 5">
            <a:extLst>
              <a:ext uri="{FF2B5EF4-FFF2-40B4-BE49-F238E27FC236}">
                <a16:creationId xmlns:a16="http://schemas.microsoft.com/office/drawing/2014/main" id="{53EA7223-18F4-EF71-8AF6-3D888BC169C5}"/>
              </a:ext>
            </a:extLst>
          </p:cNvPr>
          <p:cNvSpPr/>
          <p:nvPr/>
        </p:nvSpPr>
        <p:spPr>
          <a:xfrm>
            <a:off x="9700119" y="52308"/>
            <a:ext cx="1502368" cy="139067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CORPS</a:t>
            </a:r>
          </a:p>
        </p:txBody>
      </p:sp>
      <p:sp>
        <p:nvSpPr>
          <p:cNvPr id="7" name="ZoneTexte 6">
            <a:extLst>
              <a:ext uri="{FF2B5EF4-FFF2-40B4-BE49-F238E27FC236}">
                <a16:creationId xmlns:a16="http://schemas.microsoft.com/office/drawing/2014/main" id="{5B65CB03-402D-F03F-E0C7-40BC80BB2D93}"/>
              </a:ext>
            </a:extLst>
          </p:cNvPr>
          <p:cNvSpPr txBox="1"/>
          <p:nvPr/>
        </p:nvSpPr>
        <p:spPr>
          <a:xfrm>
            <a:off x="3220064" y="5273142"/>
            <a:ext cx="4517923" cy="938719"/>
          </a:xfrm>
          <a:prstGeom prst="rect">
            <a:avLst/>
          </a:prstGeom>
          <a:noFill/>
          <a:ln>
            <a:solidFill>
              <a:srgbClr val="0070C0"/>
            </a:solidFill>
          </a:ln>
        </p:spPr>
        <p:txBody>
          <a:bodyPr wrap="square" rtlCol="0">
            <a:spAutoFit/>
          </a:bodyPr>
          <a:lstStyle/>
          <a:p>
            <a:pPr algn="just"/>
            <a:r>
              <a:rPr lang="fr-FR" sz="1100" dirty="0">
                <a:latin typeface="Calibri" panose="020F0502020204030204" pitchFamily="34" charset="0"/>
                <a:cs typeface="Calibri" panose="020F0502020204030204" pitchFamily="34" charset="0"/>
              </a:rPr>
              <a:t>Ici, l’espace est représenté pour accompagner une</a:t>
            </a:r>
            <a:r>
              <a:rPr lang="fr-FR" sz="1100" b="1" dirty="0">
                <a:solidFill>
                  <a:srgbClr val="FF0000"/>
                </a:solidFill>
                <a:latin typeface="Calibri" panose="020F0502020204030204" pitchFamily="34" charset="0"/>
                <a:cs typeface="Calibri" panose="020F0502020204030204" pitchFamily="34" charset="0"/>
              </a:rPr>
              <a:t> narration visuelle </a:t>
            </a:r>
            <a:r>
              <a:rPr lang="fr-FR" sz="1100" dirty="0">
                <a:latin typeface="Calibri" panose="020F0502020204030204" pitchFamily="34" charset="0"/>
                <a:cs typeface="Calibri" panose="020F0502020204030204" pitchFamily="34" charset="0"/>
              </a:rPr>
              <a:t>qui présente </a:t>
            </a:r>
            <a:r>
              <a:rPr lang="fr-FR" sz="1100" b="1" dirty="0">
                <a:latin typeface="Calibri" panose="020F0502020204030204" pitchFamily="34" charset="0"/>
                <a:cs typeface="Calibri" panose="020F0502020204030204" pitchFamily="34" charset="0"/>
              </a:rPr>
              <a:t>dans un même espace des scènes et temps différents </a:t>
            </a:r>
            <a:r>
              <a:rPr lang="fr-FR" sz="1100" dirty="0">
                <a:latin typeface="Calibri" panose="020F0502020204030204" pitchFamily="34" charset="0"/>
                <a:cs typeface="Calibri" panose="020F0502020204030204" pitchFamily="34" charset="0"/>
              </a:rPr>
              <a:t>(au 1</a:t>
            </a:r>
            <a:r>
              <a:rPr lang="fr-FR" sz="1100" baseline="30000" dirty="0">
                <a:latin typeface="Calibri" panose="020F0502020204030204" pitchFamily="34" charset="0"/>
                <a:cs typeface="Calibri" panose="020F0502020204030204" pitchFamily="34" charset="0"/>
              </a:rPr>
              <a:t>er</a:t>
            </a:r>
            <a:r>
              <a:rPr lang="fr-FR" sz="1100" dirty="0">
                <a:latin typeface="Calibri" panose="020F0502020204030204" pitchFamily="34" charset="0"/>
                <a:cs typeface="Calibri" panose="020F0502020204030204" pitchFamily="34" charset="0"/>
              </a:rPr>
              <a:t> et arrière plan). Les deux parties de l ’œuvre si situent dans des temps différents et provoquent un </a:t>
            </a:r>
            <a:r>
              <a:rPr lang="fr-FR" sz="1100" b="1" dirty="0">
                <a:solidFill>
                  <a:srgbClr val="FF0000"/>
                </a:solidFill>
                <a:latin typeface="Calibri" panose="020F0502020204030204" pitchFamily="34" charset="0"/>
                <a:cs typeface="Calibri" panose="020F0502020204030204" pitchFamily="34" charset="0"/>
              </a:rPr>
              <a:t>anachronisme</a:t>
            </a:r>
            <a:r>
              <a:rPr lang="fr-FR" sz="1100" dirty="0">
                <a:latin typeface="Calibri" panose="020F0502020204030204" pitchFamily="34" charset="0"/>
                <a:cs typeface="Calibri" panose="020F0502020204030204" pitchFamily="34" charset="0"/>
              </a:rPr>
              <a:t> (Jésus et le XVème siècle.</a:t>
            </a:r>
          </a:p>
          <a:p>
            <a:pPr algn="just"/>
            <a:endParaRPr lang="fr-FR" sz="1100" dirty="0">
              <a:latin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CD9F0872-0862-23CE-34BA-A4CCEF5F1225}"/>
              </a:ext>
            </a:extLst>
          </p:cNvPr>
          <p:cNvSpPr txBox="1"/>
          <p:nvPr/>
        </p:nvSpPr>
        <p:spPr>
          <a:xfrm>
            <a:off x="79148" y="108518"/>
            <a:ext cx="3792303" cy="600164"/>
          </a:xfrm>
          <a:prstGeom prst="rect">
            <a:avLst/>
          </a:prstGeom>
          <a:noFill/>
          <a:ln w="28575">
            <a:solidFill>
              <a:srgbClr val="0070C0"/>
            </a:solidFill>
          </a:ln>
        </p:spPr>
        <p:txBody>
          <a:bodyPr wrap="square">
            <a:spAutoFit/>
          </a:bodyPr>
          <a:lstStyle/>
          <a:p>
            <a:r>
              <a:rPr lang="fr-FR" sz="1100" b="1" dirty="0">
                <a:latin typeface="Calibri" panose="020F0502020204030204" pitchFamily="34" charset="0"/>
                <a:cs typeface="Calibri" panose="020F0502020204030204" pitchFamily="34" charset="0"/>
              </a:rPr>
              <a:t>Œuvre pouvant nous éclairer sur les entrées de programme </a:t>
            </a:r>
            <a:r>
              <a:rPr lang="fr-FR" sz="1100" dirty="0">
                <a:latin typeface="Calibri" panose="020F0502020204030204" pitchFamily="34" charset="0"/>
                <a:cs typeface="Calibri" panose="020F0502020204030204" pitchFamily="34" charset="0"/>
              </a:rPr>
              <a:t>:</a:t>
            </a:r>
          </a:p>
          <a:p>
            <a:r>
              <a:rPr lang="fr-FR" sz="1100" b="1" dirty="0">
                <a:solidFill>
                  <a:srgbClr val="0070C0"/>
                </a:solidFill>
                <a:latin typeface="Calibri" panose="020F0502020204030204" pitchFamily="34" charset="0"/>
                <a:cs typeface="Calibri" panose="020F0502020204030204" pitchFamily="34" charset="0"/>
              </a:rPr>
              <a:t>figuration et construction de l’image</a:t>
            </a:r>
          </a:p>
          <a:p>
            <a:r>
              <a:rPr lang="fr-FR" sz="1100" b="1" dirty="0">
                <a:solidFill>
                  <a:srgbClr val="0070C0"/>
                </a:solidFill>
                <a:latin typeface="Calibri" panose="020F0502020204030204" pitchFamily="34" charset="0"/>
                <a:cs typeface="Calibri" panose="020F0502020204030204" pitchFamily="34" charset="0"/>
              </a:rPr>
              <a:t>Narration visuelle</a:t>
            </a:r>
          </a:p>
        </p:txBody>
      </p:sp>
      <p:sp>
        <p:nvSpPr>
          <p:cNvPr id="11" name="Ellipse 10">
            <a:extLst>
              <a:ext uri="{FF2B5EF4-FFF2-40B4-BE49-F238E27FC236}">
                <a16:creationId xmlns:a16="http://schemas.microsoft.com/office/drawing/2014/main" id="{04C4C120-A885-F81A-A130-7FEADB3E9C9E}"/>
              </a:ext>
            </a:extLst>
          </p:cNvPr>
          <p:cNvSpPr/>
          <p:nvPr/>
        </p:nvSpPr>
        <p:spPr>
          <a:xfrm>
            <a:off x="8513364" y="44665"/>
            <a:ext cx="1502368" cy="1496842"/>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TEMPS</a:t>
            </a:r>
          </a:p>
        </p:txBody>
      </p:sp>
      <p:sp>
        <p:nvSpPr>
          <p:cNvPr id="12" name="ZoneTexte 11">
            <a:extLst>
              <a:ext uri="{FF2B5EF4-FFF2-40B4-BE49-F238E27FC236}">
                <a16:creationId xmlns:a16="http://schemas.microsoft.com/office/drawing/2014/main" id="{1A225456-6D35-36CB-7C4A-FA1FE71316E8}"/>
              </a:ext>
            </a:extLst>
          </p:cNvPr>
          <p:cNvSpPr txBox="1"/>
          <p:nvPr/>
        </p:nvSpPr>
        <p:spPr>
          <a:xfrm>
            <a:off x="7458260" y="2546268"/>
            <a:ext cx="4517923" cy="1785104"/>
          </a:xfrm>
          <a:prstGeom prst="rect">
            <a:avLst/>
          </a:prstGeom>
          <a:noFill/>
          <a:ln>
            <a:solidFill>
              <a:srgbClr val="0070C0"/>
            </a:solidFill>
          </a:ln>
        </p:spPr>
        <p:txBody>
          <a:bodyPr wrap="square" rtlCol="0">
            <a:spAutoFit/>
          </a:bodyPr>
          <a:lstStyle/>
          <a:p>
            <a:pPr algn="just"/>
            <a:r>
              <a:rPr lang="fr-FR" sz="1100" dirty="0">
                <a:latin typeface="Calibri" panose="020F0502020204030204" pitchFamily="34" charset="0"/>
                <a:cs typeface="Calibri" panose="020F0502020204030204" pitchFamily="34" charset="0"/>
              </a:rPr>
              <a:t>Les 3 personnages de droite, absorbés par une grave discussion, sont, pour le moment, identifiés comme étant </a:t>
            </a:r>
            <a:r>
              <a:rPr lang="fr-FR" sz="1100" b="1" dirty="0">
                <a:solidFill>
                  <a:srgbClr val="7030A0"/>
                </a:solidFill>
                <a:latin typeface="Calibri" panose="020F0502020204030204" pitchFamily="34" charset="0"/>
                <a:cs typeface="Calibri" panose="020F0502020204030204" pitchFamily="34" charset="0"/>
              </a:rPr>
              <a:t>le seigneur d’</a:t>
            </a:r>
            <a:r>
              <a:rPr lang="fr-FR" sz="1100" b="1" dirty="0" err="1">
                <a:solidFill>
                  <a:srgbClr val="7030A0"/>
                </a:solidFill>
                <a:latin typeface="Calibri" panose="020F0502020204030204" pitchFamily="34" charset="0"/>
                <a:cs typeface="Calibri" panose="020F0502020204030204" pitchFamily="34" charset="0"/>
              </a:rPr>
              <a:t>Urbin</a:t>
            </a:r>
            <a:r>
              <a:rPr lang="fr-FR" sz="1100" b="1" dirty="0">
                <a:solidFill>
                  <a:srgbClr val="7030A0"/>
                </a:solidFill>
                <a:latin typeface="Calibri" panose="020F0502020204030204" pitchFamily="34" charset="0"/>
                <a:cs typeface="Calibri" panose="020F0502020204030204" pitchFamily="34" charset="0"/>
              </a:rPr>
              <a:t> </a:t>
            </a:r>
            <a:r>
              <a:rPr lang="fr-FR" sz="1100" dirty="0">
                <a:latin typeface="Calibri" panose="020F0502020204030204" pitchFamily="34" charset="0"/>
                <a:cs typeface="Calibri" panose="020F0502020204030204" pitchFamily="34" charset="0"/>
              </a:rPr>
              <a:t>entouré de ses mauvais conseillers ou comme un émissaire byzantin implorant un dignitaire en présence d’un ange (nu-pieds).</a:t>
            </a:r>
          </a:p>
          <a:p>
            <a:pPr algn="just"/>
            <a:r>
              <a:rPr lang="fr-FR" sz="1100" dirty="0">
                <a:latin typeface="Calibri" panose="020F0502020204030204" pitchFamily="34" charset="0"/>
                <a:cs typeface="Calibri" panose="020F0502020204030204" pitchFamily="34" charset="0"/>
              </a:rPr>
              <a:t>La représentation des plis des</a:t>
            </a:r>
            <a:r>
              <a:rPr lang="fr-FR" sz="1100" dirty="0">
                <a:solidFill>
                  <a:srgbClr val="FF0000"/>
                </a:solidFill>
                <a:latin typeface="Calibri" panose="020F0502020204030204" pitchFamily="34" charset="0"/>
                <a:cs typeface="Calibri" panose="020F0502020204030204" pitchFamily="34" charset="0"/>
              </a:rPr>
              <a:t> </a:t>
            </a:r>
            <a:r>
              <a:rPr lang="fr-FR" sz="1100" b="1" dirty="0">
                <a:solidFill>
                  <a:srgbClr val="FF0000"/>
                </a:solidFill>
                <a:latin typeface="Calibri" panose="020F0502020204030204" pitchFamily="34" charset="0"/>
                <a:cs typeface="Calibri" panose="020F0502020204030204" pitchFamily="34" charset="0"/>
              </a:rPr>
              <a:t>drapés</a:t>
            </a:r>
            <a:r>
              <a:rPr lang="fr-FR" sz="1100" dirty="0">
                <a:solidFill>
                  <a:srgbClr val="FF0000"/>
                </a:solidFill>
                <a:latin typeface="Calibri" panose="020F0502020204030204" pitchFamily="34" charset="0"/>
                <a:cs typeface="Calibri" panose="020F0502020204030204" pitchFamily="34" charset="0"/>
              </a:rPr>
              <a:t> </a:t>
            </a:r>
            <a:r>
              <a:rPr lang="fr-FR" sz="1100" dirty="0">
                <a:latin typeface="Calibri" panose="020F0502020204030204" pitchFamily="34" charset="0"/>
                <a:cs typeface="Calibri" panose="020F0502020204030204" pitchFamily="34" charset="0"/>
              </a:rPr>
              <a:t>du personnage central mettent en valeur le talent de l’artiste et une certaine recherche esthétique de l’époque qui met en avant un « </a:t>
            </a:r>
            <a:r>
              <a:rPr lang="fr-FR" sz="1100" b="1" dirty="0">
                <a:latin typeface="Calibri" panose="020F0502020204030204" pitchFamily="34" charset="0"/>
                <a:cs typeface="Calibri" panose="020F0502020204030204" pitchFamily="34" charset="0"/>
              </a:rPr>
              <a:t>retour à l’antique </a:t>
            </a:r>
            <a:r>
              <a:rPr lang="fr-FR" sz="1100" dirty="0">
                <a:latin typeface="Calibri" panose="020F0502020204030204" pitchFamily="34" charset="0"/>
                <a:cs typeface="Calibri" panose="020F0502020204030204" pitchFamily="34" charset="0"/>
              </a:rPr>
              <a:t>». </a:t>
            </a:r>
          </a:p>
          <a:p>
            <a:pPr algn="just"/>
            <a:r>
              <a:rPr lang="fr-FR" sz="1100" b="1" dirty="0">
                <a:latin typeface="Calibri" panose="020F0502020204030204" pitchFamily="34" charset="0"/>
                <a:cs typeface="Calibri" panose="020F0502020204030204" pitchFamily="34" charset="0"/>
              </a:rPr>
              <a:t>Cet retour à l’antique est visible également par l’architecture (palais antique, colonnes, marbre, sol polychrome).</a:t>
            </a:r>
          </a:p>
          <a:p>
            <a:pPr algn="just"/>
            <a:r>
              <a:rPr lang="fr-FR" sz="1100" b="1" dirty="0">
                <a:latin typeface="Calibri" panose="020F0502020204030204" pitchFamily="34" charset="0"/>
                <a:cs typeface="Calibri" panose="020F0502020204030204" pitchFamily="34" charset="0"/>
              </a:rPr>
              <a:t> </a:t>
            </a:r>
            <a:r>
              <a:rPr lang="fr-FR" sz="1100" dirty="0">
                <a:latin typeface="Calibri" panose="020F0502020204030204" pitchFamily="34" charset="0"/>
                <a:cs typeface="Calibri" panose="020F0502020204030204" pitchFamily="34" charset="0"/>
              </a:rPr>
              <a:t>Les deux autres hommes sont habillés avec les habits de l’époque. </a:t>
            </a:r>
          </a:p>
        </p:txBody>
      </p:sp>
      <p:pic>
        <p:nvPicPr>
          <p:cNvPr id="16" name="Image 15" descr="Une image contenant autel&#10;&#10;Description générée automatiquement">
            <a:extLst>
              <a:ext uri="{FF2B5EF4-FFF2-40B4-BE49-F238E27FC236}">
                <a16:creationId xmlns:a16="http://schemas.microsoft.com/office/drawing/2014/main" id="{2FEFCECC-BCA3-7B50-310D-0AEED0061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877" y="1725295"/>
            <a:ext cx="3901440" cy="2767584"/>
          </a:xfrm>
          <a:prstGeom prst="rect">
            <a:avLst/>
          </a:prstGeom>
        </p:spPr>
      </p:pic>
      <p:sp>
        <p:nvSpPr>
          <p:cNvPr id="17" name="ZoneTexte 16">
            <a:extLst>
              <a:ext uri="{FF2B5EF4-FFF2-40B4-BE49-F238E27FC236}">
                <a16:creationId xmlns:a16="http://schemas.microsoft.com/office/drawing/2014/main" id="{9E72BFCB-26C9-B839-C8EE-61231CAC83E5}"/>
              </a:ext>
            </a:extLst>
          </p:cNvPr>
          <p:cNvSpPr txBox="1"/>
          <p:nvPr/>
        </p:nvSpPr>
        <p:spPr>
          <a:xfrm>
            <a:off x="49072" y="1951125"/>
            <a:ext cx="3207862" cy="1446550"/>
          </a:xfrm>
          <a:prstGeom prst="rect">
            <a:avLst/>
          </a:prstGeom>
          <a:noFill/>
          <a:ln>
            <a:solidFill>
              <a:srgbClr val="0070C0"/>
            </a:solidFill>
          </a:ln>
        </p:spPr>
        <p:txBody>
          <a:bodyPr wrap="square" rtlCol="0">
            <a:spAutoFit/>
          </a:bodyPr>
          <a:lstStyle/>
          <a:p>
            <a:pPr algn="just"/>
            <a:r>
              <a:rPr lang="fr-FR" sz="1100" dirty="0">
                <a:latin typeface="Calibri" panose="020F0502020204030204" pitchFamily="34" charset="0"/>
                <a:cs typeface="Calibri" panose="020F0502020204030204" pitchFamily="34" charset="0"/>
              </a:rPr>
              <a:t>Au </a:t>
            </a:r>
            <a:r>
              <a:rPr lang="fr-FR" sz="1100" b="1" dirty="0">
                <a:solidFill>
                  <a:srgbClr val="FF0000"/>
                </a:solidFill>
                <a:latin typeface="Calibri" panose="020F0502020204030204" pitchFamily="34" charset="0"/>
                <a:cs typeface="Calibri" panose="020F0502020204030204" pitchFamily="34" charset="0"/>
              </a:rPr>
              <a:t>deuxième plan</a:t>
            </a:r>
            <a:r>
              <a:rPr lang="fr-FR" sz="1100" b="1" dirty="0">
                <a:latin typeface="Calibri" panose="020F0502020204030204" pitchFamily="34" charset="0"/>
                <a:cs typeface="Calibri" panose="020F0502020204030204" pitchFamily="34" charset="0"/>
              </a:rPr>
              <a:t>, </a:t>
            </a:r>
            <a:r>
              <a:rPr lang="fr-FR" sz="1100" dirty="0">
                <a:latin typeface="Calibri" panose="020F0502020204030204" pitchFamily="34" charset="0"/>
                <a:cs typeface="Calibri" panose="020F0502020204030204" pitchFamily="34" charset="0"/>
              </a:rPr>
              <a:t>nous pouvons observer un </a:t>
            </a:r>
            <a:r>
              <a:rPr lang="fr-FR" sz="1100" b="1" dirty="0">
                <a:latin typeface="Calibri" panose="020F0502020204030204" pitchFamily="34" charset="0"/>
                <a:cs typeface="Calibri" panose="020F0502020204030204" pitchFamily="34" charset="0"/>
              </a:rPr>
              <a:t>épisode biblique </a:t>
            </a:r>
            <a:r>
              <a:rPr lang="fr-FR" sz="1100" dirty="0">
                <a:latin typeface="Calibri" panose="020F0502020204030204" pitchFamily="34" charset="0"/>
                <a:cs typeface="Calibri" panose="020F0502020204030204" pitchFamily="34" charset="0"/>
              </a:rPr>
              <a:t>très représenté: la flagellation du Christ (reconnaissable avec le torse nu) ordonnée par </a:t>
            </a:r>
            <a:r>
              <a:rPr lang="fr-FR" sz="1100" b="1" dirty="0">
                <a:solidFill>
                  <a:srgbClr val="7030A0"/>
                </a:solidFill>
                <a:latin typeface="Calibri" panose="020F0502020204030204" pitchFamily="34" charset="0"/>
                <a:cs typeface="Calibri" panose="020F0502020204030204" pitchFamily="34" charset="0"/>
              </a:rPr>
              <a:t>Ponce Pilate </a:t>
            </a:r>
            <a:r>
              <a:rPr lang="fr-FR" sz="1100" dirty="0">
                <a:latin typeface="Calibri" panose="020F0502020204030204" pitchFamily="34" charset="0"/>
                <a:cs typeface="Calibri" panose="020F0502020204030204" pitchFamily="34" charset="0"/>
              </a:rPr>
              <a:t>représenté sur la gauche, sur son trône. </a:t>
            </a:r>
            <a:r>
              <a:rPr lang="fr-FR" sz="1100" dirty="0">
                <a:effectLst/>
                <a:latin typeface="Calibri" panose="020F0502020204030204" pitchFamily="34" charset="0"/>
                <a:cs typeface="Calibri" panose="020F0502020204030204" pitchFamily="34" charset="0"/>
              </a:rPr>
              <a:t>Le Christ est fouetté avant d'être amené sur le Golgotha, colline proche de Jérusalem, pour être crucifié. La flagellation débute, il n’y a pas encore de sang.</a:t>
            </a:r>
            <a:endParaRPr lang="fr-FR" sz="1100" dirty="0">
              <a:latin typeface="Calibri" panose="020F0502020204030204" pitchFamily="34" charset="0"/>
              <a:cs typeface="Calibri" panose="020F0502020204030204" pitchFamily="34" charset="0"/>
            </a:endParaRPr>
          </a:p>
        </p:txBody>
      </p:sp>
      <p:sp>
        <p:nvSpPr>
          <p:cNvPr id="18" name="ZoneTexte 17">
            <a:extLst>
              <a:ext uri="{FF2B5EF4-FFF2-40B4-BE49-F238E27FC236}">
                <a16:creationId xmlns:a16="http://schemas.microsoft.com/office/drawing/2014/main" id="{F5202212-0004-C4BB-25F4-711F3892C827}"/>
              </a:ext>
            </a:extLst>
          </p:cNvPr>
          <p:cNvSpPr txBox="1"/>
          <p:nvPr/>
        </p:nvSpPr>
        <p:spPr>
          <a:xfrm>
            <a:off x="112685" y="4902936"/>
            <a:ext cx="2959861" cy="1107996"/>
          </a:xfrm>
          <a:prstGeom prst="rect">
            <a:avLst/>
          </a:prstGeom>
          <a:noFill/>
          <a:ln>
            <a:solidFill>
              <a:srgbClr val="0070C0"/>
            </a:solidFill>
          </a:ln>
        </p:spPr>
        <p:txBody>
          <a:bodyPr wrap="square" rtlCol="0">
            <a:spAutoFit/>
          </a:bodyPr>
          <a:lstStyle/>
          <a:p>
            <a:r>
              <a:rPr lang="fr-FR" sz="1100" b="1" dirty="0">
                <a:latin typeface="Calibri" panose="020F0502020204030204" pitchFamily="34" charset="0"/>
                <a:cs typeface="Calibri" panose="020F0502020204030204" pitchFamily="34" charset="0"/>
              </a:rPr>
              <a:t>Paradoxalement</a:t>
            </a:r>
            <a:r>
              <a:rPr lang="fr-FR" sz="1100" dirty="0">
                <a:latin typeface="Calibri" panose="020F0502020204030204" pitchFamily="34" charset="0"/>
                <a:cs typeface="Calibri" panose="020F0502020204030204" pitchFamily="34" charset="0"/>
              </a:rPr>
              <a:t>, le sujet du tableau n’est pas au </a:t>
            </a:r>
            <a:r>
              <a:rPr lang="fr-FR" sz="1100" b="1" dirty="0">
                <a:solidFill>
                  <a:srgbClr val="FF0000"/>
                </a:solidFill>
                <a:latin typeface="Calibri" panose="020F0502020204030204" pitchFamily="34" charset="0"/>
                <a:cs typeface="Calibri" panose="020F0502020204030204" pitchFamily="34" charset="0"/>
              </a:rPr>
              <a:t>premier plan</a:t>
            </a:r>
            <a:r>
              <a:rPr lang="fr-FR" sz="1100" b="1" dirty="0">
                <a:latin typeface="Calibri" panose="020F0502020204030204" pitchFamily="34" charset="0"/>
                <a:cs typeface="Calibri" panose="020F0502020204030204" pitchFamily="34" charset="0"/>
              </a:rPr>
              <a:t>. </a:t>
            </a:r>
            <a:r>
              <a:rPr lang="fr-FR" sz="1100" dirty="0">
                <a:latin typeface="Calibri" panose="020F0502020204030204" pitchFamily="34" charset="0"/>
                <a:cs typeface="Calibri" panose="020F0502020204030204" pitchFamily="34" charset="0"/>
              </a:rPr>
              <a:t>Mais c’est l’architecture (</a:t>
            </a:r>
            <a:r>
              <a:rPr lang="fr-FR" sz="1100" dirty="0">
                <a:effectLst/>
                <a:latin typeface="Calibri" panose="020F0502020204030204" pitchFamily="34" charset="0"/>
                <a:cs typeface="Calibri" panose="020F0502020204030204" pitchFamily="34" charset="0"/>
              </a:rPr>
              <a:t>(chapiteaux, plafond à caissons, dallage au sol) </a:t>
            </a:r>
            <a:r>
              <a:rPr lang="fr-FR" sz="1100" dirty="0">
                <a:latin typeface="Calibri" panose="020F0502020204030204" pitchFamily="34" charset="0"/>
                <a:cs typeface="Calibri" panose="020F0502020204030204" pitchFamily="34" charset="0"/>
              </a:rPr>
              <a:t>et </a:t>
            </a:r>
            <a:r>
              <a:rPr lang="fr-FR" sz="1100" b="1" dirty="0">
                <a:latin typeface="Calibri" panose="020F0502020204030204" pitchFamily="34" charset="0"/>
                <a:cs typeface="Calibri" panose="020F0502020204030204" pitchFamily="34" charset="0"/>
              </a:rPr>
              <a:t>ses lignes diagonales (</a:t>
            </a:r>
            <a:r>
              <a:rPr lang="fr-FR" sz="1100" b="1" dirty="0">
                <a:solidFill>
                  <a:srgbClr val="FF0000"/>
                </a:solidFill>
                <a:latin typeface="Calibri" panose="020F0502020204030204" pitchFamily="34" charset="0"/>
                <a:cs typeface="Calibri" panose="020F0502020204030204" pitchFamily="34" charset="0"/>
              </a:rPr>
              <a:t>perspective linéaire</a:t>
            </a:r>
            <a:r>
              <a:rPr lang="fr-FR" sz="1100" b="1" dirty="0">
                <a:latin typeface="Calibri" panose="020F0502020204030204" pitchFamily="34" charset="0"/>
                <a:cs typeface="Calibri" panose="020F0502020204030204" pitchFamily="34" charset="0"/>
              </a:rPr>
              <a:t>) qui permettent au regardeur de se concentrer sur le corps du Christ.</a:t>
            </a:r>
          </a:p>
        </p:txBody>
      </p:sp>
      <p:sp>
        <p:nvSpPr>
          <p:cNvPr id="19" name="ZoneTexte 18">
            <a:extLst>
              <a:ext uri="{FF2B5EF4-FFF2-40B4-BE49-F238E27FC236}">
                <a16:creationId xmlns:a16="http://schemas.microsoft.com/office/drawing/2014/main" id="{01A456E3-7B74-991E-BF1D-B19E69ACD59F}"/>
              </a:ext>
            </a:extLst>
          </p:cNvPr>
          <p:cNvSpPr txBox="1"/>
          <p:nvPr/>
        </p:nvSpPr>
        <p:spPr>
          <a:xfrm>
            <a:off x="7974840" y="5096171"/>
            <a:ext cx="4050890" cy="430887"/>
          </a:xfrm>
          <a:prstGeom prst="rect">
            <a:avLst/>
          </a:prstGeom>
          <a:noFill/>
          <a:ln>
            <a:solidFill>
              <a:srgbClr val="0070C0"/>
            </a:solidFill>
          </a:ln>
        </p:spPr>
        <p:txBody>
          <a:bodyPr wrap="square" rtlCol="0">
            <a:spAutoFit/>
          </a:bodyPr>
          <a:lstStyle/>
          <a:p>
            <a:r>
              <a:rPr lang="fr-FR" sz="1100" dirty="0">
                <a:latin typeface="Calibri" panose="020F0502020204030204" pitchFamily="34" charset="0"/>
                <a:cs typeface="Calibri" panose="020F0502020204030204" pitchFamily="34" charset="0"/>
              </a:rPr>
              <a:t>Le rouge de l’habit agit comme </a:t>
            </a:r>
            <a:r>
              <a:rPr lang="fr-FR" sz="1100" b="1" dirty="0">
                <a:solidFill>
                  <a:srgbClr val="FF0000"/>
                </a:solidFill>
                <a:latin typeface="Calibri" panose="020F0502020204030204" pitchFamily="34" charset="0"/>
                <a:cs typeface="Calibri" panose="020F0502020204030204" pitchFamily="34" charset="0"/>
              </a:rPr>
              <a:t>couleur symbolique = </a:t>
            </a:r>
            <a:r>
              <a:rPr lang="fr-FR" sz="1100" dirty="0">
                <a:latin typeface="Calibri" panose="020F0502020204030204" pitchFamily="34" charset="0"/>
                <a:cs typeface="Calibri" panose="020F0502020204030204" pitchFamily="34" charset="0"/>
              </a:rPr>
              <a:t>la « passion du Christ », le sang, le sacrifice et la douleur</a:t>
            </a:r>
          </a:p>
        </p:txBody>
      </p:sp>
      <p:sp>
        <p:nvSpPr>
          <p:cNvPr id="22" name="ZoneTexte 21">
            <a:extLst>
              <a:ext uri="{FF2B5EF4-FFF2-40B4-BE49-F238E27FC236}">
                <a16:creationId xmlns:a16="http://schemas.microsoft.com/office/drawing/2014/main" id="{9571E368-E291-F240-AB12-7238ED0CF810}"/>
              </a:ext>
            </a:extLst>
          </p:cNvPr>
          <p:cNvSpPr txBox="1"/>
          <p:nvPr/>
        </p:nvSpPr>
        <p:spPr>
          <a:xfrm>
            <a:off x="3256934" y="6268761"/>
            <a:ext cx="4517922" cy="430887"/>
          </a:xfrm>
          <a:prstGeom prst="rect">
            <a:avLst/>
          </a:prstGeom>
          <a:noFill/>
          <a:ln>
            <a:solidFill>
              <a:srgbClr val="0070C0"/>
            </a:solidFill>
          </a:ln>
        </p:spPr>
        <p:txBody>
          <a:bodyPr wrap="square" rtlCol="0">
            <a:spAutoFit/>
          </a:bodyPr>
          <a:lstStyle/>
          <a:p>
            <a:pPr algn="just"/>
            <a:r>
              <a:rPr lang="fr-FR" sz="1100" dirty="0">
                <a:latin typeface="Calibri" panose="020F0502020204030204" pitchFamily="34" charset="0"/>
                <a:cs typeface="Calibri" panose="020F0502020204030204" pitchFamily="34" charset="0"/>
              </a:rPr>
              <a:t>Contrairement au moyen âge, ici il y a un effort de réalisme dans le travail des </a:t>
            </a:r>
            <a:r>
              <a:rPr lang="fr-FR" sz="1100" b="1" dirty="0">
                <a:latin typeface="Calibri" panose="020F0502020204030204" pitchFamily="34" charset="0"/>
                <a:cs typeface="Calibri" panose="020F0502020204030204" pitchFamily="34" charset="0"/>
              </a:rPr>
              <a:t>proportions du corps dans l’espace représenté. </a:t>
            </a:r>
          </a:p>
        </p:txBody>
      </p:sp>
      <p:sp>
        <p:nvSpPr>
          <p:cNvPr id="24" name="ZoneTexte 23">
            <a:extLst>
              <a:ext uri="{FF2B5EF4-FFF2-40B4-BE49-F238E27FC236}">
                <a16:creationId xmlns:a16="http://schemas.microsoft.com/office/drawing/2014/main" id="{93B63869-E79B-6140-EA3E-84E2F01F0021}"/>
              </a:ext>
            </a:extLst>
          </p:cNvPr>
          <p:cNvSpPr txBox="1"/>
          <p:nvPr/>
        </p:nvSpPr>
        <p:spPr>
          <a:xfrm>
            <a:off x="3220064" y="4490345"/>
            <a:ext cx="4517923" cy="769441"/>
          </a:xfrm>
          <a:prstGeom prst="rect">
            <a:avLst/>
          </a:prstGeom>
          <a:noFill/>
          <a:ln>
            <a:solidFill>
              <a:srgbClr val="0070C0"/>
            </a:solidFill>
          </a:ln>
        </p:spPr>
        <p:txBody>
          <a:bodyPr wrap="square">
            <a:spAutoFit/>
          </a:bodyPr>
          <a:lstStyle/>
          <a:p>
            <a:r>
              <a:rPr lang="fr-FR" sz="1100" b="1" dirty="0">
                <a:effectLst/>
                <a:latin typeface="Calibri" panose="020F0502020204030204" pitchFamily="34" charset="0"/>
                <a:cs typeface="Calibri" panose="020F0502020204030204" pitchFamily="34" charset="0"/>
              </a:rPr>
              <a:t>2 scènes sont séparées par une colonne</a:t>
            </a:r>
            <a:r>
              <a:rPr lang="fr-FR" sz="1100" b="1" dirty="0">
                <a:latin typeface="Calibri" panose="020F0502020204030204" pitchFamily="34" charset="0"/>
                <a:cs typeface="Calibri" panose="020F0502020204030204" pitchFamily="34" charset="0"/>
              </a:rPr>
              <a:t>. </a:t>
            </a:r>
            <a:r>
              <a:rPr lang="fr-FR" sz="1100" dirty="0">
                <a:latin typeface="Calibri" panose="020F0502020204030204" pitchFamily="34" charset="0"/>
                <a:cs typeface="Calibri" panose="020F0502020204030204" pitchFamily="34" charset="0"/>
              </a:rPr>
              <a:t>La</a:t>
            </a:r>
            <a:r>
              <a:rPr lang="fr-FR" sz="1100" dirty="0">
                <a:effectLst/>
                <a:latin typeface="Calibri" panose="020F0502020204030204" pitchFamily="34" charset="0"/>
                <a:cs typeface="Calibri" panose="020F0502020204030204" pitchFamily="34" charset="0"/>
              </a:rPr>
              <a:t> flagellation étant en retrait</a:t>
            </a:r>
            <a:r>
              <a:rPr lang="fr-FR" sz="1100" dirty="0">
                <a:latin typeface="Calibri" panose="020F0502020204030204" pitchFamily="34" charset="0"/>
                <a:cs typeface="Calibri" panose="020F0502020204030204" pitchFamily="34" charset="0"/>
              </a:rPr>
              <a:t>, c</a:t>
            </a:r>
            <a:r>
              <a:rPr lang="fr-FR" sz="1100" dirty="0">
                <a:effectLst/>
                <a:latin typeface="Calibri" panose="020F0502020204030204" pitchFamily="34" charset="0"/>
                <a:cs typeface="Calibri" panose="020F0502020204030204" pitchFamily="34" charset="0"/>
              </a:rPr>
              <a:t>e sont les </a:t>
            </a:r>
            <a:r>
              <a:rPr lang="fr-FR" sz="1100" dirty="0">
                <a:latin typeface="Calibri" panose="020F0502020204030204" pitchFamily="34" charset="0"/>
                <a:cs typeface="Calibri" panose="020F0502020204030204" pitchFamily="34" charset="0"/>
              </a:rPr>
              <a:t>3 </a:t>
            </a:r>
            <a:r>
              <a:rPr lang="fr-FR" sz="1100" dirty="0">
                <a:effectLst/>
                <a:latin typeface="Calibri" panose="020F0502020204030204" pitchFamily="34" charset="0"/>
                <a:cs typeface="Calibri" panose="020F0502020204030204" pitchFamily="34" charset="0"/>
              </a:rPr>
              <a:t> personnages de droite qui acquièrent </a:t>
            </a:r>
            <a:r>
              <a:rPr lang="fr-FR" sz="1100" dirty="0">
                <a:latin typeface="Calibri" panose="020F0502020204030204" pitchFamily="34" charset="0"/>
                <a:cs typeface="Calibri" panose="020F0502020204030204" pitchFamily="34" charset="0"/>
              </a:rPr>
              <a:t>visiblement</a:t>
            </a:r>
            <a:r>
              <a:rPr lang="fr-FR" sz="1100" dirty="0">
                <a:effectLst/>
                <a:latin typeface="Calibri" panose="020F0502020204030204" pitchFamily="34" charset="0"/>
                <a:cs typeface="Calibri" panose="020F0502020204030204" pitchFamily="34" charset="0"/>
              </a:rPr>
              <a:t> de l'importance au détriment de la scène biblique. Pourtant notre regard ne se dirige pas automatiquement vers </a:t>
            </a:r>
            <a:r>
              <a:rPr lang="fr-FR" sz="1100" dirty="0" err="1">
                <a:effectLst/>
                <a:latin typeface="Calibri" panose="020F0502020204030204" pitchFamily="34" charset="0"/>
                <a:cs typeface="Calibri" panose="020F0502020204030204" pitchFamily="34" charset="0"/>
              </a:rPr>
              <a:t>euc</a:t>
            </a:r>
            <a:r>
              <a:rPr lang="fr-FR" sz="1100" dirty="0">
                <a:effectLst/>
                <a:latin typeface="Calibri" panose="020F0502020204030204" pitchFamily="34" charset="0"/>
                <a:cs typeface="Calibri" panose="020F0502020204030204" pitchFamily="34" charset="0"/>
              </a:rPr>
              <a:t>.</a:t>
            </a:r>
            <a:endParaRPr lang="fr-FR" sz="1100" dirty="0">
              <a:latin typeface="Calibri" panose="020F0502020204030204" pitchFamily="34" charset="0"/>
              <a:cs typeface="Calibri" panose="020F0502020204030204" pitchFamily="34" charset="0"/>
            </a:endParaRPr>
          </a:p>
        </p:txBody>
      </p:sp>
      <p:sp>
        <p:nvSpPr>
          <p:cNvPr id="26" name="ZoneTexte 25">
            <a:extLst>
              <a:ext uri="{FF2B5EF4-FFF2-40B4-BE49-F238E27FC236}">
                <a16:creationId xmlns:a16="http://schemas.microsoft.com/office/drawing/2014/main" id="{E278C5F7-FF53-6824-1046-C35516F80025}"/>
              </a:ext>
            </a:extLst>
          </p:cNvPr>
          <p:cNvSpPr txBox="1"/>
          <p:nvPr/>
        </p:nvSpPr>
        <p:spPr>
          <a:xfrm>
            <a:off x="8122920" y="5649206"/>
            <a:ext cx="3902809" cy="430887"/>
          </a:xfrm>
          <a:prstGeom prst="rect">
            <a:avLst/>
          </a:prstGeom>
          <a:noFill/>
          <a:ln>
            <a:solidFill>
              <a:srgbClr val="0070C0"/>
            </a:solidFill>
          </a:ln>
        </p:spPr>
        <p:txBody>
          <a:bodyPr wrap="square">
            <a:spAutoFit/>
          </a:bodyPr>
          <a:lstStyle/>
          <a:p>
            <a:r>
              <a:rPr lang="fr-FR" sz="1100" dirty="0">
                <a:effectLst/>
                <a:latin typeface="andale mono"/>
              </a:rPr>
              <a:t>Peu de </a:t>
            </a:r>
            <a:r>
              <a:rPr lang="fr-FR" sz="1100" b="1" dirty="0">
                <a:effectLst/>
                <a:latin typeface="andale mono"/>
              </a:rPr>
              <a:t>contraste, </a:t>
            </a:r>
            <a:r>
              <a:rPr lang="fr-FR" sz="1100" dirty="0">
                <a:effectLst/>
                <a:latin typeface="andale mono"/>
              </a:rPr>
              <a:t>la </a:t>
            </a:r>
            <a:r>
              <a:rPr lang="fr-FR" sz="1100" b="1" dirty="0">
                <a:effectLst/>
                <a:latin typeface="andale mono"/>
              </a:rPr>
              <a:t>lumière</a:t>
            </a:r>
            <a:r>
              <a:rPr lang="fr-FR" sz="1100" dirty="0">
                <a:effectLst/>
                <a:latin typeface="andale mono"/>
              </a:rPr>
              <a:t> et les couleurs semblent naturelles. </a:t>
            </a:r>
            <a:r>
              <a:rPr lang="fr-FR" sz="1100" b="1" dirty="0">
                <a:effectLst/>
                <a:latin typeface="andale mono"/>
              </a:rPr>
              <a:t>La lumière est  haute et diffuse</a:t>
            </a:r>
            <a:r>
              <a:rPr lang="fr-FR" sz="1100" dirty="0">
                <a:effectLst/>
                <a:latin typeface="andale mono"/>
              </a:rPr>
              <a:t>.</a:t>
            </a:r>
            <a:endParaRPr lang="fr-FR" sz="1100" dirty="0"/>
          </a:p>
        </p:txBody>
      </p:sp>
      <p:sp>
        <p:nvSpPr>
          <p:cNvPr id="30" name="ZoneTexte 29">
            <a:extLst>
              <a:ext uri="{FF2B5EF4-FFF2-40B4-BE49-F238E27FC236}">
                <a16:creationId xmlns:a16="http://schemas.microsoft.com/office/drawing/2014/main" id="{2677D41C-DC5D-CD7C-BB56-752CCACAC2B2}"/>
              </a:ext>
            </a:extLst>
          </p:cNvPr>
          <p:cNvSpPr txBox="1"/>
          <p:nvPr/>
        </p:nvSpPr>
        <p:spPr>
          <a:xfrm>
            <a:off x="49073" y="3521177"/>
            <a:ext cx="3170992" cy="1277273"/>
          </a:xfrm>
          <a:prstGeom prst="rect">
            <a:avLst/>
          </a:prstGeom>
          <a:noFill/>
          <a:ln>
            <a:solidFill>
              <a:srgbClr val="0070C0"/>
            </a:solidFill>
          </a:ln>
        </p:spPr>
        <p:txBody>
          <a:bodyPr wrap="square">
            <a:spAutoFit/>
          </a:bodyPr>
          <a:lstStyle/>
          <a:p>
            <a:r>
              <a:rPr lang="fr-FR" sz="1100" b="1" dirty="0">
                <a:effectLst/>
                <a:latin typeface="andale mono"/>
              </a:rPr>
              <a:t>À droite, la lumière visible </a:t>
            </a:r>
            <a:r>
              <a:rPr lang="fr-FR" sz="1100" dirty="0">
                <a:effectLst/>
                <a:latin typeface="andale mono"/>
              </a:rPr>
              <a:t>par </a:t>
            </a:r>
            <a:r>
              <a:rPr lang="fr-FR" sz="1100" dirty="0">
                <a:latin typeface="andale mono"/>
              </a:rPr>
              <a:t> </a:t>
            </a:r>
            <a:r>
              <a:rPr lang="fr-FR" sz="1100" b="1" dirty="0">
                <a:solidFill>
                  <a:srgbClr val="FF0000"/>
                </a:solidFill>
                <a:latin typeface="andale mono"/>
              </a:rPr>
              <a:t>les ombres portées </a:t>
            </a:r>
            <a:r>
              <a:rPr lang="fr-FR" sz="1100" dirty="0">
                <a:latin typeface="andale mono"/>
              </a:rPr>
              <a:t>au </a:t>
            </a:r>
            <a:r>
              <a:rPr lang="fr-FR" sz="1100" dirty="0">
                <a:effectLst/>
                <a:latin typeface="andale mono"/>
              </a:rPr>
              <a:t>sol vient ici de la gauche</a:t>
            </a:r>
            <a:r>
              <a:rPr lang="fr-FR" sz="1100" dirty="0">
                <a:latin typeface="andale mono"/>
              </a:rPr>
              <a:t>. </a:t>
            </a:r>
          </a:p>
          <a:p>
            <a:r>
              <a:rPr lang="fr-FR" sz="1100" b="1" dirty="0">
                <a:effectLst/>
                <a:latin typeface="andale mono"/>
              </a:rPr>
              <a:t>À gauche, </a:t>
            </a:r>
            <a:r>
              <a:rPr lang="fr-FR" sz="1100" b="1" dirty="0">
                <a:latin typeface="andale mono"/>
              </a:rPr>
              <a:t>c’est l’inverse, la lumière vient de la droite</a:t>
            </a:r>
            <a:r>
              <a:rPr lang="fr-FR" sz="1100" dirty="0">
                <a:latin typeface="andale mono"/>
              </a:rPr>
              <a:t>. . On observe dans </a:t>
            </a:r>
            <a:r>
              <a:rPr lang="fr-FR" sz="1100" dirty="0">
                <a:effectLst/>
                <a:latin typeface="andale mono"/>
              </a:rPr>
              <a:t>la scène de la flagellation des ombres discrètes au sol et sur les visages. </a:t>
            </a:r>
          </a:p>
          <a:p>
            <a:r>
              <a:rPr lang="fr-FR" sz="1100" dirty="0">
                <a:solidFill>
                  <a:srgbClr val="FF0000"/>
                </a:solidFill>
                <a:latin typeface="andale mono"/>
              </a:rPr>
              <a:t>Est-ce un jeu pour renforcer la séparation entre les deux scènes ?</a:t>
            </a:r>
            <a:endParaRPr lang="fr-FR" sz="1100" dirty="0">
              <a:solidFill>
                <a:srgbClr val="FF0000"/>
              </a:solidFill>
            </a:endParaRPr>
          </a:p>
        </p:txBody>
      </p:sp>
      <p:sp>
        <p:nvSpPr>
          <p:cNvPr id="31" name="ZoneTexte 30">
            <a:extLst>
              <a:ext uri="{FF2B5EF4-FFF2-40B4-BE49-F238E27FC236}">
                <a16:creationId xmlns:a16="http://schemas.microsoft.com/office/drawing/2014/main" id="{9AE54663-E015-9D9F-52EF-EA20C5233FE0}"/>
              </a:ext>
            </a:extLst>
          </p:cNvPr>
          <p:cNvSpPr txBox="1"/>
          <p:nvPr/>
        </p:nvSpPr>
        <p:spPr>
          <a:xfrm>
            <a:off x="1385481" y="915443"/>
            <a:ext cx="5108451" cy="830997"/>
          </a:xfrm>
          <a:prstGeom prst="rect">
            <a:avLst/>
          </a:prstGeom>
          <a:noFill/>
        </p:spPr>
        <p:txBody>
          <a:bodyPr wrap="square" rtlCol="0">
            <a:spAutoFit/>
          </a:bodyPr>
          <a:lstStyle/>
          <a:p>
            <a:r>
              <a:rPr lang="fr-FR" sz="1200" dirty="0">
                <a:solidFill>
                  <a:srgbClr val="C00000"/>
                </a:solidFill>
                <a:latin typeface="Calibri" panose="020F0502020204030204" pitchFamily="34" charset="0"/>
                <a:cs typeface="Calibri" panose="020F0502020204030204" pitchFamily="34" charset="0"/>
              </a:rPr>
              <a:t>Un jeu géométrique au service de la narration  ou la narration comme prétexte pour travailler l’espace ?</a:t>
            </a:r>
          </a:p>
          <a:p>
            <a:r>
              <a:rPr lang="fr-FR" sz="1200" dirty="0">
                <a:solidFill>
                  <a:srgbClr val="C00000"/>
                </a:solidFill>
                <a:latin typeface="Calibri" panose="020F0502020204030204" pitchFamily="34" charset="0"/>
                <a:cs typeface="Calibri" panose="020F0502020204030204" pitchFamily="34" charset="0"/>
              </a:rPr>
              <a:t>Une scène religieuse ou œuvre politique?</a:t>
            </a:r>
          </a:p>
          <a:p>
            <a:r>
              <a:rPr lang="fr-FR" sz="1200" dirty="0">
                <a:solidFill>
                  <a:srgbClr val="C00000"/>
                </a:solidFill>
                <a:latin typeface="Calibri" panose="020F0502020204030204" pitchFamily="34" charset="0"/>
                <a:cs typeface="Calibri" panose="020F0502020204030204" pitchFamily="34" charset="0"/>
              </a:rPr>
              <a:t>Un ou des espaces ? Espaces symboliques ?</a:t>
            </a:r>
          </a:p>
        </p:txBody>
      </p:sp>
      <p:sp>
        <p:nvSpPr>
          <p:cNvPr id="34" name="ZoneTexte 33">
            <a:extLst>
              <a:ext uri="{FF2B5EF4-FFF2-40B4-BE49-F238E27FC236}">
                <a16:creationId xmlns:a16="http://schemas.microsoft.com/office/drawing/2014/main" id="{5DCC3459-9B77-7621-5AEA-3CC21911DC0B}"/>
              </a:ext>
            </a:extLst>
          </p:cNvPr>
          <p:cNvSpPr txBox="1"/>
          <p:nvPr/>
        </p:nvSpPr>
        <p:spPr>
          <a:xfrm>
            <a:off x="7801543" y="4426004"/>
            <a:ext cx="4238591" cy="646331"/>
          </a:xfrm>
          <a:prstGeom prst="rect">
            <a:avLst/>
          </a:prstGeom>
          <a:noFill/>
          <a:ln>
            <a:solidFill>
              <a:srgbClr val="0070C0"/>
            </a:solidFill>
          </a:ln>
        </p:spPr>
        <p:txBody>
          <a:bodyPr wrap="square">
            <a:spAutoFit/>
          </a:bodyPr>
          <a:lstStyle/>
          <a:p>
            <a:r>
              <a:rPr lang="fr-FR" sz="1200" dirty="0">
                <a:latin typeface="Calibri" panose="020F0502020204030204" pitchFamily="34" charset="0"/>
                <a:cs typeface="Calibri" panose="020F0502020204030204" pitchFamily="34" charset="0"/>
              </a:rPr>
              <a:t>Les </a:t>
            </a:r>
            <a:r>
              <a:rPr lang="fr-FR" sz="1200" b="1" dirty="0">
                <a:latin typeface="Calibri" panose="020F0502020204030204" pitchFamily="34" charset="0"/>
                <a:cs typeface="Calibri" panose="020F0502020204030204" pitchFamily="34" charset="0"/>
              </a:rPr>
              <a:t>personnages tournent le dos au Christ. On s’interroge sur la nature du lien entre le drame fondateur et les personnages à l'extérieur qui semblent en être absents</a:t>
            </a:r>
            <a:endParaRPr lang="fr-FR" sz="1200" dirty="0">
              <a:latin typeface="Calibri" panose="020F0502020204030204" pitchFamily="34" charset="0"/>
              <a:cs typeface="Calibri" panose="020F0502020204030204" pitchFamily="34" charset="0"/>
            </a:endParaRPr>
          </a:p>
        </p:txBody>
      </p:sp>
      <p:cxnSp>
        <p:nvCxnSpPr>
          <p:cNvPr id="36" name="Connecteur droit avec flèche 35">
            <a:extLst>
              <a:ext uri="{FF2B5EF4-FFF2-40B4-BE49-F238E27FC236}">
                <a16:creationId xmlns:a16="http://schemas.microsoft.com/office/drawing/2014/main" id="{58D722DC-0667-D61B-9EF4-6F9301AE9F25}"/>
              </a:ext>
            </a:extLst>
          </p:cNvPr>
          <p:cNvCxnSpPr/>
          <p:nvPr/>
        </p:nvCxnSpPr>
        <p:spPr>
          <a:xfrm>
            <a:off x="2913651" y="3215606"/>
            <a:ext cx="646819" cy="430381"/>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38" name="Connecteur droit avec flèche 37">
            <a:extLst>
              <a:ext uri="{FF2B5EF4-FFF2-40B4-BE49-F238E27FC236}">
                <a16:creationId xmlns:a16="http://schemas.microsoft.com/office/drawing/2014/main" id="{5A8811B8-26F2-C24E-9D22-B977B22D19AA}"/>
              </a:ext>
            </a:extLst>
          </p:cNvPr>
          <p:cNvCxnSpPr>
            <a:stCxn id="30" idx="3"/>
          </p:cNvCxnSpPr>
          <p:nvPr/>
        </p:nvCxnSpPr>
        <p:spPr>
          <a:xfrm flipV="1">
            <a:off x="3220065" y="4046603"/>
            <a:ext cx="1297506" cy="11321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633B21CE-8CC0-FC58-7FD4-75D5FE22AAFA}"/>
              </a:ext>
            </a:extLst>
          </p:cNvPr>
          <p:cNvCxnSpPr>
            <a:stCxn id="30" idx="3"/>
          </p:cNvCxnSpPr>
          <p:nvPr/>
        </p:nvCxnSpPr>
        <p:spPr>
          <a:xfrm>
            <a:off x="3220065" y="4159814"/>
            <a:ext cx="3170992" cy="246836"/>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42" name="Connecteur droit avec flèche 41">
            <a:extLst>
              <a:ext uri="{FF2B5EF4-FFF2-40B4-BE49-F238E27FC236}">
                <a16:creationId xmlns:a16="http://schemas.microsoft.com/office/drawing/2014/main" id="{A3278878-B7FA-A4FB-A7DB-1F27051E196A}"/>
              </a:ext>
            </a:extLst>
          </p:cNvPr>
          <p:cNvCxnSpPr>
            <a:stCxn id="19" idx="1"/>
          </p:cNvCxnSpPr>
          <p:nvPr/>
        </p:nvCxnSpPr>
        <p:spPr>
          <a:xfrm flipH="1" flipV="1">
            <a:off x="6672943" y="3865544"/>
            <a:ext cx="1301897" cy="144607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D0337452-66DA-6FEA-4355-3990BAF14ED6}"/>
              </a:ext>
            </a:extLst>
          </p:cNvPr>
          <p:cNvCxnSpPr/>
          <p:nvPr/>
        </p:nvCxnSpPr>
        <p:spPr>
          <a:xfrm flipH="1" flipV="1">
            <a:off x="7090287" y="3865544"/>
            <a:ext cx="367973" cy="294269"/>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46" name="Connecteur droit avec flèche 45">
            <a:extLst>
              <a:ext uri="{FF2B5EF4-FFF2-40B4-BE49-F238E27FC236}">
                <a16:creationId xmlns:a16="http://schemas.microsoft.com/office/drawing/2014/main" id="{0577C744-D7E3-73C8-5323-EEBD2B0A22FA}"/>
              </a:ext>
            </a:extLst>
          </p:cNvPr>
          <p:cNvCxnSpPr/>
          <p:nvPr/>
        </p:nvCxnSpPr>
        <p:spPr>
          <a:xfrm flipH="1" flipV="1">
            <a:off x="5965371" y="3938285"/>
            <a:ext cx="1529758" cy="305720"/>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97646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1000"/>
                                        <p:tgtEl>
                                          <p:spTgt spid="44"/>
                                        </p:tgtEl>
                                      </p:cBhvr>
                                    </p:animEffect>
                                    <p:anim calcmode="lin" valueType="num">
                                      <p:cBhvr>
                                        <p:cTn id="45" dur="1000" fill="hold"/>
                                        <p:tgtEl>
                                          <p:spTgt spid="44"/>
                                        </p:tgtEl>
                                        <p:attrNameLst>
                                          <p:attrName>ppt_x</p:attrName>
                                        </p:attrNameLst>
                                      </p:cBhvr>
                                      <p:tavLst>
                                        <p:tav tm="0">
                                          <p:val>
                                            <p:strVal val="#ppt_x"/>
                                          </p:val>
                                        </p:tav>
                                        <p:tav tm="100000">
                                          <p:val>
                                            <p:strVal val="#ppt_x"/>
                                          </p:val>
                                        </p:tav>
                                      </p:tavLst>
                                    </p:anim>
                                    <p:anim calcmode="lin" valueType="num">
                                      <p:cBhvr>
                                        <p:cTn id="4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1000"/>
                                        <p:tgtEl>
                                          <p:spTgt spid="46"/>
                                        </p:tgtEl>
                                      </p:cBhvr>
                                    </p:animEffect>
                                    <p:anim calcmode="lin" valueType="num">
                                      <p:cBhvr>
                                        <p:cTn id="52" dur="1000" fill="hold"/>
                                        <p:tgtEl>
                                          <p:spTgt spid="46"/>
                                        </p:tgtEl>
                                        <p:attrNameLst>
                                          <p:attrName>ppt_x</p:attrName>
                                        </p:attrNameLst>
                                      </p:cBhvr>
                                      <p:tavLst>
                                        <p:tav tm="0">
                                          <p:val>
                                            <p:strVal val="#ppt_x"/>
                                          </p:val>
                                        </p:tav>
                                        <p:tav tm="100000">
                                          <p:val>
                                            <p:strVal val="#ppt_x"/>
                                          </p:val>
                                        </p:tav>
                                      </p:tavLst>
                                    </p:anim>
                                    <p:anim calcmode="lin" valueType="num">
                                      <p:cBhvr>
                                        <p:cTn id="5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000"/>
                                        <p:tgtEl>
                                          <p:spTgt spid="36"/>
                                        </p:tgtEl>
                                      </p:cBhvr>
                                    </p:animEffect>
                                    <p:anim calcmode="lin" valueType="num">
                                      <p:cBhvr>
                                        <p:cTn id="66" dur="1000" fill="hold"/>
                                        <p:tgtEl>
                                          <p:spTgt spid="36"/>
                                        </p:tgtEl>
                                        <p:attrNameLst>
                                          <p:attrName>ppt_x</p:attrName>
                                        </p:attrNameLst>
                                      </p:cBhvr>
                                      <p:tavLst>
                                        <p:tav tm="0">
                                          <p:val>
                                            <p:strVal val="#ppt_x"/>
                                          </p:val>
                                        </p:tav>
                                        <p:tav tm="100000">
                                          <p:val>
                                            <p:strVal val="#ppt_x"/>
                                          </p:val>
                                        </p:tav>
                                      </p:tavLst>
                                    </p:anim>
                                    <p:anim calcmode="lin" valueType="num">
                                      <p:cBhvr>
                                        <p:cTn id="6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 calcmode="lin" valueType="num">
                                      <p:cBhvr additive="base">
                                        <p:cTn id="84" dur="500" fill="hold"/>
                                        <p:tgtEl>
                                          <p:spTgt spid="26"/>
                                        </p:tgtEl>
                                        <p:attrNameLst>
                                          <p:attrName>ppt_x</p:attrName>
                                        </p:attrNameLst>
                                      </p:cBhvr>
                                      <p:tavLst>
                                        <p:tav tm="0">
                                          <p:val>
                                            <p:strVal val="#ppt_x"/>
                                          </p:val>
                                        </p:tav>
                                        <p:tav tm="100000">
                                          <p:val>
                                            <p:strVal val="#ppt_x"/>
                                          </p:val>
                                        </p:tav>
                                      </p:tavLst>
                                    </p:anim>
                                    <p:anim calcmode="lin" valueType="num">
                                      <p:cBhvr additive="base">
                                        <p:cTn id="8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 calcmode="lin" valueType="num">
                                      <p:cBhvr additive="base">
                                        <p:cTn id="90" dur="500" fill="hold"/>
                                        <p:tgtEl>
                                          <p:spTgt spid="30"/>
                                        </p:tgtEl>
                                        <p:attrNameLst>
                                          <p:attrName>ppt_x</p:attrName>
                                        </p:attrNameLst>
                                      </p:cBhvr>
                                      <p:tavLst>
                                        <p:tav tm="0">
                                          <p:val>
                                            <p:strVal val="#ppt_x"/>
                                          </p:val>
                                        </p:tav>
                                        <p:tav tm="100000">
                                          <p:val>
                                            <p:strVal val="#ppt_x"/>
                                          </p:val>
                                        </p:tav>
                                      </p:tavLst>
                                    </p:anim>
                                    <p:anim calcmode="lin" valueType="num">
                                      <p:cBhvr additive="base">
                                        <p:cTn id="9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38"/>
                                        </p:tgtEl>
                                        <p:attrNameLst>
                                          <p:attrName>style.visibility</p:attrName>
                                        </p:attrNameLst>
                                      </p:cBhvr>
                                      <p:to>
                                        <p:strVal val="visible"/>
                                      </p:to>
                                    </p:set>
                                    <p:anim calcmode="lin" valueType="num">
                                      <p:cBhvr additive="base">
                                        <p:cTn id="96" dur="500" fill="hold"/>
                                        <p:tgtEl>
                                          <p:spTgt spid="38"/>
                                        </p:tgtEl>
                                        <p:attrNameLst>
                                          <p:attrName>ppt_x</p:attrName>
                                        </p:attrNameLst>
                                      </p:cBhvr>
                                      <p:tavLst>
                                        <p:tav tm="0">
                                          <p:val>
                                            <p:strVal val="#ppt_x"/>
                                          </p:val>
                                        </p:tav>
                                        <p:tav tm="100000">
                                          <p:val>
                                            <p:strVal val="#ppt_x"/>
                                          </p:val>
                                        </p:tav>
                                      </p:tavLst>
                                    </p:anim>
                                    <p:anim calcmode="lin" valueType="num">
                                      <p:cBhvr additive="base">
                                        <p:cTn id="9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1000"/>
                                        <p:tgtEl>
                                          <p:spTgt spid="40"/>
                                        </p:tgtEl>
                                      </p:cBhvr>
                                    </p:animEffect>
                                    <p:anim calcmode="lin" valueType="num">
                                      <p:cBhvr>
                                        <p:cTn id="103" dur="1000" fill="hold"/>
                                        <p:tgtEl>
                                          <p:spTgt spid="40"/>
                                        </p:tgtEl>
                                        <p:attrNameLst>
                                          <p:attrName>ppt_x</p:attrName>
                                        </p:attrNameLst>
                                      </p:cBhvr>
                                      <p:tavLst>
                                        <p:tav tm="0">
                                          <p:val>
                                            <p:strVal val="#ppt_x"/>
                                          </p:val>
                                        </p:tav>
                                        <p:tav tm="100000">
                                          <p:val>
                                            <p:strVal val="#ppt_x"/>
                                          </p:val>
                                        </p:tav>
                                      </p:tavLst>
                                    </p:anim>
                                    <p:anim calcmode="lin" valueType="num">
                                      <p:cBhvr>
                                        <p:cTn id="10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fade">
                                      <p:cBhvr>
                                        <p:cTn id="109" dur="500"/>
                                        <p:tgtEl>
                                          <p:spTgt spid="21"/>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fade">
                                      <p:cBhvr>
                                        <p:cTn id="114" dur="1000"/>
                                        <p:tgtEl>
                                          <p:spTgt spid="42"/>
                                        </p:tgtEl>
                                      </p:cBhvr>
                                    </p:animEffect>
                                    <p:anim calcmode="lin" valueType="num">
                                      <p:cBhvr>
                                        <p:cTn id="115" dur="1000" fill="hold"/>
                                        <p:tgtEl>
                                          <p:spTgt spid="42"/>
                                        </p:tgtEl>
                                        <p:attrNameLst>
                                          <p:attrName>ppt_x</p:attrName>
                                        </p:attrNameLst>
                                      </p:cBhvr>
                                      <p:tavLst>
                                        <p:tav tm="0">
                                          <p:val>
                                            <p:strVal val="#ppt_x"/>
                                          </p:val>
                                        </p:tav>
                                        <p:tav tm="100000">
                                          <p:val>
                                            <p:strVal val="#ppt_x"/>
                                          </p:val>
                                        </p:tav>
                                      </p:tavLst>
                                    </p:anim>
                                    <p:anim calcmode="lin" valueType="num">
                                      <p:cBhvr>
                                        <p:cTn id="11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fade">
                                      <p:cBhvr>
                                        <p:cTn id="121" dur="1000"/>
                                        <p:tgtEl>
                                          <p:spTgt spid="19"/>
                                        </p:tgtEl>
                                      </p:cBhvr>
                                    </p:animEffect>
                                    <p:anim calcmode="lin" valueType="num">
                                      <p:cBhvr>
                                        <p:cTn id="122" dur="1000" fill="hold"/>
                                        <p:tgtEl>
                                          <p:spTgt spid="19"/>
                                        </p:tgtEl>
                                        <p:attrNameLst>
                                          <p:attrName>ppt_x</p:attrName>
                                        </p:attrNameLst>
                                      </p:cBhvr>
                                      <p:tavLst>
                                        <p:tav tm="0">
                                          <p:val>
                                            <p:strVal val="#ppt_x"/>
                                          </p:val>
                                        </p:tav>
                                        <p:tav tm="100000">
                                          <p:val>
                                            <p:strVal val="#ppt_x"/>
                                          </p:val>
                                        </p:tav>
                                      </p:tavLst>
                                    </p:anim>
                                    <p:anim calcmode="lin" valueType="num">
                                      <p:cBhvr>
                                        <p:cTn id="1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9"/>
                                        </p:tgtEl>
                                        <p:attrNameLst>
                                          <p:attrName>style.visibility</p:attrName>
                                        </p:attrNameLst>
                                      </p:cBhvr>
                                      <p:to>
                                        <p:strVal val="visible"/>
                                      </p:to>
                                    </p:set>
                                    <p:anim calcmode="lin" valueType="num">
                                      <p:cBhvr>
                                        <p:cTn id="128" dur="500" fill="hold"/>
                                        <p:tgtEl>
                                          <p:spTgt spid="9"/>
                                        </p:tgtEl>
                                        <p:attrNameLst>
                                          <p:attrName>ppt_w</p:attrName>
                                        </p:attrNameLst>
                                      </p:cBhvr>
                                      <p:tavLst>
                                        <p:tav tm="0">
                                          <p:val>
                                            <p:fltVal val="0"/>
                                          </p:val>
                                        </p:tav>
                                        <p:tav tm="100000">
                                          <p:val>
                                            <p:strVal val="#ppt_w"/>
                                          </p:val>
                                        </p:tav>
                                      </p:tavLst>
                                    </p:anim>
                                    <p:anim calcmode="lin" valueType="num">
                                      <p:cBhvr>
                                        <p:cTn id="129" dur="500" fill="hold"/>
                                        <p:tgtEl>
                                          <p:spTgt spid="9"/>
                                        </p:tgtEl>
                                        <p:attrNameLst>
                                          <p:attrName>ppt_h</p:attrName>
                                        </p:attrNameLst>
                                      </p:cBhvr>
                                      <p:tavLst>
                                        <p:tav tm="0">
                                          <p:val>
                                            <p:fltVal val="0"/>
                                          </p:val>
                                        </p:tav>
                                        <p:tav tm="100000">
                                          <p:val>
                                            <p:strVal val="#ppt_h"/>
                                          </p:val>
                                        </p:tav>
                                      </p:tavLst>
                                    </p:anim>
                                    <p:animEffect transition="in" filter="fade">
                                      <p:cBhvr>
                                        <p:cTn id="130" dur="500"/>
                                        <p:tgtEl>
                                          <p:spTgt spid="9"/>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18"/>
                                        </p:tgtEl>
                                        <p:attrNameLst>
                                          <p:attrName>style.visibility</p:attrName>
                                        </p:attrNameLst>
                                      </p:cBhvr>
                                      <p:to>
                                        <p:strVal val="visible"/>
                                      </p:to>
                                    </p:set>
                                    <p:anim calcmode="lin" valueType="num">
                                      <p:cBhvr>
                                        <p:cTn id="135" dur="500" fill="hold"/>
                                        <p:tgtEl>
                                          <p:spTgt spid="18"/>
                                        </p:tgtEl>
                                        <p:attrNameLst>
                                          <p:attrName>ppt_w</p:attrName>
                                        </p:attrNameLst>
                                      </p:cBhvr>
                                      <p:tavLst>
                                        <p:tav tm="0">
                                          <p:val>
                                            <p:fltVal val="0"/>
                                          </p:val>
                                        </p:tav>
                                        <p:tav tm="100000">
                                          <p:val>
                                            <p:strVal val="#ppt_w"/>
                                          </p:val>
                                        </p:tav>
                                      </p:tavLst>
                                    </p:anim>
                                    <p:anim calcmode="lin" valueType="num">
                                      <p:cBhvr>
                                        <p:cTn id="136" dur="500" fill="hold"/>
                                        <p:tgtEl>
                                          <p:spTgt spid="18"/>
                                        </p:tgtEl>
                                        <p:attrNameLst>
                                          <p:attrName>ppt_h</p:attrName>
                                        </p:attrNameLst>
                                      </p:cBhvr>
                                      <p:tavLst>
                                        <p:tav tm="0">
                                          <p:val>
                                            <p:fltVal val="0"/>
                                          </p:val>
                                        </p:tav>
                                        <p:tav tm="100000">
                                          <p:val>
                                            <p:strVal val="#ppt_h"/>
                                          </p:val>
                                        </p:tav>
                                      </p:tavLst>
                                    </p:anim>
                                    <p:animEffect transition="in" filter="fade">
                                      <p:cBhvr>
                                        <p:cTn id="1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1" grpId="0" animBg="1"/>
      <p:bldP spid="4" grpId="0" animBg="1"/>
      <p:bldP spid="6" grpId="0" animBg="1"/>
      <p:bldP spid="7" grpId="0" animBg="1"/>
      <p:bldP spid="9" grpId="0" animBg="1"/>
      <p:bldP spid="11" grpId="0" animBg="1"/>
      <p:bldP spid="12" grpId="0" animBg="1"/>
      <p:bldP spid="17" grpId="0" animBg="1"/>
      <p:bldP spid="18" grpId="0" animBg="1"/>
      <p:bldP spid="19" grpId="0" animBg="1"/>
      <p:bldP spid="22" grpId="0" animBg="1"/>
      <p:bldP spid="24" grpId="0" animBg="1"/>
      <p:bldP spid="26" grpId="0" animBg="1"/>
      <p:bldP spid="30"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0EEA1E-7C9E-FF44-70BD-4E33D8A01D85}"/>
              </a:ext>
            </a:extLst>
          </p:cNvPr>
          <p:cNvSpPr>
            <a:spLocks noGrp="1"/>
          </p:cNvSpPr>
          <p:nvPr>
            <p:ph type="title"/>
          </p:nvPr>
        </p:nvSpPr>
        <p:spPr>
          <a:xfrm>
            <a:off x="4081616" y="131097"/>
            <a:ext cx="3008671" cy="770985"/>
          </a:xfrm>
          <a:ln>
            <a:solidFill>
              <a:schemeClr val="accent2"/>
            </a:solidFill>
          </a:ln>
        </p:spPr>
        <p:txBody>
          <a:bodyPr>
            <a:normAutofit/>
          </a:bodyPr>
          <a:lstStyle/>
          <a:p>
            <a:pPr algn="ctr"/>
            <a:r>
              <a:rPr lang="fr-FR" sz="2000" b="1" dirty="0">
                <a:latin typeface="Arial" panose="020B0604020202020204" pitchFamily="34" charset="0"/>
                <a:cs typeface="Arial" panose="020B0604020202020204" pitchFamily="34" charset="0"/>
              </a:rPr>
              <a:t>ANALYSE D’ŒUVRE</a:t>
            </a:r>
            <a:br>
              <a:rPr lang="fr-FR" sz="2000" b="1" dirty="0">
                <a:latin typeface="Arial" panose="020B0604020202020204" pitchFamily="34" charset="0"/>
                <a:cs typeface="Arial" panose="020B0604020202020204" pitchFamily="34" charset="0"/>
              </a:rPr>
            </a:br>
            <a:endParaRPr lang="fr-FR" sz="2000" b="1" dirty="0">
              <a:latin typeface="Arial" panose="020B0604020202020204" pitchFamily="34" charset="0"/>
              <a:cs typeface="Arial" panose="020B0604020202020204" pitchFamily="34" charset="0"/>
            </a:endParaRPr>
          </a:p>
        </p:txBody>
      </p:sp>
      <p:sp>
        <p:nvSpPr>
          <p:cNvPr id="4" name="Ellipse 3">
            <a:extLst>
              <a:ext uri="{FF2B5EF4-FFF2-40B4-BE49-F238E27FC236}">
                <a16:creationId xmlns:a16="http://schemas.microsoft.com/office/drawing/2014/main" id="{626FCAFA-38E9-E296-A7D8-01D01F9C74FF}"/>
              </a:ext>
            </a:extLst>
          </p:cNvPr>
          <p:cNvSpPr/>
          <p:nvPr/>
        </p:nvSpPr>
        <p:spPr>
          <a:xfrm>
            <a:off x="7300452" y="-11369"/>
            <a:ext cx="1502368" cy="1538252"/>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ESPACE</a:t>
            </a:r>
          </a:p>
        </p:txBody>
      </p:sp>
      <p:sp>
        <p:nvSpPr>
          <p:cNvPr id="6" name="Ellipse 5">
            <a:extLst>
              <a:ext uri="{FF2B5EF4-FFF2-40B4-BE49-F238E27FC236}">
                <a16:creationId xmlns:a16="http://schemas.microsoft.com/office/drawing/2014/main" id="{53EA7223-18F4-EF71-8AF6-3D888BC169C5}"/>
              </a:ext>
            </a:extLst>
          </p:cNvPr>
          <p:cNvSpPr/>
          <p:nvPr/>
        </p:nvSpPr>
        <p:spPr>
          <a:xfrm>
            <a:off x="9700119" y="52308"/>
            <a:ext cx="1502368" cy="139067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CORPS</a:t>
            </a:r>
          </a:p>
        </p:txBody>
      </p:sp>
      <p:sp>
        <p:nvSpPr>
          <p:cNvPr id="9" name="ZoneTexte 8">
            <a:extLst>
              <a:ext uri="{FF2B5EF4-FFF2-40B4-BE49-F238E27FC236}">
                <a16:creationId xmlns:a16="http://schemas.microsoft.com/office/drawing/2014/main" id="{CD9F0872-0862-23CE-34BA-A4CCEF5F1225}"/>
              </a:ext>
            </a:extLst>
          </p:cNvPr>
          <p:cNvSpPr txBox="1"/>
          <p:nvPr/>
        </p:nvSpPr>
        <p:spPr>
          <a:xfrm>
            <a:off x="79148" y="108518"/>
            <a:ext cx="3792303" cy="600164"/>
          </a:xfrm>
          <a:prstGeom prst="rect">
            <a:avLst/>
          </a:prstGeom>
          <a:noFill/>
          <a:ln w="28575">
            <a:solidFill>
              <a:srgbClr val="0070C0"/>
            </a:solidFill>
          </a:ln>
        </p:spPr>
        <p:txBody>
          <a:bodyPr wrap="square">
            <a:spAutoFit/>
          </a:bodyPr>
          <a:lstStyle/>
          <a:p>
            <a:r>
              <a:rPr lang="fr-FR" sz="1100" b="1" dirty="0">
                <a:latin typeface="Calibri" panose="020F0502020204030204" pitchFamily="34" charset="0"/>
                <a:cs typeface="Calibri" panose="020F0502020204030204" pitchFamily="34" charset="0"/>
              </a:rPr>
              <a:t>Œuvre pouvant nous éclairer sur les entrées de programme </a:t>
            </a:r>
            <a:r>
              <a:rPr lang="fr-FR" sz="1100" dirty="0">
                <a:latin typeface="Calibri" panose="020F0502020204030204" pitchFamily="34" charset="0"/>
                <a:cs typeface="Calibri" panose="020F0502020204030204" pitchFamily="34" charset="0"/>
              </a:rPr>
              <a:t>:</a:t>
            </a:r>
          </a:p>
          <a:p>
            <a:r>
              <a:rPr lang="fr-FR" sz="1100" b="1" dirty="0">
                <a:solidFill>
                  <a:srgbClr val="0070C0"/>
                </a:solidFill>
                <a:latin typeface="Calibri" panose="020F0502020204030204" pitchFamily="34" charset="0"/>
                <a:cs typeface="Calibri" panose="020F0502020204030204" pitchFamily="34" charset="0"/>
              </a:rPr>
              <a:t>Figuration et construction de l’image</a:t>
            </a:r>
          </a:p>
          <a:p>
            <a:r>
              <a:rPr lang="fr-FR" sz="1100" b="1" dirty="0">
                <a:solidFill>
                  <a:srgbClr val="0070C0"/>
                </a:solidFill>
                <a:latin typeface="Calibri" panose="020F0502020204030204" pitchFamily="34" charset="0"/>
                <a:cs typeface="Calibri" panose="020F0502020204030204" pitchFamily="34" charset="0"/>
              </a:rPr>
              <a:t>Narration visuelle</a:t>
            </a:r>
          </a:p>
        </p:txBody>
      </p:sp>
      <p:pic>
        <p:nvPicPr>
          <p:cNvPr id="16" name="Image 15" descr="Une image contenant autel&#10;&#10;Description générée automatiquement">
            <a:extLst>
              <a:ext uri="{FF2B5EF4-FFF2-40B4-BE49-F238E27FC236}">
                <a16:creationId xmlns:a16="http://schemas.microsoft.com/office/drawing/2014/main" id="{2FEFCECC-BCA3-7B50-310D-0AEED0061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877" y="1725295"/>
            <a:ext cx="3901440" cy="2767584"/>
          </a:xfrm>
          <a:prstGeom prst="rect">
            <a:avLst/>
          </a:prstGeom>
        </p:spPr>
      </p:pic>
      <p:sp>
        <p:nvSpPr>
          <p:cNvPr id="24" name="ZoneTexte 23">
            <a:extLst>
              <a:ext uri="{FF2B5EF4-FFF2-40B4-BE49-F238E27FC236}">
                <a16:creationId xmlns:a16="http://schemas.microsoft.com/office/drawing/2014/main" id="{93B63869-E79B-6140-EA3E-84E2F01F0021}"/>
              </a:ext>
            </a:extLst>
          </p:cNvPr>
          <p:cNvSpPr txBox="1"/>
          <p:nvPr/>
        </p:nvSpPr>
        <p:spPr>
          <a:xfrm>
            <a:off x="130410" y="3508374"/>
            <a:ext cx="2941508" cy="261610"/>
          </a:xfrm>
          <a:prstGeom prst="rect">
            <a:avLst/>
          </a:prstGeom>
          <a:noFill/>
        </p:spPr>
        <p:txBody>
          <a:bodyPr wrap="square">
            <a:spAutoFit/>
          </a:bodyPr>
          <a:lstStyle/>
          <a:p>
            <a:r>
              <a:rPr lang="fr-FR" sz="1100" b="1" dirty="0">
                <a:effectLst/>
                <a:latin typeface="Calibri" panose="020F0502020204030204" pitchFamily="34" charset="0"/>
                <a:cs typeface="Calibri" panose="020F0502020204030204" pitchFamily="34" charset="0"/>
              </a:rPr>
              <a:t>Deux scènes sont séparées par une colonne</a:t>
            </a:r>
            <a:r>
              <a:rPr lang="fr-FR" sz="1100" b="1" dirty="0">
                <a:latin typeface="Calibri" panose="020F0502020204030204" pitchFamily="34" charset="0"/>
                <a:cs typeface="Calibri" panose="020F0502020204030204" pitchFamily="34" charset="0"/>
              </a:rPr>
              <a:t>. </a:t>
            </a:r>
            <a:endParaRPr lang="fr-FR" sz="1100" dirty="0">
              <a:latin typeface="Calibri" panose="020F0502020204030204" pitchFamily="34" charset="0"/>
              <a:cs typeface="Calibri" panose="020F0502020204030204" pitchFamily="34" charset="0"/>
            </a:endParaRPr>
          </a:p>
        </p:txBody>
      </p:sp>
      <p:sp>
        <p:nvSpPr>
          <p:cNvPr id="31" name="ZoneTexte 30">
            <a:extLst>
              <a:ext uri="{FF2B5EF4-FFF2-40B4-BE49-F238E27FC236}">
                <a16:creationId xmlns:a16="http://schemas.microsoft.com/office/drawing/2014/main" id="{9AE54663-E015-9D9F-52EF-EA20C5233FE0}"/>
              </a:ext>
            </a:extLst>
          </p:cNvPr>
          <p:cNvSpPr txBox="1"/>
          <p:nvPr/>
        </p:nvSpPr>
        <p:spPr>
          <a:xfrm>
            <a:off x="1407833" y="902082"/>
            <a:ext cx="5365499" cy="830997"/>
          </a:xfrm>
          <a:prstGeom prst="rect">
            <a:avLst/>
          </a:prstGeom>
          <a:noFill/>
        </p:spPr>
        <p:txBody>
          <a:bodyPr wrap="square" rtlCol="0">
            <a:spAutoFit/>
          </a:bodyPr>
          <a:lstStyle/>
          <a:p>
            <a:r>
              <a:rPr lang="fr-FR" sz="1200" dirty="0">
                <a:solidFill>
                  <a:srgbClr val="C00000"/>
                </a:solidFill>
                <a:latin typeface="Calibri" panose="020F0502020204030204" pitchFamily="34" charset="0"/>
                <a:cs typeface="Calibri" panose="020F0502020204030204" pitchFamily="34" charset="0"/>
              </a:rPr>
              <a:t>Un jeu géométrique au service de la narration  ou la narration comme prétexte pour travailler l’espace ?</a:t>
            </a:r>
          </a:p>
          <a:p>
            <a:r>
              <a:rPr lang="fr-FR" sz="1200" dirty="0">
                <a:solidFill>
                  <a:srgbClr val="C00000"/>
                </a:solidFill>
                <a:latin typeface="Calibri" panose="020F0502020204030204" pitchFamily="34" charset="0"/>
                <a:cs typeface="Calibri" panose="020F0502020204030204" pitchFamily="34" charset="0"/>
              </a:rPr>
              <a:t>Une scène religieuse ou œuvre politique?</a:t>
            </a:r>
          </a:p>
          <a:p>
            <a:r>
              <a:rPr lang="fr-FR" sz="1200" dirty="0">
                <a:solidFill>
                  <a:srgbClr val="C00000"/>
                </a:solidFill>
                <a:latin typeface="Calibri" panose="020F0502020204030204" pitchFamily="34" charset="0"/>
                <a:cs typeface="Calibri" panose="020F0502020204030204" pitchFamily="34" charset="0"/>
              </a:rPr>
              <a:t>Un ou des espaces ?</a:t>
            </a:r>
          </a:p>
        </p:txBody>
      </p:sp>
      <p:sp>
        <p:nvSpPr>
          <p:cNvPr id="32" name="ZoneTexte 31">
            <a:extLst>
              <a:ext uri="{FF2B5EF4-FFF2-40B4-BE49-F238E27FC236}">
                <a16:creationId xmlns:a16="http://schemas.microsoft.com/office/drawing/2014/main" id="{E033F0C1-6244-4A99-D665-77287FB94CFA}"/>
              </a:ext>
            </a:extLst>
          </p:cNvPr>
          <p:cNvSpPr txBox="1"/>
          <p:nvPr/>
        </p:nvSpPr>
        <p:spPr>
          <a:xfrm>
            <a:off x="66054" y="5511730"/>
            <a:ext cx="3548747" cy="276999"/>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La scène de la flagellation tient dans un espace carré</a:t>
            </a:r>
          </a:p>
        </p:txBody>
      </p:sp>
      <p:pic>
        <p:nvPicPr>
          <p:cNvPr id="8" name="Image 7" descr="Une image contenant texte&#10;&#10;Description générée automatiquement">
            <a:extLst>
              <a:ext uri="{FF2B5EF4-FFF2-40B4-BE49-F238E27FC236}">
                <a16:creationId xmlns:a16="http://schemas.microsoft.com/office/drawing/2014/main" id="{FC464817-A7AE-87B6-C192-34F5ABEAA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9319" y="2117321"/>
            <a:ext cx="2801599" cy="1983532"/>
          </a:xfrm>
          <a:prstGeom prst="rect">
            <a:avLst/>
          </a:prstGeom>
        </p:spPr>
      </p:pic>
      <p:pic>
        <p:nvPicPr>
          <p:cNvPr id="13" name="Image 12" descr="Une image contenant texte&#10;&#10;Description générée automatiquement">
            <a:extLst>
              <a:ext uri="{FF2B5EF4-FFF2-40B4-BE49-F238E27FC236}">
                <a16:creationId xmlns:a16="http://schemas.microsoft.com/office/drawing/2014/main" id="{3597926A-A579-3C74-B66C-A7B909EA8C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69" y="3864485"/>
            <a:ext cx="2241549" cy="1589258"/>
          </a:xfrm>
          <a:prstGeom prst="rect">
            <a:avLst/>
          </a:prstGeom>
        </p:spPr>
      </p:pic>
      <p:pic>
        <p:nvPicPr>
          <p:cNvPr id="15" name="Image 14" descr="Une image contenant texte&#10;&#10;Description générée automatiquement">
            <a:extLst>
              <a:ext uri="{FF2B5EF4-FFF2-40B4-BE49-F238E27FC236}">
                <a16:creationId xmlns:a16="http://schemas.microsoft.com/office/drawing/2014/main" id="{F9B6144E-8988-00A7-7A4D-D5D3369537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769" y="1866033"/>
            <a:ext cx="2310130" cy="1640192"/>
          </a:xfrm>
          <a:prstGeom prst="rect">
            <a:avLst/>
          </a:prstGeom>
        </p:spPr>
      </p:pic>
      <p:sp>
        <p:nvSpPr>
          <p:cNvPr id="23" name="ZoneTexte 22">
            <a:extLst>
              <a:ext uri="{FF2B5EF4-FFF2-40B4-BE49-F238E27FC236}">
                <a16:creationId xmlns:a16="http://schemas.microsoft.com/office/drawing/2014/main" id="{81ED7C63-C76B-B5D7-8261-B4441703E862}"/>
              </a:ext>
            </a:extLst>
          </p:cNvPr>
          <p:cNvSpPr txBox="1"/>
          <p:nvPr/>
        </p:nvSpPr>
        <p:spPr>
          <a:xfrm>
            <a:off x="8256686" y="4154307"/>
            <a:ext cx="4033895" cy="430887"/>
          </a:xfrm>
          <a:prstGeom prst="rect">
            <a:avLst/>
          </a:prstGeom>
          <a:noFill/>
        </p:spPr>
        <p:txBody>
          <a:bodyPr wrap="square">
            <a:spAutoFit/>
          </a:bodyPr>
          <a:lstStyle/>
          <a:p>
            <a:r>
              <a:rPr lang="fr-FR" sz="1100" b="1" dirty="0">
                <a:effectLst/>
                <a:latin typeface="Calibri" panose="020F0502020204030204" pitchFamily="34" charset="0"/>
                <a:cs typeface="Calibri" panose="020F0502020204030204" pitchFamily="34" charset="0"/>
              </a:rPr>
              <a:t>Les lignes de fuite dirigent notre regard vers le geste de flagellation</a:t>
            </a:r>
            <a:r>
              <a:rPr lang="fr-FR" sz="1100" b="1" dirty="0">
                <a:latin typeface="Calibri" panose="020F0502020204030204" pitchFamily="34" charset="0"/>
                <a:cs typeface="Calibri" panose="020F0502020204030204" pitchFamily="34" charset="0"/>
              </a:rPr>
              <a:t>, l’action la plus mouvementée de la scène.</a:t>
            </a:r>
            <a:endParaRPr lang="fr-FR" sz="1100" dirty="0">
              <a:latin typeface="Calibri" panose="020F0502020204030204" pitchFamily="34" charset="0"/>
              <a:cs typeface="Calibri" panose="020F0502020204030204" pitchFamily="34" charset="0"/>
            </a:endParaRPr>
          </a:p>
        </p:txBody>
      </p:sp>
      <p:pic>
        <p:nvPicPr>
          <p:cNvPr id="27" name="Image 26">
            <a:extLst>
              <a:ext uri="{FF2B5EF4-FFF2-40B4-BE49-F238E27FC236}">
                <a16:creationId xmlns:a16="http://schemas.microsoft.com/office/drawing/2014/main" id="{25E981E9-5590-1160-EBA7-6E9B1D8FEE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4782" y="1733079"/>
            <a:ext cx="3901440" cy="2829800"/>
          </a:xfrm>
          <a:prstGeom prst="rect">
            <a:avLst/>
          </a:prstGeom>
          <a:ln w="12700">
            <a:solidFill>
              <a:srgbClr val="0070C0"/>
            </a:solidFill>
          </a:ln>
        </p:spPr>
      </p:pic>
    </p:spTree>
    <p:extLst>
      <p:ext uri="{BB962C8B-B14F-4D97-AF65-F5344CB8AC3E}">
        <p14:creationId xmlns:p14="http://schemas.microsoft.com/office/powerpoint/2010/main" val="338925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0EEA1E-7C9E-FF44-70BD-4E33D8A01D85}"/>
              </a:ext>
            </a:extLst>
          </p:cNvPr>
          <p:cNvSpPr>
            <a:spLocks noGrp="1"/>
          </p:cNvSpPr>
          <p:nvPr>
            <p:ph type="title"/>
          </p:nvPr>
        </p:nvSpPr>
        <p:spPr>
          <a:xfrm>
            <a:off x="335016" y="796154"/>
            <a:ext cx="3261852" cy="1068439"/>
          </a:xfrm>
          <a:solidFill>
            <a:schemeClr val="bg1">
              <a:lumMod val="85000"/>
            </a:schemeClr>
          </a:solidFill>
          <a:ln>
            <a:solidFill>
              <a:schemeClr val="accent2"/>
            </a:solidFill>
          </a:ln>
        </p:spPr>
        <p:txBody>
          <a:bodyPr>
            <a:normAutofit/>
          </a:bodyPr>
          <a:lstStyle/>
          <a:p>
            <a:pPr algn="ctr"/>
            <a:r>
              <a:rPr lang="fr-FR" sz="2000" b="1" dirty="0">
                <a:latin typeface="Arial" panose="020B0604020202020204" pitchFamily="34" charset="0"/>
                <a:cs typeface="Arial" panose="020B0604020202020204" pitchFamily="34" charset="0"/>
              </a:rPr>
              <a:t>EN VIDEO</a:t>
            </a:r>
            <a:br>
              <a:rPr lang="fr-FR" sz="2000" b="1" dirty="0"/>
            </a:br>
            <a:endParaRPr lang="fr-FR" sz="2000" b="1" dirty="0"/>
          </a:p>
        </p:txBody>
      </p:sp>
      <p:pic>
        <p:nvPicPr>
          <p:cNvPr id="8" name="Image 7">
            <a:extLst>
              <a:ext uri="{FF2B5EF4-FFF2-40B4-BE49-F238E27FC236}">
                <a16:creationId xmlns:a16="http://schemas.microsoft.com/office/drawing/2014/main" id="{1FE9AD05-F40F-33CB-455E-19C4D3C903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48" y="2624138"/>
            <a:ext cx="5250426" cy="3620983"/>
          </a:xfrm>
          <a:prstGeom prst="rect">
            <a:avLst/>
          </a:prstGeom>
          <a:ln>
            <a:noFill/>
          </a:ln>
          <a:effectLst>
            <a:softEdge rad="112500"/>
          </a:effectLst>
        </p:spPr>
      </p:pic>
      <p:sp>
        <p:nvSpPr>
          <p:cNvPr id="3" name="Espace réservé du contenu 2">
            <a:extLst>
              <a:ext uri="{FF2B5EF4-FFF2-40B4-BE49-F238E27FC236}">
                <a16:creationId xmlns:a16="http://schemas.microsoft.com/office/drawing/2014/main" id="{EF7792DA-B6F2-CB78-BF31-320145A0410F}"/>
              </a:ext>
            </a:extLst>
          </p:cNvPr>
          <p:cNvSpPr>
            <a:spLocks noGrp="1"/>
          </p:cNvSpPr>
          <p:nvPr>
            <p:ph idx="1"/>
          </p:nvPr>
        </p:nvSpPr>
        <p:spPr>
          <a:xfrm>
            <a:off x="2254191" y="4803917"/>
            <a:ext cx="3141980" cy="818533"/>
          </a:xfrm>
        </p:spPr>
        <p:txBody>
          <a:bodyPr>
            <a:normAutofit/>
          </a:bodyPr>
          <a:lstStyle/>
          <a:p>
            <a:pPr marL="0" indent="0">
              <a:buNone/>
            </a:pPr>
            <a:r>
              <a:rPr lang="fr-FR" sz="1200" dirty="0">
                <a:latin typeface="Calibri" panose="020F0502020204030204" pitchFamily="34" charset="0"/>
                <a:cs typeface="Calibri" panose="020F0502020204030204" pitchFamily="34" charset="0"/>
              </a:rPr>
              <a:t>3 minutes pour connaître l’œuvre de l’artiste et sa démarche</a:t>
            </a:r>
          </a:p>
        </p:txBody>
      </p:sp>
      <p:pic>
        <p:nvPicPr>
          <p:cNvPr id="4" name="Média en ligne 3" title="3 minutes d'art - La Flagellation du Christ de Piero della Francesca">
            <a:hlinkClick r:id="" action="ppaction://media"/>
            <a:extLst>
              <a:ext uri="{FF2B5EF4-FFF2-40B4-BE49-F238E27FC236}">
                <a16:creationId xmlns:a16="http://schemas.microsoft.com/office/drawing/2014/main" id="{B352B9C3-49A1-B34D-38B8-5A919568B5F2}"/>
              </a:ext>
            </a:extLst>
          </p:cNvPr>
          <p:cNvPicPr>
            <a:picLocks noRot="1" noChangeAspect="1"/>
          </p:cNvPicPr>
          <p:nvPr>
            <a:videoFile r:link="rId1"/>
          </p:nvPr>
        </p:nvPicPr>
        <p:blipFill>
          <a:blip r:embed="rId9"/>
          <a:stretch>
            <a:fillRect/>
          </a:stretch>
        </p:blipFill>
        <p:spPr>
          <a:xfrm>
            <a:off x="2218452" y="2811166"/>
            <a:ext cx="3371681" cy="1905000"/>
          </a:xfrm>
          <a:prstGeom prst="rect">
            <a:avLst/>
          </a:prstGeom>
        </p:spPr>
      </p:pic>
      <p:pic>
        <p:nvPicPr>
          <p:cNvPr id="5" name="Média en ligne 4" title="Urbino: dévoilée l'énigme de Piero della Francesca (FR) - Marches - Italia.it">
            <a:hlinkClick r:id="" action="ppaction://media"/>
            <a:extLst>
              <a:ext uri="{FF2B5EF4-FFF2-40B4-BE49-F238E27FC236}">
                <a16:creationId xmlns:a16="http://schemas.microsoft.com/office/drawing/2014/main" id="{84677D32-4631-D8A8-EED1-D4258A595365}"/>
              </a:ext>
            </a:extLst>
          </p:cNvPr>
          <p:cNvPicPr>
            <a:picLocks noRot="1" noChangeAspect="1"/>
          </p:cNvPicPr>
          <p:nvPr>
            <a:videoFile r:link="rId2"/>
          </p:nvPr>
        </p:nvPicPr>
        <p:blipFill>
          <a:blip r:embed="rId10"/>
          <a:stretch>
            <a:fillRect/>
          </a:stretch>
        </p:blipFill>
        <p:spPr>
          <a:xfrm>
            <a:off x="4380272" y="319238"/>
            <a:ext cx="2540000" cy="1435100"/>
          </a:xfrm>
          <a:prstGeom prst="rect">
            <a:avLst/>
          </a:prstGeom>
        </p:spPr>
      </p:pic>
      <p:sp>
        <p:nvSpPr>
          <p:cNvPr id="6" name="Espace réservé du contenu 2">
            <a:extLst>
              <a:ext uri="{FF2B5EF4-FFF2-40B4-BE49-F238E27FC236}">
                <a16:creationId xmlns:a16="http://schemas.microsoft.com/office/drawing/2014/main" id="{C8FDB47C-F37C-146F-1F38-9A26E99411F2}"/>
              </a:ext>
            </a:extLst>
          </p:cNvPr>
          <p:cNvSpPr txBox="1">
            <a:spLocks/>
          </p:cNvSpPr>
          <p:nvPr/>
        </p:nvSpPr>
        <p:spPr>
          <a:xfrm>
            <a:off x="3786804" y="1743236"/>
            <a:ext cx="3726936" cy="62643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fr-FR" sz="1200" dirty="0">
                <a:latin typeface="Calibri" panose="020F0502020204030204" pitchFamily="34" charset="0"/>
                <a:cs typeface="Calibri" panose="020F0502020204030204" pitchFamily="34" charset="0"/>
              </a:rPr>
              <a:t>La démarche politique de l’artiste à travers ses œuvres</a:t>
            </a:r>
          </a:p>
        </p:txBody>
      </p:sp>
      <p:sp>
        <p:nvSpPr>
          <p:cNvPr id="7" name="ZoneTexte 6">
            <a:extLst>
              <a:ext uri="{FF2B5EF4-FFF2-40B4-BE49-F238E27FC236}">
                <a16:creationId xmlns:a16="http://schemas.microsoft.com/office/drawing/2014/main" id="{4E795797-D6D6-D6E4-5E61-2929365699E8}"/>
              </a:ext>
            </a:extLst>
          </p:cNvPr>
          <p:cNvSpPr txBox="1"/>
          <p:nvPr/>
        </p:nvSpPr>
        <p:spPr>
          <a:xfrm>
            <a:off x="5582511" y="4687765"/>
            <a:ext cx="3141980" cy="1015663"/>
          </a:xfrm>
          <a:prstGeom prst="rect">
            <a:avLst/>
          </a:prstGeom>
          <a:noFill/>
        </p:spPr>
        <p:txBody>
          <a:bodyPr wrap="square" rtlCol="0">
            <a:spAutoFit/>
          </a:bodyPr>
          <a:lstStyle/>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1H autour de l’œuvre (analyse complète) </a:t>
            </a:r>
          </a:p>
          <a:p>
            <a:r>
              <a:rPr lang="fr-FR" sz="1200" dirty="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fr-FR" sz="1200" dirty="0">
                <a:solidFill>
                  <a:srgbClr val="0070C0"/>
                </a:solidFill>
                <a:latin typeface="Calibri" panose="020F0502020204030204" pitchFamily="34" charset="0"/>
                <a:cs typeface="Calibri" panose="020F0502020204030204" pitchFamily="34" charset="0"/>
              </a:rPr>
              <a:t>Observez l’espace de cette œuvre en 3D et une réflexion sur la place du spectateur à partir de la 40</a:t>
            </a:r>
            <a:r>
              <a:rPr lang="fr-FR" sz="1200" baseline="30000" dirty="0">
                <a:solidFill>
                  <a:srgbClr val="0070C0"/>
                </a:solidFill>
                <a:latin typeface="Calibri" panose="020F0502020204030204" pitchFamily="34" charset="0"/>
                <a:cs typeface="Calibri" panose="020F0502020204030204" pitchFamily="34" charset="0"/>
              </a:rPr>
              <a:t>ème</a:t>
            </a:r>
            <a:r>
              <a:rPr lang="fr-FR" sz="1200" dirty="0">
                <a:solidFill>
                  <a:srgbClr val="0070C0"/>
                </a:solidFill>
                <a:latin typeface="Calibri" panose="020F0502020204030204" pitchFamily="34" charset="0"/>
                <a:cs typeface="Calibri" panose="020F0502020204030204" pitchFamily="34" charset="0"/>
              </a:rPr>
              <a:t> minute</a:t>
            </a:r>
          </a:p>
        </p:txBody>
      </p:sp>
      <p:pic>
        <p:nvPicPr>
          <p:cNvPr id="9" name="Média en ligne 8" title="La flagellation du Christ géométrie">
            <a:hlinkClick r:id="" action="ppaction://media"/>
            <a:extLst>
              <a:ext uri="{FF2B5EF4-FFF2-40B4-BE49-F238E27FC236}">
                <a16:creationId xmlns:a16="http://schemas.microsoft.com/office/drawing/2014/main" id="{E6049A78-932B-82CC-1C0D-6B813765AD7B}"/>
              </a:ext>
            </a:extLst>
          </p:cNvPr>
          <p:cNvPicPr>
            <a:picLocks noRot="1" noChangeAspect="1"/>
          </p:cNvPicPr>
          <p:nvPr>
            <a:videoFile r:link="rId3"/>
          </p:nvPr>
        </p:nvPicPr>
        <p:blipFill>
          <a:blip r:embed="rId11"/>
          <a:stretch>
            <a:fillRect/>
          </a:stretch>
        </p:blipFill>
        <p:spPr>
          <a:xfrm>
            <a:off x="9112863" y="179519"/>
            <a:ext cx="2099759" cy="1574819"/>
          </a:xfrm>
          <a:prstGeom prst="rect">
            <a:avLst/>
          </a:prstGeom>
        </p:spPr>
      </p:pic>
      <p:sp>
        <p:nvSpPr>
          <p:cNvPr id="10" name="Espace réservé du contenu 2">
            <a:extLst>
              <a:ext uri="{FF2B5EF4-FFF2-40B4-BE49-F238E27FC236}">
                <a16:creationId xmlns:a16="http://schemas.microsoft.com/office/drawing/2014/main" id="{D9DA46DE-CB1D-2ACC-CF89-AB58DFC9EDA6}"/>
              </a:ext>
            </a:extLst>
          </p:cNvPr>
          <p:cNvSpPr txBox="1">
            <a:spLocks/>
          </p:cNvSpPr>
          <p:nvPr/>
        </p:nvSpPr>
        <p:spPr>
          <a:xfrm>
            <a:off x="8065040" y="1773880"/>
            <a:ext cx="4195403" cy="737092"/>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fr-FR" sz="1200" dirty="0">
                <a:latin typeface="Calibri" panose="020F0502020204030204" pitchFamily="34" charset="0"/>
                <a:cs typeface="Calibri" panose="020F0502020204030204" pitchFamily="34" charset="0"/>
              </a:rPr>
              <a:t>Outils mathématiques et construction de l’espace géométrisé</a:t>
            </a:r>
          </a:p>
        </p:txBody>
      </p:sp>
      <p:pic>
        <p:nvPicPr>
          <p:cNvPr id="11" name="Média en ligne 10" title="&quot;La Flagellation&quot; de Piero della Francesca - vers 1460- Musée national des Marches, Urbino, Italie">
            <a:hlinkClick r:id="" action="ppaction://media"/>
            <a:extLst>
              <a:ext uri="{FF2B5EF4-FFF2-40B4-BE49-F238E27FC236}">
                <a16:creationId xmlns:a16="http://schemas.microsoft.com/office/drawing/2014/main" id="{9835D10E-3FD1-F96D-345F-D550E6079710}"/>
              </a:ext>
            </a:extLst>
          </p:cNvPr>
          <p:cNvPicPr>
            <a:picLocks noRot="1" noChangeAspect="1"/>
          </p:cNvPicPr>
          <p:nvPr>
            <a:videoFile r:link="rId4"/>
          </p:nvPr>
        </p:nvPicPr>
        <p:blipFill>
          <a:blip r:embed="rId12"/>
          <a:stretch>
            <a:fillRect/>
          </a:stretch>
        </p:blipFill>
        <p:spPr>
          <a:xfrm>
            <a:off x="5673211" y="2782765"/>
            <a:ext cx="2540000" cy="1905000"/>
          </a:xfrm>
          <a:prstGeom prst="rect">
            <a:avLst/>
          </a:prstGeom>
        </p:spPr>
      </p:pic>
      <p:pic>
        <p:nvPicPr>
          <p:cNvPr id="12" name="Média en ligne 11" title="L'invention de la perspective.">
            <a:hlinkClick r:id="" action="ppaction://media"/>
            <a:extLst>
              <a:ext uri="{FF2B5EF4-FFF2-40B4-BE49-F238E27FC236}">
                <a16:creationId xmlns:a16="http://schemas.microsoft.com/office/drawing/2014/main" id="{A71DE5A2-E9F4-2178-E823-FAA53D998354}"/>
              </a:ext>
            </a:extLst>
          </p:cNvPr>
          <p:cNvPicPr>
            <a:picLocks noRot="1" noChangeAspect="1"/>
          </p:cNvPicPr>
          <p:nvPr>
            <a:videoFile r:link="rId5"/>
          </p:nvPr>
        </p:nvPicPr>
        <p:blipFill>
          <a:blip r:embed="rId13"/>
          <a:stretch>
            <a:fillRect/>
          </a:stretch>
        </p:blipFill>
        <p:spPr>
          <a:xfrm>
            <a:off x="9519267" y="2624138"/>
            <a:ext cx="2540000" cy="1435100"/>
          </a:xfrm>
          <a:prstGeom prst="rect">
            <a:avLst/>
          </a:prstGeom>
        </p:spPr>
      </p:pic>
      <p:sp>
        <p:nvSpPr>
          <p:cNvPr id="14" name="ZoneTexte 13">
            <a:extLst>
              <a:ext uri="{FF2B5EF4-FFF2-40B4-BE49-F238E27FC236}">
                <a16:creationId xmlns:a16="http://schemas.microsoft.com/office/drawing/2014/main" id="{553B1B7F-779D-B4F5-450E-855B4346DE67}"/>
              </a:ext>
            </a:extLst>
          </p:cNvPr>
          <p:cNvSpPr txBox="1"/>
          <p:nvPr/>
        </p:nvSpPr>
        <p:spPr>
          <a:xfrm>
            <a:off x="9363586" y="5605888"/>
            <a:ext cx="3141980" cy="461665"/>
          </a:xfrm>
          <a:prstGeom prst="rect">
            <a:avLst/>
          </a:prstGeom>
          <a:noFill/>
        </p:spPr>
        <p:txBody>
          <a:bodyPr wrap="square" rtlCol="0">
            <a:spAutoFit/>
          </a:bodyPr>
          <a:lstStyle/>
          <a:p>
            <a:r>
              <a:rPr lang="fr-FR" sz="1200" dirty="0">
                <a:latin typeface="Calibri" panose="020F0502020204030204" pitchFamily="34" charset="0"/>
                <a:cs typeface="Calibri" panose="020F0502020204030204" pitchFamily="34" charset="0"/>
              </a:rPr>
              <a:t>2 vidéos À propos de l’invention de la perspective à la Renaissance</a:t>
            </a:r>
          </a:p>
        </p:txBody>
      </p:sp>
      <p:pic>
        <p:nvPicPr>
          <p:cNvPr id="15" name="Média en ligne 14" title="Géométrie et perspective en peinture">
            <a:hlinkClick r:id="" action="ppaction://media"/>
            <a:extLst>
              <a:ext uri="{FF2B5EF4-FFF2-40B4-BE49-F238E27FC236}">
                <a16:creationId xmlns:a16="http://schemas.microsoft.com/office/drawing/2014/main" id="{13812E7B-A4A8-9CB3-DBAB-0EE5FDB69A41}"/>
              </a:ext>
            </a:extLst>
          </p:cNvPr>
          <p:cNvPicPr>
            <a:picLocks noRot="1" noChangeAspect="1"/>
          </p:cNvPicPr>
          <p:nvPr>
            <a:videoFile r:link="rId6"/>
          </p:nvPr>
        </p:nvPicPr>
        <p:blipFill>
          <a:blip r:embed="rId14"/>
          <a:stretch>
            <a:fillRect/>
          </a:stretch>
        </p:blipFill>
        <p:spPr>
          <a:xfrm>
            <a:off x="9503449" y="4108450"/>
            <a:ext cx="2540000" cy="1435100"/>
          </a:xfrm>
          <a:prstGeom prst="rect">
            <a:avLst/>
          </a:prstGeom>
        </p:spPr>
      </p:pic>
    </p:spTree>
    <p:extLst>
      <p:ext uri="{BB962C8B-B14F-4D97-AF65-F5344CB8AC3E}">
        <p14:creationId xmlns:p14="http://schemas.microsoft.com/office/powerpoint/2010/main" val="82202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1"/>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12"/>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video>
              <p:cMediaNode vol="80000">
                <p:cTn id="33" fill="hold" display="0">
                  <p:stCondLst>
                    <p:cond delay="indefinite"/>
                  </p:stCondLst>
                </p:cTn>
                <p:tgtEl>
                  <p:spTgt spid="5"/>
                </p:tgtEl>
              </p:cMediaNode>
            </p:video>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5"/>
                                        </p:tgtEl>
                                      </p:cBhvr>
                                    </p:cmd>
                                  </p:childTnLst>
                                </p:cTn>
                              </p:par>
                            </p:childTnLst>
                          </p:cTn>
                        </p:par>
                      </p:childTnLst>
                    </p:cTn>
                  </p:par>
                </p:childTnLst>
              </p:cTn>
              <p:nextCondLst>
                <p:cond evt="onClick" delay="0">
                  <p:tgtEl>
                    <p:spTgt spid="5"/>
                  </p:tgtEl>
                </p:cond>
              </p:nextCondLst>
            </p:seq>
            <p:video>
              <p:cMediaNode vol="80000">
                <p:cTn id="39" fill="hold" display="0">
                  <p:stCondLst>
                    <p:cond delay="indefinite"/>
                  </p:stCondLst>
                </p:cTn>
                <p:tgtEl>
                  <p:spTgt spid="9"/>
                </p:tgtEl>
              </p:cMediaNode>
            </p:vide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9"/>
                                        </p:tgtEl>
                                      </p:cBhvr>
                                    </p:cmd>
                                  </p:childTnLst>
                                </p:cTn>
                              </p:par>
                            </p:childTnLst>
                          </p:cTn>
                        </p:par>
                      </p:childTnLst>
                    </p:cTn>
                  </p:par>
                </p:childTnLst>
              </p:cTn>
              <p:nextCondLst>
                <p:cond evt="onClick" delay="0">
                  <p:tgtEl>
                    <p:spTgt spid="9"/>
                  </p:tgtEl>
                </p:cond>
              </p:nextCondLst>
            </p:seq>
            <p:video>
              <p:cMediaNode vol="80000">
                <p:cTn id="45" fill="hold" display="0">
                  <p:stCondLst>
                    <p:cond delay="indefinite"/>
                  </p:stCondLst>
                </p:cTn>
                <p:tgtEl>
                  <p:spTgt spid="11"/>
                </p:tgtEl>
              </p:cMediaNode>
            </p:video>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11"/>
                                        </p:tgtEl>
                                      </p:cBhvr>
                                    </p:cmd>
                                  </p:childTnLst>
                                </p:cTn>
                              </p:par>
                            </p:childTnLst>
                          </p:cTn>
                        </p:par>
                      </p:childTnLst>
                    </p:cTn>
                  </p:par>
                </p:childTnLst>
              </p:cTn>
              <p:nextCondLst>
                <p:cond evt="onClick" delay="0">
                  <p:tgtEl>
                    <p:spTgt spid="11"/>
                  </p:tgtEl>
                </p:cond>
              </p:nextCondLst>
            </p:seq>
            <p:video>
              <p:cMediaNode vol="80000">
                <p:cTn id="51" fill="hold" display="0">
                  <p:stCondLst>
                    <p:cond delay="indefinite"/>
                  </p:stCondLst>
                </p:cTn>
                <p:tgtEl>
                  <p:spTgt spid="12"/>
                </p:tgtEl>
              </p:cMediaNode>
            </p:video>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12"/>
                                        </p:tgtEl>
                                      </p:cBhvr>
                                    </p:cmd>
                                  </p:childTnLst>
                                </p:cTn>
                              </p:par>
                            </p:childTnLst>
                          </p:cTn>
                        </p:par>
                      </p:childTnLst>
                    </p:cTn>
                  </p:par>
                </p:childTnLst>
              </p:cTn>
              <p:nextCondLst>
                <p:cond evt="onClick" delay="0">
                  <p:tgtEl>
                    <p:spTgt spid="12"/>
                  </p:tgtEl>
                </p:cond>
              </p:nextCondLst>
            </p:seq>
            <p:video>
              <p:cMediaNode vol="80000">
                <p:cTn id="57" fill="hold" display="0">
                  <p:stCondLst>
                    <p:cond delay="indefinite"/>
                  </p:stCondLst>
                </p:cTn>
                <p:tgtEl>
                  <p:spTgt spid="15"/>
                </p:tgtEl>
              </p:cMediaNode>
            </p:video>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C2664-0EFB-7490-5385-BEFAEA189F2F}"/>
              </a:ext>
            </a:extLst>
          </p:cNvPr>
          <p:cNvSpPr>
            <a:spLocks noGrp="1"/>
          </p:cNvSpPr>
          <p:nvPr>
            <p:ph type="title"/>
          </p:nvPr>
        </p:nvSpPr>
        <p:spPr>
          <a:xfrm>
            <a:off x="2890684" y="273664"/>
            <a:ext cx="4490884" cy="814746"/>
          </a:xfrm>
          <a:ln>
            <a:solidFill>
              <a:schemeClr val="accent4"/>
            </a:solidFill>
          </a:ln>
        </p:spPr>
        <p:txBody>
          <a:bodyPr>
            <a:normAutofit/>
          </a:bodyPr>
          <a:lstStyle/>
          <a:p>
            <a:pPr algn="ctr"/>
            <a:r>
              <a:rPr lang="fr-FR" sz="2000" b="1" dirty="0">
                <a:latin typeface="Arial" panose="020B0604020202020204" pitchFamily="34" charset="0"/>
                <a:cs typeface="Arial" panose="020B0604020202020204" pitchFamily="34" charset="0"/>
              </a:rPr>
              <a:t>ECHO AVEC D’AUTRES ŒUVRES</a:t>
            </a:r>
            <a:br>
              <a:rPr lang="fr-FR" sz="2000" b="1" dirty="0"/>
            </a:br>
            <a:endParaRPr lang="fr-FR" sz="2000" b="1" dirty="0"/>
          </a:p>
        </p:txBody>
      </p:sp>
      <p:sp>
        <p:nvSpPr>
          <p:cNvPr id="3" name="Espace réservé du contenu 2">
            <a:extLst>
              <a:ext uri="{FF2B5EF4-FFF2-40B4-BE49-F238E27FC236}">
                <a16:creationId xmlns:a16="http://schemas.microsoft.com/office/drawing/2014/main" id="{D3D1241A-AB95-F4C9-1419-0B74A5FFCAA1}"/>
              </a:ext>
            </a:extLst>
          </p:cNvPr>
          <p:cNvSpPr>
            <a:spLocks noGrp="1"/>
          </p:cNvSpPr>
          <p:nvPr>
            <p:ph sz="half" idx="1"/>
          </p:nvPr>
        </p:nvSpPr>
        <p:spPr>
          <a:xfrm>
            <a:off x="202263" y="1391473"/>
            <a:ext cx="5820697" cy="4785490"/>
          </a:xfrm>
          <a:solidFill>
            <a:schemeClr val="bg1">
              <a:lumMod val="85000"/>
            </a:schemeClr>
          </a:solidFill>
          <a:ln>
            <a:solidFill>
              <a:schemeClr val="accent4"/>
            </a:solidFill>
          </a:ln>
        </p:spPr>
        <p:txBody>
          <a:bodyPr>
            <a:normAutofit/>
          </a:bodyPr>
          <a:lstStyle/>
          <a:p>
            <a:pPr marL="0" indent="0">
              <a:buNone/>
            </a:pPr>
            <a:r>
              <a:rPr lang="fr-FR" sz="1200" b="1" dirty="0">
                <a:latin typeface="Calibri" panose="020F0502020204030204" pitchFamily="34" charset="0"/>
                <a:cs typeface="Calibri" panose="020F0502020204030204" pitchFamily="34" charset="0"/>
              </a:rPr>
              <a:t>AVANT OU AVEC LUI</a:t>
            </a:r>
          </a:p>
          <a:p>
            <a:pPr marL="0" indent="0">
              <a:buNone/>
            </a:pPr>
            <a:endParaRPr lang="fr-FR" sz="1200" dirty="0"/>
          </a:p>
        </p:txBody>
      </p:sp>
      <p:sp>
        <p:nvSpPr>
          <p:cNvPr id="5" name="Espace réservé du contenu 2">
            <a:extLst>
              <a:ext uri="{FF2B5EF4-FFF2-40B4-BE49-F238E27FC236}">
                <a16:creationId xmlns:a16="http://schemas.microsoft.com/office/drawing/2014/main" id="{FC065810-72CE-02C5-54B0-3D53493A0DD1}"/>
              </a:ext>
            </a:extLst>
          </p:cNvPr>
          <p:cNvSpPr txBox="1">
            <a:spLocks/>
          </p:cNvSpPr>
          <p:nvPr/>
        </p:nvSpPr>
        <p:spPr>
          <a:xfrm>
            <a:off x="6277897" y="1360714"/>
            <a:ext cx="5744497" cy="4816249"/>
          </a:xfrm>
          <a:prstGeom prst="rect">
            <a:avLst/>
          </a:prstGeom>
          <a:solidFill>
            <a:schemeClr val="bg1">
              <a:lumMod val="85000"/>
            </a:schemeClr>
          </a:solidFill>
          <a:ln>
            <a:solidFill>
              <a:schemeClr val="accent4"/>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400" b="1" dirty="0">
                <a:latin typeface="Calibri" panose="020F0502020204030204" pitchFamily="34" charset="0"/>
                <a:cs typeface="Calibri" panose="020F0502020204030204" pitchFamily="34" charset="0"/>
              </a:rPr>
              <a:t>APRÈS LUI</a:t>
            </a:r>
          </a:p>
        </p:txBody>
      </p:sp>
      <p:pic>
        <p:nvPicPr>
          <p:cNvPr id="6" name="Image 5" descr="Une image contenant texte&#10;&#10;Description générée automatiquement">
            <a:extLst>
              <a:ext uri="{FF2B5EF4-FFF2-40B4-BE49-F238E27FC236}">
                <a16:creationId xmlns:a16="http://schemas.microsoft.com/office/drawing/2014/main" id="{975B3C0D-1BFA-9A53-FEE8-EB6DFC906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0450" y="4193746"/>
            <a:ext cx="1017950" cy="1814496"/>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C04DBDA0-4556-D20C-C071-094DDC27D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0450" y="1391473"/>
            <a:ext cx="2876247" cy="1617889"/>
          </a:xfrm>
          <a:prstGeom prst="rect">
            <a:avLst/>
          </a:prstGeom>
        </p:spPr>
      </p:pic>
      <p:sp>
        <p:nvSpPr>
          <p:cNvPr id="11" name="ZoneTexte 10">
            <a:extLst>
              <a:ext uri="{FF2B5EF4-FFF2-40B4-BE49-F238E27FC236}">
                <a16:creationId xmlns:a16="http://schemas.microsoft.com/office/drawing/2014/main" id="{904EC709-B1DA-62C4-52FE-E901715557D7}"/>
              </a:ext>
            </a:extLst>
          </p:cNvPr>
          <p:cNvSpPr txBox="1"/>
          <p:nvPr/>
        </p:nvSpPr>
        <p:spPr>
          <a:xfrm>
            <a:off x="8934753" y="3009362"/>
            <a:ext cx="2786743" cy="1015663"/>
          </a:xfrm>
          <a:prstGeom prst="rect">
            <a:avLst/>
          </a:prstGeom>
          <a:noFill/>
        </p:spPr>
        <p:txBody>
          <a:bodyPr wrap="square" rtlCol="0">
            <a:spAutoFit/>
          </a:bodyPr>
          <a:lstStyle/>
          <a:p>
            <a:r>
              <a:rPr lang="fr-FR" sz="1200" b="1" dirty="0">
                <a:solidFill>
                  <a:srgbClr val="7030A0"/>
                </a:solidFill>
                <a:latin typeface="Calibri" panose="020F0502020204030204" pitchFamily="34" charset="0"/>
                <a:cs typeface="Calibri" panose="020F0502020204030204" pitchFamily="34" charset="0"/>
              </a:rPr>
              <a:t>Pablo PICASSO</a:t>
            </a:r>
          </a:p>
          <a:p>
            <a:r>
              <a:rPr lang="fr-FR" sz="1200" i="1" dirty="0">
                <a:solidFill>
                  <a:srgbClr val="7030A0"/>
                </a:solidFill>
                <a:latin typeface="Calibri" panose="020F0502020204030204" pitchFamily="34" charset="0"/>
                <a:cs typeface="Calibri" panose="020F0502020204030204" pitchFamily="34" charset="0"/>
              </a:rPr>
              <a:t>Guernica</a:t>
            </a:r>
          </a:p>
          <a:p>
            <a:r>
              <a:rPr lang="fr-FR" sz="1200" dirty="0">
                <a:solidFill>
                  <a:srgbClr val="7030A0"/>
                </a:solidFill>
                <a:latin typeface="Calibri" panose="020F0502020204030204" pitchFamily="34" charset="0"/>
                <a:cs typeface="Calibri" panose="020F0502020204030204" pitchFamily="34" charset="0"/>
              </a:rPr>
              <a:t>1937</a:t>
            </a:r>
          </a:p>
          <a:p>
            <a:r>
              <a:rPr lang="fr-FR" sz="1200" dirty="0">
                <a:latin typeface="Calibri" panose="020F0502020204030204" pitchFamily="34" charset="0"/>
                <a:cs typeface="Calibri" panose="020F0502020204030204" pitchFamily="34" charset="0"/>
              </a:rPr>
              <a:t>(recherche de géométrisation dans la représentation des corps et espaces)</a:t>
            </a:r>
          </a:p>
        </p:txBody>
      </p:sp>
      <p:sp>
        <p:nvSpPr>
          <p:cNvPr id="13" name="ZoneTexte 12">
            <a:extLst>
              <a:ext uri="{FF2B5EF4-FFF2-40B4-BE49-F238E27FC236}">
                <a16:creationId xmlns:a16="http://schemas.microsoft.com/office/drawing/2014/main" id="{16228066-5593-11D2-A10B-13B9CB11B5CC}"/>
              </a:ext>
            </a:extLst>
          </p:cNvPr>
          <p:cNvSpPr txBox="1"/>
          <p:nvPr/>
        </p:nvSpPr>
        <p:spPr>
          <a:xfrm>
            <a:off x="6518124" y="4054774"/>
            <a:ext cx="2264229" cy="1754326"/>
          </a:xfrm>
          <a:prstGeom prst="rect">
            <a:avLst/>
          </a:prstGeom>
          <a:noFill/>
        </p:spPr>
        <p:txBody>
          <a:bodyPr wrap="square" rtlCol="0">
            <a:spAutoFit/>
          </a:bodyPr>
          <a:lstStyle/>
          <a:p>
            <a:r>
              <a:rPr lang="fr-FR" sz="1200" b="1" dirty="0">
                <a:solidFill>
                  <a:srgbClr val="7030A0"/>
                </a:solidFill>
                <a:latin typeface="Calibri" panose="020F0502020204030204" pitchFamily="34" charset="0"/>
                <a:cs typeface="Calibri" panose="020F0502020204030204" pitchFamily="34" charset="0"/>
              </a:rPr>
              <a:t>Victor VASARELY</a:t>
            </a:r>
          </a:p>
          <a:p>
            <a:r>
              <a:rPr lang="fr-FR" sz="1200" i="1" dirty="0">
                <a:solidFill>
                  <a:srgbClr val="7030A0"/>
                </a:solidFill>
                <a:latin typeface="Calibri" panose="020F0502020204030204" pitchFamily="34" charset="0"/>
                <a:cs typeface="Calibri" panose="020F0502020204030204" pitchFamily="34" charset="0"/>
              </a:rPr>
              <a:t>Kaldor</a:t>
            </a:r>
          </a:p>
          <a:p>
            <a:r>
              <a:rPr lang="fr-FR" sz="1200" dirty="0">
                <a:solidFill>
                  <a:srgbClr val="7030A0"/>
                </a:solidFill>
                <a:latin typeface="Calibri" panose="020F0502020204030204" pitchFamily="34" charset="0"/>
                <a:cs typeface="Calibri" panose="020F0502020204030204" pitchFamily="34" charset="0"/>
              </a:rPr>
              <a:t>1980</a:t>
            </a:r>
          </a:p>
          <a:p>
            <a:r>
              <a:rPr lang="fr-FR" sz="1200" dirty="0">
                <a:latin typeface="Calibri" panose="020F0502020204030204" pitchFamily="34" charset="0"/>
                <a:cs typeface="Calibri" panose="020F0502020204030204" pitchFamily="34" charset="0"/>
              </a:rPr>
              <a:t>(mathématiques, géométrie de l’espace comme sujet, perspective et </a:t>
            </a:r>
            <a:r>
              <a:rPr lang="fr-FR" sz="1200" b="1" dirty="0">
                <a:solidFill>
                  <a:srgbClr val="7030A0"/>
                </a:solidFill>
                <a:latin typeface="Calibri" panose="020F0502020204030204" pitchFamily="34" charset="0"/>
                <a:cs typeface="Calibri" panose="020F0502020204030204" pitchFamily="34" charset="0"/>
              </a:rPr>
              <a:t>Op art</a:t>
            </a:r>
            <a:r>
              <a:rPr lang="fr-FR" sz="1200" dirty="0">
                <a:latin typeface="Calibri" panose="020F0502020204030204" pitchFamily="34" charset="0"/>
                <a:cs typeface="Calibri" panose="020F0502020204030204" pitchFamily="34" charset="0"/>
              </a:rPr>
              <a:t>)</a:t>
            </a:r>
          </a:p>
          <a:p>
            <a:r>
              <a:rPr lang="fr-FR" sz="1200" dirty="0">
                <a:latin typeface="Calibri" panose="020F0502020204030204" pitchFamily="34" charset="0"/>
                <a:cs typeface="Calibri" panose="020F0502020204030204" pitchFamily="34" charset="0"/>
                <a:hlinkClick r:id="rId4"/>
              </a:rPr>
              <a:t>https://www.fondationvasarely.org/le-centre-architectonique/victor-vasarely/</a:t>
            </a:r>
            <a:r>
              <a:rPr lang="fr-FR" sz="1200" dirty="0">
                <a:latin typeface="Calibri" panose="020F0502020204030204" pitchFamily="34" charset="0"/>
                <a:cs typeface="Calibri" panose="020F0502020204030204" pitchFamily="34" charset="0"/>
              </a:rPr>
              <a:t> </a:t>
            </a:r>
          </a:p>
        </p:txBody>
      </p:sp>
      <p:pic>
        <p:nvPicPr>
          <p:cNvPr id="15" name="Image 14" descr="Une image contenant mur, peint, jaune, carrelé&#10;&#10;Description générée automatiquement">
            <a:extLst>
              <a:ext uri="{FF2B5EF4-FFF2-40B4-BE49-F238E27FC236}">
                <a16:creationId xmlns:a16="http://schemas.microsoft.com/office/drawing/2014/main" id="{96A89F15-D41F-311C-3037-37B8AD2B6F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8124" y="1933696"/>
            <a:ext cx="1753215" cy="1753215"/>
          </a:xfrm>
          <a:prstGeom prst="rect">
            <a:avLst/>
          </a:prstGeom>
        </p:spPr>
      </p:pic>
      <p:sp>
        <p:nvSpPr>
          <p:cNvPr id="17" name="ZoneTexte 16">
            <a:extLst>
              <a:ext uri="{FF2B5EF4-FFF2-40B4-BE49-F238E27FC236}">
                <a16:creationId xmlns:a16="http://schemas.microsoft.com/office/drawing/2014/main" id="{B0356948-7B96-B87E-3242-37F7EDC2D593}"/>
              </a:ext>
            </a:extLst>
          </p:cNvPr>
          <p:cNvSpPr txBox="1"/>
          <p:nvPr/>
        </p:nvSpPr>
        <p:spPr>
          <a:xfrm>
            <a:off x="10138231" y="4316164"/>
            <a:ext cx="1778466" cy="1569660"/>
          </a:xfrm>
          <a:prstGeom prst="rect">
            <a:avLst/>
          </a:prstGeom>
          <a:noFill/>
        </p:spPr>
        <p:txBody>
          <a:bodyPr wrap="square" rtlCol="0">
            <a:spAutoFit/>
          </a:bodyPr>
          <a:lstStyle/>
          <a:p>
            <a:r>
              <a:rPr lang="fr-FR" sz="1200" b="1" dirty="0">
                <a:solidFill>
                  <a:srgbClr val="7030A0"/>
                </a:solidFill>
                <a:latin typeface="Calibri" panose="020F0502020204030204" pitchFamily="34" charset="0"/>
                <a:cs typeface="Calibri" panose="020F0502020204030204" pitchFamily="34" charset="0"/>
              </a:rPr>
              <a:t>Salvador DALI</a:t>
            </a:r>
          </a:p>
          <a:p>
            <a:r>
              <a:rPr lang="fr-FR" sz="1200" i="1" dirty="0">
                <a:solidFill>
                  <a:srgbClr val="7030A0"/>
                </a:solidFill>
                <a:latin typeface="Calibri" panose="020F0502020204030204" pitchFamily="34" charset="0"/>
                <a:cs typeface="Calibri" panose="020F0502020204030204" pitchFamily="34" charset="0"/>
              </a:rPr>
              <a:t>Christ de St Jean de la Croix</a:t>
            </a:r>
          </a:p>
          <a:p>
            <a:r>
              <a:rPr lang="fr-FR" sz="1200" dirty="0">
                <a:solidFill>
                  <a:srgbClr val="7030A0"/>
                </a:solidFill>
                <a:latin typeface="Calibri" panose="020F0502020204030204" pitchFamily="34" charset="0"/>
                <a:cs typeface="Calibri" panose="020F0502020204030204" pitchFamily="34" charset="0"/>
              </a:rPr>
              <a:t>1951</a:t>
            </a:r>
          </a:p>
          <a:p>
            <a:r>
              <a:rPr lang="fr-FR" sz="1200" dirty="0">
                <a:latin typeface="Calibri" panose="020F0502020204030204" pitchFamily="34" charset="0"/>
                <a:cs typeface="Calibri" panose="020F0502020204030204" pitchFamily="34" charset="0"/>
              </a:rPr>
              <a:t>(le religieux et prouesse technique pour représenter l’espace symbolique)</a:t>
            </a:r>
          </a:p>
        </p:txBody>
      </p:sp>
      <p:pic>
        <p:nvPicPr>
          <p:cNvPr id="19" name="Image 18" descr="Une image contenant texte&#10;&#10;Description générée automatiquement">
            <a:extLst>
              <a:ext uri="{FF2B5EF4-FFF2-40B4-BE49-F238E27FC236}">
                <a16:creationId xmlns:a16="http://schemas.microsoft.com/office/drawing/2014/main" id="{2128AD54-65F5-3355-C6BE-37F7A80CFA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044" y="4332828"/>
            <a:ext cx="2876248" cy="1675414"/>
          </a:xfrm>
          <a:prstGeom prst="rect">
            <a:avLst/>
          </a:prstGeom>
        </p:spPr>
      </p:pic>
      <p:sp>
        <p:nvSpPr>
          <p:cNvPr id="21" name="ZoneTexte 20">
            <a:extLst>
              <a:ext uri="{FF2B5EF4-FFF2-40B4-BE49-F238E27FC236}">
                <a16:creationId xmlns:a16="http://schemas.microsoft.com/office/drawing/2014/main" id="{FD297EE6-FAF8-5429-3241-59C491CB8FF8}"/>
              </a:ext>
            </a:extLst>
          </p:cNvPr>
          <p:cNvSpPr txBox="1"/>
          <p:nvPr/>
        </p:nvSpPr>
        <p:spPr>
          <a:xfrm>
            <a:off x="3241332" y="4608771"/>
            <a:ext cx="2264229" cy="1200329"/>
          </a:xfrm>
          <a:prstGeom prst="rect">
            <a:avLst/>
          </a:prstGeom>
          <a:noFill/>
        </p:spPr>
        <p:txBody>
          <a:bodyPr wrap="square" rtlCol="0">
            <a:spAutoFit/>
          </a:bodyPr>
          <a:lstStyle/>
          <a:p>
            <a:r>
              <a:rPr lang="fr-FR" sz="1200" b="1" dirty="0">
                <a:solidFill>
                  <a:srgbClr val="7030A0"/>
                </a:solidFill>
                <a:latin typeface="Calibri" panose="020F0502020204030204" pitchFamily="34" charset="0"/>
                <a:cs typeface="Calibri" panose="020F0502020204030204" pitchFamily="34" charset="0"/>
              </a:rPr>
              <a:t>Paolo UCELLO</a:t>
            </a:r>
          </a:p>
          <a:p>
            <a:r>
              <a:rPr lang="fr-FR" sz="1200" i="1" dirty="0">
                <a:solidFill>
                  <a:srgbClr val="7030A0"/>
                </a:solidFill>
                <a:latin typeface="Calibri" panose="020F0502020204030204" pitchFamily="34" charset="0"/>
                <a:cs typeface="Calibri" panose="020F0502020204030204" pitchFamily="34" charset="0"/>
              </a:rPr>
              <a:t>La bataille de San Romano</a:t>
            </a:r>
          </a:p>
          <a:p>
            <a:r>
              <a:rPr lang="fr-FR" sz="1200" dirty="0">
                <a:solidFill>
                  <a:srgbClr val="7030A0"/>
                </a:solidFill>
                <a:latin typeface="Calibri" panose="020F0502020204030204" pitchFamily="34" charset="0"/>
                <a:cs typeface="Calibri" panose="020F0502020204030204" pitchFamily="34" charset="0"/>
              </a:rPr>
              <a:t>Vers 1438</a:t>
            </a:r>
          </a:p>
          <a:p>
            <a:r>
              <a:rPr lang="fr-FR" sz="1200" dirty="0">
                <a:latin typeface="Calibri" panose="020F0502020204030204" pitchFamily="34" charset="0"/>
                <a:cs typeface="Calibri" panose="020F0502020204030204" pitchFamily="34" charset="0"/>
              </a:rPr>
              <a:t>(l’art face au pouvoir politique, l’organisation de l’espace et traités mathématiques)</a:t>
            </a:r>
          </a:p>
        </p:txBody>
      </p:sp>
      <p:pic>
        <p:nvPicPr>
          <p:cNvPr id="23" name="Image 22" descr="Une image contenant vieux, voûte, autel, pierre&#10;&#10;Description générée automatiquement">
            <a:extLst>
              <a:ext uri="{FF2B5EF4-FFF2-40B4-BE49-F238E27FC236}">
                <a16:creationId xmlns:a16="http://schemas.microsoft.com/office/drawing/2014/main" id="{C96DE58E-A9A5-EC1F-2731-A519AA98A8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4731" y="2200417"/>
            <a:ext cx="1063843" cy="2329543"/>
          </a:xfrm>
          <a:prstGeom prst="rect">
            <a:avLst/>
          </a:prstGeom>
        </p:spPr>
      </p:pic>
      <p:sp>
        <p:nvSpPr>
          <p:cNvPr id="25" name="ZoneTexte 24">
            <a:extLst>
              <a:ext uri="{FF2B5EF4-FFF2-40B4-BE49-F238E27FC236}">
                <a16:creationId xmlns:a16="http://schemas.microsoft.com/office/drawing/2014/main" id="{50F2352B-09F1-CA54-485E-A071FB3DBCE6}"/>
              </a:ext>
            </a:extLst>
          </p:cNvPr>
          <p:cNvSpPr txBox="1"/>
          <p:nvPr/>
        </p:nvSpPr>
        <p:spPr>
          <a:xfrm>
            <a:off x="4716979" y="3144965"/>
            <a:ext cx="1316568" cy="1384995"/>
          </a:xfrm>
          <a:prstGeom prst="rect">
            <a:avLst/>
          </a:prstGeom>
          <a:noFill/>
        </p:spPr>
        <p:txBody>
          <a:bodyPr wrap="square" rtlCol="0">
            <a:spAutoFit/>
          </a:bodyPr>
          <a:lstStyle/>
          <a:p>
            <a:r>
              <a:rPr lang="fr-FR" sz="1200" b="1" dirty="0">
                <a:solidFill>
                  <a:srgbClr val="7030A0"/>
                </a:solidFill>
                <a:latin typeface="Calibri" panose="020F0502020204030204" pitchFamily="34" charset="0"/>
                <a:cs typeface="Calibri" panose="020F0502020204030204" pitchFamily="34" charset="0"/>
              </a:rPr>
              <a:t>MASACCIO</a:t>
            </a:r>
          </a:p>
          <a:p>
            <a:r>
              <a:rPr lang="fr-FR" sz="1200" i="1" dirty="0">
                <a:solidFill>
                  <a:srgbClr val="7030A0"/>
                </a:solidFill>
                <a:latin typeface="Calibri" panose="020F0502020204030204" pitchFamily="34" charset="0"/>
                <a:cs typeface="Calibri" panose="020F0502020204030204" pitchFamily="34" charset="0"/>
              </a:rPr>
              <a:t>La trinité</a:t>
            </a:r>
          </a:p>
          <a:p>
            <a:r>
              <a:rPr lang="fr-FR" sz="1200" dirty="0">
                <a:solidFill>
                  <a:srgbClr val="7030A0"/>
                </a:solidFill>
                <a:latin typeface="Calibri" panose="020F0502020204030204" pitchFamily="34" charset="0"/>
                <a:cs typeface="Calibri" panose="020F0502020204030204" pitchFamily="34" charset="0"/>
              </a:rPr>
              <a:t>Vers 1425</a:t>
            </a:r>
          </a:p>
          <a:p>
            <a:r>
              <a:rPr lang="fr-FR" sz="1200" dirty="0">
                <a:latin typeface="Calibri" panose="020F0502020204030204" pitchFamily="34" charset="0"/>
                <a:cs typeface="Calibri" panose="020F0502020204030204" pitchFamily="34" charset="0"/>
              </a:rPr>
              <a:t>(l’art sacré, évolution dans la représentation de la profondeur)</a:t>
            </a:r>
          </a:p>
        </p:txBody>
      </p:sp>
      <p:sp>
        <p:nvSpPr>
          <p:cNvPr id="27" name="ZoneTexte 26">
            <a:extLst>
              <a:ext uri="{FF2B5EF4-FFF2-40B4-BE49-F238E27FC236}">
                <a16:creationId xmlns:a16="http://schemas.microsoft.com/office/drawing/2014/main" id="{BBD431A3-E4F8-759A-27B4-648E8392B833}"/>
              </a:ext>
            </a:extLst>
          </p:cNvPr>
          <p:cNvSpPr txBox="1"/>
          <p:nvPr/>
        </p:nvSpPr>
        <p:spPr>
          <a:xfrm>
            <a:off x="284044" y="3156640"/>
            <a:ext cx="3254305" cy="1015663"/>
          </a:xfrm>
          <a:prstGeom prst="rect">
            <a:avLst/>
          </a:prstGeom>
          <a:noFill/>
        </p:spPr>
        <p:txBody>
          <a:bodyPr wrap="square" rtlCol="0">
            <a:spAutoFit/>
          </a:bodyPr>
          <a:lstStyle/>
          <a:p>
            <a:r>
              <a:rPr lang="fr-FR" sz="1200" b="1" dirty="0">
                <a:solidFill>
                  <a:srgbClr val="7030A0"/>
                </a:solidFill>
                <a:latin typeface="Calibri" panose="020F0502020204030204" pitchFamily="34" charset="0"/>
                <a:cs typeface="Calibri" panose="020F0502020204030204" pitchFamily="34" charset="0"/>
              </a:rPr>
              <a:t>Ambrogio LORENZETTI</a:t>
            </a:r>
          </a:p>
          <a:p>
            <a:r>
              <a:rPr lang="fr-FR" sz="1200" i="1" dirty="0">
                <a:solidFill>
                  <a:srgbClr val="7030A0"/>
                </a:solidFill>
                <a:latin typeface="Calibri" panose="020F0502020204030204" pitchFamily="34" charset="0"/>
                <a:cs typeface="Calibri" panose="020F0502020204030204" pitchFamily="34" charset="0"/>
              </a:rPr>
              <a:t>Allégorie et effet du bon et mauvais gouvernement (détail)</a:t>
            </a:r>
          </a:p>
          <a:p>
            <a:r>
              <a:rPr lang="fr-FR" sz="1200" dirty="0">
                <a:solidFill>
                  <a:srgbClr val="7030A0"/>
                </a:solidFill>
                <a:latin typeface="Calibri" panose="020F0502020204030204" pitchFamily="34" charset="0"/>
                <a:cs typeface="Calibri" panose="020F0502020204030204" pitchFamily="34" charset="0"/>
              </a:rPr>
              <a:t>Vers 1339</a:t>
            </a:r>
          </a:p>
          <a:p>
            <a:r>
              <a:rPr lang="fr-FR" sz="1200" dirty="0">
                <a:latin typeface="Calibri" panose="020F0502020204030204" pitchFamily="34" charset="0"/>
                <a:cs typeface="Calibri" panose="020F0502020204030204" pitchFamily="34" charset="0"/>
              </a:rPr>
              <a:t>(art et politique, représentation du pouvoir)</a:t>
            </a:r>
          </a:p>
        </p:txBody>
      </p:sp>
      <p:pic>
        <p:nvPicPr>
          <p:cNvPr id="29" name="Image 28" descr="Une image contenant texte, autel&#10;&#10;Description générée automatiquement">
            <a:extLst>
              <a:ext uri="{FF2B5EF4-FFF2-40B4-BE49-F238E27FC236}">
                <a16:creationId xmlns:a16="http://schemas.microsoft.com/office/drawing/2014/main" id="{41886C99-BB5D-4096-A186-937D234AF4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760" y="1793392"/>
            <a:ext cx="2876247" cy="1385692"/>
          </a:xfrm>
          <a:prstGeom prst="rect">
            <a:avLst/>
          </a:prstGeom>
        </p:spPr>
      </p:pic>
    </p:spTree>
    <p:extLst>
      <p:ext uri="{BB962C8B-B14F-4D97-AF65-F5344CB8AC3E}">
        <p14:creationId xmlns:p14="http://schemas.microsoft.com/office/powerpoint/2010/main" val="66086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7" grpId="0"/>
      <p:bldP spid="21" grpId="0"/>
      <p:bldP spid="25" grpId="0"/>
      <p:bldP spid="27" grpId="0"/>
    </p:bldLst>
  </p:timing>
</p:sld>
</file>

<file path=ppt/theme/theme1.xml><?xml version="1.0" encoding="utf-8"?>
<a:theme xmlns:a="http://schemas.openxmlformats.org/drawingml/2006/main" name="Galerie">
  <a:themeElements>
    <a:clrScheme name="Galerie">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erie">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docProps/app.xml><?xml version="1.0" encoding="utf-8"?>
<Properties xmlns="http://schemas.openxmlformats.org/officeDocument/2006/extended-properties" xmlns:vt="http://schemas.openxmlformats.org/officeDocument/2006/docPropsVTypes">
  <Template>TM10001114[[fn=Galerie]]</Template>
  <TotalTime>494</TotalTime>
  <Words>3068</Words>
  <Application>Microsoft Office PowerPoint</Application>
  <PresentationFormat>Grand écran</PresentationFormat>
  <Paragraphs>145</Paragraphs>
  <Slides>9</Slides>
  <Notes>0</Notes>
  <HiddenSlides>0</HiddenSlides>
  <MMClips>6</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vt:i4>
      </vt:variant>
    </vt:vector>
  </HeadingPairs>
  <TitlesOfParts>
    <vt:vector size="14" baseType="lpstr">
      <vt:lpstr>andale mono</vt:lpstr>
      <vt:lpstr>Arial</vt:lpstr>
      <vt:lpstr>Calibri</vt:lpstr>
      <vt:lpstr>Palatino Linotype</vt:lpstr>
      <vt:lpstr>Galerie</vt:lpstr>
      <vt:lpstr>visuel</vt:lpstr>
      <vt:lpstr>Présentation PowerPoint</vt:lpstr>
      <vt:lpstr>CONTEXTE DANS LE TEMPS</vt:lpstr>
      <vt:lpstr>ÉLÉMENTS BIOGRAPHIQUE SUR l’ARTISTE Le plus mathématicien des artistes au cœur de la Renaissance !</vt:lpstr>
      <vt:lpstr>DU PROJET À LA RÉALISATION COMPRENDRE LA DÉMARCHE DE L’ARTISTE </vt:lpstr>
      <vt:lpstr>ANALYSE D’ŒUVRE </vt:lpstr>
      <vt:lpstr>ANALYSE D’ŒUVRE </vt:lpstr>
      <vt:lpstr>EN VIDEO </vt:lpstr>
      <vt:lpstr>ECHO AVEC D’AUTRES ŒUVRES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visuel</dc:title>
  <dc:creator>jeremy lopez</dc:creator>
  <cp:lastModifiedBy>jeremy lopez</cp:lastModifiedBy>
  <cp:revision>35</cp:revision>
  <dcterms:created xsi:type="dcterms:W3CDTF">2022-09-03T13:56:59Z</dcterms:created>
  <dcterms:modified xsi:type="dcterms:W3CDTF">2022-09-14T18:56:18Z</dcterms:modified>
</cp:coreProperties>
</file>