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2" r:id="rId6"/>
    <p:sldId id="261"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09A79C9-F70A-466E-9AD2-47C308A419B9}">
          <p14:sldIdLst>
            <p14:sldId id="256"/>
          </p14:sldIdLst>
        </p14:section>
        <p14:section name="Section sans titre" id="{328E2536-7BBE-405D-BDB2-5BECE5DA50CB}">
          <p14:sldIdLst>
            <p14:sldId id="257"/>
            <p14:sldId id="258"/>
            <p14:sldId id="259"/>
            <p14:sldId id="262"/>
            <p14:sldId id="261"/>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FFEB0D6-21E0-43BA-9506-F9503110CEC1}" type="datetimeFigureOut">
              <a:rPr lang="fr-FR" smtClean="0"/>
              <a:t>04/09/2022</a:t>
            </a:fld>
            <a:endParaRPr lang="fr-FR"/>
          </a:p>
        </p:txBody>
      </p:sp>
      <p:sp>
        <p:nvSpPr>
          <p:cNvPr id="5" name="Footer Placeholder 4"/>
          <p:cNvSpPr>
            <a:spLocks noGrp="1"/>
          </p:cNvSpPr>
          <p:nvPr>
            <p:ph type="ftr" sz="quarter" idx="11"/>
          </p:nvPr>
        </p:nvSpPr>
        <p:spPr>
          <a:xfrm>
            <a:off x="2493105" y="329307"/>
            <a:ext cx="4897310"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B54DC913-EEFF-47CA-8AF3-08FF8CE35CA9}" type="slidenum">
              <a:rPr lang="fr-FR" smtClean="0"/>
              <a:t>‹N°›</a:t>
            </a:fld>
            <a:endParaRPr lang="fr-FR"/>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533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FEB0D6-21E0-43BA-9506-F9503110CEC1}" type="datetimeFigureOut">
              <a:rPr lang="fr-FR" smtClean="0"/>
              <a:t>04/09/2022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4DC913-EEFF-47CA-8AF3-08FF8CE35CA9}" type="slidenum">
              <a:rPr lang="fr-FR" smtClean="0"/>
              <a:t>‹N°›</a:t>
            </a:fld>
            <a:endParaRPr lang="fr-FR"/>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283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FEB0D6-21E0-43BA-9506-F9503110CEC1}" type="datetimeFigureOut">
              <a:rPr lang="fr-FR" smtClean="0"/>
              <a:t>04/09/2022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4DC913-EEFF-47CA-8AF3-08FF8CE35CA9}" type="slidenum">
              <a:rPr lang="fr-FR" smtClean="0"/>
              <a:t>‹N°›</a:t>
            </a:fld>
            <a:endParaRPr lang="fr-FR"/>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769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FEB0D6-21E0-43BA-9506-F9503110CEC1}" type="datetimeFigureOut">
              <a:rPr lang="fr-FR" smtClean="0"/>
              <a:t>04/09/2022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4DC913-EEFF-47CA-8AF3-08FF8CE35CA9}" type="slidenum">
              <a:rPr lang="fr-FR" smtClean="0"/>
              <a:t>‹N°›</a:t>
            </a:fld>
            <a:endParaRPr lang="fr-FR"/>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937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FEB0D6-21E0-43BA-9506-F9503110CEC1}" type="datetimeFigureOut">
              <a:rPr lang="fr-FR" smtClean="0"/>
              <a:t>04/09/2022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4DC913-EEFF-47CA-8AF3-08FF8CE35CA9}" type="slidenum">
              <a:rPr lang="fr-FR" smtClean="0"/>
              <a:t>‹N°›</a:t>
            </a:fld>
            <a:endParaRPr lang="fr-FR"/>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00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FFEB0D6-21E0-43BA-9506-F9503110CEC1}" type="datetimeFigureOut">
              <a:rPr lang="fr-FR" smtClean="0"/>
              <a:t>04/09/2022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4DC913-EEFF-47CA-8AF3-08FF8CE35CA9}" type="slidenum">
              <a:rPr lang="fr-FR" smtClean="0"/>
              <a:t>‹N°›</a:t>
            </a:fld>
            <a:endParaRPr lang="fr-FR"/>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544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34695" y="2824269"/>
            <a:ext cx="460857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54792" y="2821491"/>
            <a:ext cx="4608576"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FEB0D6-21E0-43BA-9506-F9503110CEC1}" type="datetimeFigureOut">
              <a:rPr lang="fr-FR" smtClean="0"/>
              <a:t>04/09/2022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54DC913-EEFF-47CA-8AF3-08FF8CE35CA9}" type="slidenum">
              <a:rPr lang="fr-FR" smtClean="0"/>
              <a:t>‹N°›</a:t>
            </a:fld>
            <a:endParaRPr lang="fr-FR"/>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736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FFEB0D6-21E0-43BA-9506-F9503110CEC1}" type="datetimeFigureOut">
              <a:rPr lang="fr-FR" smtClean="0"/>
              <a:t>04/09/2022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54DC913-EEFF-47CA-8AF3-08FF8CE35CA9}" type="slidenum">
              <a:rPr lang="fr-FR" smtClean="0"/>
              <a:t>‹N°›</a:t>
            </a:fld>
            <a:endParaRPr lang="fr-FR"/>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132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EB0D6-21E0-43BA-9506-F9503110CEC1}" type="datetimeFigureOut">
              <a:rPr lang="fr-FR" smtClean="0"/>
              <a:t>04/09/2022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54DC913-EEFF-47CA-8AF3-08FF8CE35CA9}" type="slidenum">
              <a:rPr lang="fr-FR" smtClean="0"/>
              <a:t>‹N°›</a:t>
            </a:fld>
            <a:endParaRPr lang="fr-FR"/>
          </a:p>
        </p:txBody>
      </p:sp>
    </p:spTree>
    <p:extLst>
      <p:ext uri="{BB962C8B-B14F-4D97-AF65-F5344CB8AC3E}">
        <p14:creationId xmlns:p14="http://schemas.microsoft.com/office/powerpoint/2010/main" val="393399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FEB0D6-21E0-43BA-9506-F9503110CEC1}" type="datetimeFigureOut">
              <a:rPr lang="fr-FR" smtClean="0"/>
              <a:t>04/09/2022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4DC913-EEFF-47CA-8AF3-08FF8CE35CA9}" type="slidenum">
              <a:rPr lang="fr-FR" smtClean="0"/>
              <a:t>‹N°›</a:t>
            </a:fld>
            <a:endParaRPr lang="fr-FR"/>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339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5FFEB0D6-21E0-43BA-9506-F9503110CEC1}" type="datetimeFigureOut">
              <a:rPr lang="fr-FR" smtClean="0"/>
              <a:t>04/09/2022</a:t>
            </a:fld>
            <a:endParaRPr lang="fr-FR"/>
          </a:p>
        </p:txBody>
      </p:sp>
      <p:sp>
        <p:nvSpPr>
          <p:cNvPr id="6" name="Footer Placeholder 5"/>
          <p:cNvSpPr>
            <a:spLocks noGrp="1"/>
          </p:cNvSpPr>
          <p:nvPr>
            <p:ph type="ftr" sz="quarter" idx="11"/>
          </p:nvPr>
        </p:nvSpPr>
        <p:spPr>
          <a:xfrm>
            <a:off x="1534910" y="318640"/>
            <a:ext cx="5453475" cy="320931"/>
          </a:xfrm>
        </p:spPr>
        <p:txBody>
          <a:bodyPr/>
          <a:lstStyle/>
          <a:p>
            <a:endParaRPr lang="fr-FR"/>
          </a:p>
        </p:txBody>
      </p:sp>
      <p:sp>
        <p:nvSpPr>
          <p:cNvPr id="7" name="Slide Number Placeholder 6"/>
          <p:cNvSpPr>
            <a:spLocks noGrp="1"/>
          </p:cNvSpPr>
          <p:nvPr>
            <p:ph type="sldNum" sz="quarter" idx="12"/>
          </p:nvPr>
        </p:nvSpPr>
        <p:spPr/>
        <p:txBody>
          <a:bodyPr/>
          <a:lstStyle/>
          <a:p>
            <a:fld id="{B54DC913-EEFF-47CA-8AF3-08FF8CE35CA9}" type="slidenum">
              <a:rPr lang="fr-FR" smtClean="0"/>
              <a:t>‹N°›</a:t>
            </a:fld>
            <a:endParaRPr lang="fr-FR"/>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504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FFEB0D6-21E0-43BA-9506-F9503110CEC1}" type="datetimeFigureOut">
              <a:rPr lang="fr-FR" smtClean="0"/>
              <a:t>04/09/2022</a:t>
            </a:fld>
            <a:endParaRPr lang="fr-FR"/>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54DC913-EEFF-47CA-8AF3-08FF8CE35CA9}" type="slidenum">
              <a:rPr lang="fr-FR" smtClean="0"/>
              <a:t>‹N°›</a:t>
            </a:fld>
            <a:endParaRPr lang="fr-FR"/>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75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fondation-monet.com/visite-virtuelle/" TargetMode="External"/><Relationship Id="rId1" Type="http://schemas.openxmlformats.org/officeDocument/2006/relationships/slideLayout" Target="../slideLayouts/slideLayout8.xml"/><Relationship Id="rId5" Type="http://schemas.openxmlformats.org/officeDocument/2006/relationships/hyperlink" Target="https://www.marmottan.fr/collection-en-ligne/"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video" Target="https://www.youtube.com/embed/K25IknorJ4M?feature=oembed" TargetMode="External"/><Relationship Id="rId7" Type="http://schemas.openxmlformats.org/officeDocument/2006/relationships/image" Target="../media/image22.jpeg"/><Relationship Id="rId2" Type="http://schemas.openxmlformats.org/officeDocument/2006/relationships/video" Target="https://www.youtube.com/embed/IoSSuA84PZI?feature=oembed" TargetMode="External"/><Relationship Id="rId1" Type="http://schemas.openxmlformats.org/officeDocument/2006/relationships/video" Target="https://www.youtube.com/embed/KNo0ddaf-vE?feature=oembed" TargetMode="External"/><Relationship Id="rId6" Type="http://schemas.openxmlformats.org/officeDocument/2006/relationships/image" Target="../media/image21.jpg"/><Relationship Id="rId5" Type="http://schemas.openxmlformats.org/officeDocument/2006/relationships/slideLayout" Target="../slideLayouts/slideLayout2.xml"/><Relationship Id="rId10" Type="http://schemas.openxmlformats.org/officeDocument/2006/relationships/image" Target="../media/image25.jpeg"/><Relationship Id="rId4" Type="http://schemas.openxmlformats.org/officeDocument/2006/relationships/video" Target="https://www.youtube.com/embed/jo22rGERQVQ?feature=oembed" TargetMode="External"/><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olafureliasson.net/" TargetMode="External"/><Relationship Id="rId1" Type="http://schemas.openxmlformats.org/officeDocument/2006/relationships/slideLayout" Target="../slideLayouts/slideLayout4.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C74CD3-A7BA-4F2E-BC3B-C9E8353C9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965C84-D76E-4618-9E0B-CD6F15D1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a:extLst>
              <a:ext uri="{FF2B5EF4-FFF2-40B4-BE49-F238E27FC236}">
                <a16:creationId xmlns:a16="http://schemas.microsoft.com/office/drawing/2014/main" id="{52AEC266-7735-48E3-ADBD-EC9024CF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56" y="481108"/>
            <a:ext cx="7508096" cy="5150164"/>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9190E8-5D18-4262-9BCD-ED6E6DB6E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9284" y="646746"/>
            <a:ext cx="717804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8210C6-EC0C-4277-ACE3-B3BFB1E29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9324" y="966786"/>
            <a:ext cx="6537960" cy="4178808"/>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7705AC7-A0E4-4672-9669-A00D64BC85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056721"/>
            <a:ext cx="2844424"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B18CD888-FFE1-4CD1-A6BF-44D1EFEA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94BA8DB-9CDF-4469-9A0E-1494213F97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D353D8E3-3C8F-EA66-9D5F-0ED718B5C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88" y="-923266"/>
            <a:ext cx="12490176" cy="9209469"/>
          </a:xfrm>
          <a:prstGeom prst="rect">
            <a:avLst/>
          </a:prstGeom>
        </p:spPr>
      </p:pic>
      <p:pic>
        <p:nvPicPr>
          <p:cNvPr id="7" name="Image 6" descr="Une image contenant texte, nature&#10;&#10;Description générée automatiquement">
            <a:extLst>
              <a:ext uri="{FF2B5EF4-FFF2-40B4-BE49-F238E27FC236}">
                <a16:creationId xmlns:a16="http://schemas.microsoft.com/office/drawing/2014/main" id="{5E947BDA-09C8-32CB-EB1D-E35A82B0D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268" y="1050273"/>
            <a:ext cx="3628103" cy="2823117"/>
          </a:xfrm>
          <a:prstGeom prst="rect">
            <a:avLst/>
          </a:prstGeom>
        </p:spPr>
      </p:pic>
      <p:sp>
        <p:nvSpPr>
          <p:cNvPr id="11" name="ZoneTexte 10">
            <a:extLst>
              <a:ext uri="{FF2B5EF4-FFF2-40B4-BE49-F238E27FC236}">
                <a16:creationId xmlns:a16="http://schemas.microsoft.com/office/drawing/2014/main" id="{3DB705CB-0241-14C1-4404-7944F9777D9D}"/>
              </a:ext>
            </a:extLst>
          </p:cNvPr>
          <p:cNvSpPr txBox="1"/>
          <p:nvPr/>
        </p:nvSpPr>
        <p:spPr>
          <a:xfrm>
            <a:off x="7648870" y="3429000"/>
            <a:ext cx="3858874" cy="1661993"/>
          </a:xfrm>
          <a:prstGeom prst="rect">
            <a:avLst/>
          </a:prstGeom>
          <a:solidFill>
            <a:schemeClr val="bg1"/>
          </a:solidFill>
        </p:spPr>
        <p:txBody>
          <a:bodyPr wrap="square" rtlCol="0">
            <a:spAutoFit/>
          </a:bodyPr>
          <a:lstStyle/>
          <a:p>
            <a:r>
              <a:rPr lang="fr-FR" sz="1400" b="1" dirty="0">
                <a:latin typeface="Arial" panose="020B0604020202020204" pitchFamily="34" charset="0"/>
                <a:cs typeface="Arial" panose="020B0604020202020204" pitchFamily="34" charset="0"/>
              </a:rPr>
              <a:t>Œuvre incontournable n° 1 </a:t>
            </a:r>
          </a:p>
          <a:p>
            <a:endParaRPr lang="fr-FR" sz="11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Claude MONET (1840-1926)</a:t>
            </a:r>
          </a:p>
          <a:p>
            <a:r>
              <a:rPr lang="fr-FR" sz="1100" i="1" dirty="0">
                <a:latin typeface="Arial" panose="020B0604020202020204" pitchFamily="34" charset="0"/>
                <a:cs typeface="Arial" panose="020B0604020202020204" pitchFamily="34" charset="0"/>
              </a:rPr>
              <a:t>Impression, soleil levant</a:t>
            </a:r>
          </a:p>
          <a:p>
            <a:r>
              <a:rPr lang="fr-FR" sz="1100" dirty="0">
                <a:latin typeface="Arial" panose="020B0604020202020204" pitchFamily="34" charset="0"/>
                <a:cs typeface="Arial" panose="020B0604020202020204" pitchFamily="34" charset="0"/>
              </a:rPr>
              <a:t>13 novembre 1872</a:t>
            </a:r>
          </a:p>
          <a:p>
            <a:r>
              <a:rPr lang="fr-FR" sz="900" dirty="0">
                <a:latin typeface="Arial" panose="020B0604020202020204" pitchFamily="34" charset="0"/>
                <a:cs typeface="Arial" panose="020B0604020202020204" pitchFamily="34" charset="0"/>
              </a:rPr>
              <a:t>Huile sur toile, 48 x63 cm</a:t>
            </a:r>
          </a:p>
          <a:p>
            <a:r>
              <a:rPr lang="fr-FR" sz="900" dirty="0">
                <a:latin typeface="Arial" panose="020B0604020202020204" pitchFamily="34" charset="0"/>
                <a:cs typeface="Arial" panose="020B0604020202020204" pitchFamily="34" charset="0"/>
              </a:rPr>
              <a:t>Musée Marmottant-Monet (Paris)</a:t>
            </a:r>
          </a:p>
          <a:p>
            <a:endParaRPr lang="fr-FR" sz="11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a:t>
            </a:r>
            <a:r>
              <a:rPr lang="fr-FR" sz="1100" dirty="0">
                <a:solidFill>
                  <a:srgbClr val="0070C0"/>
                </a:solidFill>
                <a:latin typeface="Arial" panose="020B0604020202020204" pitchFamily="34" charset="0"/>
                <a:cs typeface="Arial" panose="020B0604020202020204" pitchFamily="34" charset="0"/>
              </a:rPr>
              <a:t>Paysage</a:t>
            </a:r>
          </a:p>
        </p:txBody>
      </p:sp>
    </p:spTree>
    <p:extLst>
      <p:ext uri="{BB962C8B-B14F-4D97-AF65-F5344CB8AC3E}">
        <p14:creationId xmlns:p14="http://schemas.microsoft.com/office/powerpoint/2010/main" val="90210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6C353-2F62-D879-D9A5-F55174B9E375}"/>
              </a:ext>
            </a:extLst>
          </p:cNvPr>
          <p:cNvSpPr>
            <a:spLocks noGrp="1"/>
          </p:cNvSpPr>
          <p:nvPr>
            <p:ph type="title"/>
          </p:nvPr>
        </p:nvSpPr>
        <p:spPr>
          <a:xfrm>
            <a:off x="7037411" y="219691"/>
            <a:ext cx="3841954" cy="747252"/>
          </a:xfrm>
          <a:ln>
            <a:solidFill>
              <a:srgbClr val="0070C0"/>
            </a:solidFill>
          </a:ln>
        </p:spPr>
        <p:txBody>
          <a:bodyPr>
            <a:normAutofit/>
          </a:bodyPr>
          <a:lstStyle/>
          <a:p>
            <a:pPr algn="ctr"/>
            <a:r>
              <a:rPr lang="fr-FR" sz="2000" b="1" dirty="0"/>
              <a:t>CONTEXTE DANS LE TEMPS</a:t>
            </a:r>
          </a:p>
        </p:txBody>
      </p:sp>
      <p:sp>
        <p:nvSpPr>
          <p:cNvPr id="3" name="Espace réservé du contenu 2">
            <a:extLst>
              <a:ext uri="{FF2B5EF4-FFF2-40B4-BE49-F238E27FC236}">
                <a16:creationId xmlns:a16="http://schemas.microsoft.com/office/drawing/2014/main" id="{EE3C6396-22D1-72AE-E664-B99B41972C91}"/>
              </a:ext>
            </a:extLst>
          </p:cNvPr>
          <p:cNvSpPr>
            <a:spLocks noGrp="1"/>
          </p:cNvSpPr>
          <p:nvPr>
            <p:ph sz="half" idx="1"/>
          </p:nvPr>
        </p:nvSpPr>
        <p:spPr>
          <a:xfrm>
            <a:off x="43105" y="1856145"/>
            <a:ext cx="4908754" cy="4213059"/>
          </a:xfr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25000" lnSpcReduction="20000"/>
          </a:bodyPr>
          <a:lstStyle/>
          <a:p>
            <a:r>
              <a:rPr lang="fr-FR" sz="5600" b="1" dirty="0">
                <a:latin typeface="Arial" panose="020B0604020202020204" pitchFamily="34" charset="0"/>
                <a:cs typeface="Arial" panose="020B0604020202020204" pitchFamily="34" charset="0"/>
              </a:rPr>
              <a:t>HISTORIQUE</a:t>
            </a:r>
          </a:p>
          <a:p>
            <a:pPr marL="0" indent="0">
              <a:buNone/>
            </a:pPr>
            <a:r>
              <a:rPr lang="fr-FR" sz="3600" dirty="0">
                <a:latin typeface="Arial" panose="020B0604020202020204" pitchFamily="34" charset="0"/>
                <a:cs typeface="Arial" panose="020B0604020202020204" pitchFamily="34" charset="0"/>
              </a:rPr>
              <a:t>-La France vient de sortir de la guerre contre les </a:t>
            </a:r>
            <a:r>
              <a:rPr lang="fr-FR" sz="3600" dirty="0" err="1">
                <a:latin typeface="Arial" panose="020B0604020202020204" pitchFamily="34" charset="0"/>
                <a:cs typeface="Arial" panose="020B0604020202020204" pitchFamily="34" charset="0"/>
              </a:rPr>
              <a:t>Prusses</a:t>
            </a:r>
            <a:r>
              <a:rPr lang="fr-FR" sz="3600" dirty="0">
                <a:latin typeface="Arial" panose="020B0604020202020204" pitchFamily="34" charset="0"/>
                <a:cs typeface="Arial" panose="020B0604020202020204" pitchFamily="34" charset="0"/>
              </a:rPr>
              <a:t> : elle entre alors sous la III° République . Le pays ne manque pas de ressources</a:t>
            </a:r>
          </a:p>
          <a:p>
            <a:pPr marL="0" indent="0">
              <a:buNone/>
            </a:pPr>
            <a:r>
              <a:rPr lang="fr-FR" sz="4400" b="1" dirty="0">
                <a:effectLst/>
                <a:latin typeface="Arial" panose="020B0604020202020204" pitchFamily="34" charset="0"/>
                <a:cs typeface="Arial" panose="020B0604020202020204" pitchFamily="34" charset="0"/>
              </a:rPr>
              <a:t>Des innovations techniques importantes</a:t>
            </a:r>
            <a:br>
              <a:rPr lang="fr-FR" sz="3600" dirty="0">
                <a:latin typeface="Arial" panose="020B0604020202020204" pitchFamily="34" charset="0"/>
                <a:cs typeface="Arial" panose="020B0604020202020204" pitchFamily="34" charset="0"/>
              </a:rPr>
            </a:br>
            <a:r>
              <a:rPr lang="fr-FR" sz="3600" b="1" dirty="0">
                <a:effectLst/>
                <a:latin typeface="Arial" panose="020B0604020202020204" pitchFamily="34" charset="0"/>
                <a:cs typeface="Arial" panose="020B0604020202020204" pitchFamily="34" charset="0"/>
              </a:rPr>
              <a:t>• La photographie, </a:t>
            </a:r>
            <a:r>
              <a:rPr lang="fr-FR" sz="3600" dirty="0">
                <a:effectLst/>
                <a:latin typeface="Arial" panose="020B0604020202020204" pitchFamily="34" charset="0"/>
                <a:cs typeface="Arial" panose="020B0604020202020204" pitchFamily="34" charset="0"/>
              </a:rPr>
              <a:t>vers 1839, qui permet de rendre la réalité dans ses moindres détails va libérer les artistes et les amener à explorer d’autres sujets et d’autres façons de peindre.</a:t>
            </a:r>
            <a:br>
              <a:rPr lang="fr-FR" sz="3600" dirty="0">
                <a:latin typeface="Arial" panose="020B0604020202020204" pitchFamily="34" charset="0"/>
                <a:cs typeface="Arial" panose="020B0604020202020204" pitchFamily="34" charset="0"/>
              </a:rPr>
            </a:br>
            <a:r>
              <a:rPr lang="fr-FR" sz="3600" dirty="0">
                <a:effectLst/>
                <a:latin typeface="Arial" panose="020B0604020202020204" pitchFamily="34" charset="0"/>
                <a:cs typeface="Arial" panose="020B0604020202020204" pitchFamily="34" charset="0"/>
              </a:rPr>
              <a:t>• </a:t>
            </a:r>
            <a:r>
              <a:rPr lang="fr-FR" sz="3600" b="1" dirty="0">
                <a:effectLst/>
                <a:latin typeface="Arial" panose="020B0604020202020204" pitchFamily="34" charset="0"/>
                <a:cs typeface="Arial" panose="020B0604020202020204" pitchFamily="34" charset="0"/>
              </a:rPr>
              <a:t>Les tubes de peinture en métal et le chevalet</a:t>
            </a:r>
            <a:r>
              <a:rPr lang="fr-FR" sz="3600" dirty="0">
                <a:effectLst/>
                <a:latin typeface="Arial" panose="020B0604020202020204" pitchFamily="34" charset="0"/>
                <a:cs typeface="Arial" panose="020B0604020202020204" pitchFamily="34" charset="0"/>
              </a:rPr>
              <a:t>, faciles à transporter, offrent aux artistes la possibilité de quitter plus facilement les ateliers pour aller peindre en plein air.</a:t>
            </a:r>
            <a:br>
              <a:rPr lang="fr-FR" sz="3600" dirty="0">
                <a:latin typeface="Arial" panose="020B0604020202020204" pitchFamily="34" charset="0"/>
                <a:cs typeface="Arial" panose="020B0604020202020204" pitchFamily="34" charset="0"/>
              </a:rPr>
            </a:br>
            <a:r>
              <a:rPr lang="fr-FR" sz="3600" dirty="0">
                <a:effectLst/>
                <a:latin typeface="Arial" panose="020B0604020202020204" pitchFamily="34" charset="0"/>
                <a:cs typeface="Arial" panose="020B0604020202020204" pitchFamily="34" charset="0"/>
              </a:rPr>
              <a:t>• </a:t>
            </a:r>
            <a:r>
              <a:rPr lang="fr-FR" sz="3600" b="1" dirty="0">
                <a:effectLst/>
                <a:latin typeface="Arial" panose="020B0604020202020204" pitchFamily="34" charset="0"/>
                <a:cs typeface="Arial" panose="020B0604020202020204" pitchFamily="34" charset="0"/>
              </a:rPr>
              <a:t>Le développement du chemin de fer </a:t>
            </a:r>
            <a:r>
              <a:rPr lang="fr-FR" sz="3600" dirty="0">
                <a:effectLst/>
                <a:latin typeface="Arial" panose="020B0604020202020204" pitchFamily="34" charset="0"/>
                <a:cs typeface="Arial" panose="020B0604020202020204" pitchFamily="34" charset="0"/>
              </a:rPr>
              <a:t>rend les déplacements plus aisés et conduit les artistes sur les bords de la Seine, de la Marne et en Normandie</a:t>
            </a:r>
            <a:endParaRPr lang="fr-FR" sz="3600" dirty="0">
              <a:latin typeface="Arial" panose="020B0604020202020204" pitchFamily="34" charset="0"/>
              <a:cs typeface="Arial" panose="020B0604020202020204" pitchFamily="34" charset="0"/>
            </a:endParaRPr>
          </a:p>
          <a:p>
            <a:pPr marL="0" indent="0">
              <a:buNone/>
            </a:pPr>
            <a:endParaRPr lang="fr-FR" sz="3600" dirty="0">
              <a:latin typeface="Arial" panose="020B0604020202020204" pitchFamily="34" charset="0"/>
              <a:cs typeface="Arial" panose="020B0604020202020204" pitchFamily="34" charset="0"/>
            </a:endParaRPr>
          </a:p>
          <a:p>
            <a:pPr marL="0" indent="0">
              <a:buNone/>
            </a:pPr>
            <a:r>
              <a:rPr lang="fr-FR" sz="4400" b="1" dirty="0">
                <a:latin typeface="Arial" panose="020B0604020202020204" pitchFamily="34" charset="0"/>
                <a:cs typeface="Arial" panose="020B0604020202020204" pitchFamily="34" charset="0"/>
              </a:rPr>
              <a:t>Vers l’ouverture au japon </a:t>
            </a:r>
            <a:r>
              <a:rPr lang="fr-FR" sz="3600" dirty="0">
                <a:latin typeface="Arial" panose="020B0604020202020204" pitchFamily="34" charset="0"/>
                <a:cs typeface="Arial" panose="020B0604020202020204" pitchFamily="34" charset="0"/>
              </a:rPr>
              <a:t>:</a:t>
            </a:r>
          </a:p>
          <a:p>
            <a:pPr marL="0" indent="0">
              <a:buNone/>
            </a:pPr>
            <a:r>
              <a:rPr lang="fr-FR" sz="3200" dirty="0">
                <a:latin typeface="Arial" panose="020B0604020202020204" pitchFamily="34" charset="0"/>
                <a:cs typeface="Arial" panose="020B0604020202020204" pitchFamily="34" charset="0"/>
              </a:rPr>
              <a:t>-le Japon (ère Meiji) s’ouvre au monde : </a:t>
            </a:r>
            <a:r>
              <a:rPr lang="fr-FR" sz="3200" b="1" dirty="0">
                <a:latin typeface="Arial" panose="020B0604020202020204" pitchFamily="34" charset="0"/>
                <a:cs typeface="Arial" panose="020B0604020202020204" pitchFamily="34" charset="0"/>
              </a:rPr>
              <a:t>En 1854, les canons américains forcent le Japon à mettre fin à son isolement commercial</a:t>
            </a:r>
            <a:r>
              <a:rPr lang="fr-FR" sz="3200" dirty="0">
                <a:latin typeface="Arial" panose="020B0604020202020204" pitchFamily="34" charset="0"/>
                <a:cs typeface="Arial" panose="020B0604020202020204" pitchFamily="34" charset="0"/>
              </a:rPr>
              <a:t>. Une ouverture qui ne se fait pas nécessairement au détriment du pays : dès 1867, le jeune empereur Meiji entend tirer parti de la modernité occidentale.</a:t>
            </a:r>
          </a:p>
          <a:p>
            <a:pPr marL="0" indent="0">
              <a:buNone/>
            </a:pPr>
            <a:r>
              <a:rPr lang="fr-FR" sz="3200" dirty="0">
                <a:latin typeface="Arial" panose="020B0604020202020204" pitchFamily="34" charset="0"/>
                <a:cs typeface="Arial" panose="020B0604020202020204" pitchFamily="34" charset="0"/>
              </a:rPr>
              <a:t>Le calendrier est l’une des premières modifications à être mises en œuvre. En 1873, Meiji adopte le calendrier grégorien, utilisé en Occident, pour l’ensemble du pays. Jusqu’alors, le Japon comptait les années en remettant les compteurs à zéro à chaque nouvel empereur. Pour mener à bien la plupart de ces changements, l’on engage des conseillers britanniques, français, allemands et nord-américains, afin de créer un système juridique et politique semblable à ce qui existe en Occident. On élabore une Constitution, un système de santé et une armée moderne. Les privilèges de la classe constituée par les samouraïs sont abolis, et l’on fixe un terme pour remettre les </a:t>
            </a:r>
            <a:r>
              <a:rPr lang="fr-FR" sz="3200" i="1" dirty="0">
                <a:latin typeface="Arial" panose="020B0604020202020204" pitchFamily="34" charset="0"/>
                <a:cs typeface="Arial" panose="020B0604020202020204" pitchFamily="34" charset="0"/>
              </a:rPr>
              <a:t>katana</a:t>
            </a:r>
            <a:r>
              <a:rPr lang="fr-FR" sz="3200" dirty="0">
                <a:latin typeface="Arial" panose="020B0604020202020204" pitchFamily="34" charset="0"/>
                <a:cs typeface="Arial" panose="020B0604020202020204" pitchFamily="34" charset="0"/>
              </a:rPr>
              <a:t>, les épées japonaises.</a:t>
            </a:r>
          </a:p>
          <a:p>
            <a:pPr marL="0" indent="0">
              <a:buNone/>
            </a:pPr>
            <a:r>
              <a:rPr lang="fr-FR" sz="3200" dirty="0">
                <a:latin typeface="Arial" panose="020B0604020202020204" pitchFamily="34" charset="0"/>
                <a:cs typeface="Arial" panose="020B0604020202020204" pitchFamily="34" charset="0"/>
              </a:rPr>
              <a:t>L’exploration et l’ouverture de la culture Japonaise bouleverse considérablement la vie artistique de l’époque</a:t>
            </a:r>
            <a:r>
              <a:rPr lang="fr-FR" sz="2400" dirty="0">
                <a:latin typeface="Arial" panose="020B0604020202020204" pitchFamily="34" charset="0"/>
                <a:cs typeface="Arial" panose="020B0604020202020204" pitchFamily="34" charset="0"/>
              </a:rPr>
              <a:t>.</a:t>
            </a:r>
            <a:endParaRPr lang="fr-FR" sz="2500" dirty="0">
              <a:latin typeface="Arial" panose="020B0604020202020204" pitchFamily="34" charset="0"/>
              <a:cs typeface="Arial" panose="020B0604020202020204" pitchFamily="34" charset="0"/>
            </a:endParaRPr>
          </a:p>
          <a:p>
            <a:pPr marL="0" indent="0">
              <a:buNone/>
            </a:pPr>
            <a:endParaRPr lang="fr-FR" sz="2500" dirty="0">
              <a:latin typeface="Arial" panose="020B0604020202020204" pitchFamily="34" charset="0"/>
              <a:cs typeface="Arial" panose="020B0604020202020204" pitchFamily="34" charset="0"/>
            </a:endParaRPr>
          </a:p>
        </p:txBody>
      </p:sp>
      <p:sp>
        <p:nvSpPr>
          <p:cNvPr id="4" name="Espace réservé du contenu 3">
            <a:extLst>
              <a:ext uri="{FF2B5EF4-FFF2-40B4-BE49-F238E27FC236}">
                <a16:creationId xmlns:a16="http://schemas.microsoft.com/office/drawing/2014/main" id="{890359CA-A4E5-89E4-5377-8CD8802494D3}"/>
              </a:ext>
            </a:extLst>
          </p:cNvPr>
          <p:cNvSpPr>
            <a:spLocks noGrp="1"/>
          </p:cNvSpPr>
          <p:nvPr>
            <p:ph sz="half" idx="2"/>
          </p:nvPr>
        </p:nvSpPr>
        <p:spPr>
          <a:xfrm>
            <a:off x="6280250" y="1856145"/>
            <a:ext cx="4843275" cy="4106890"/>
          </a:xfr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25000" lnSpcReduction="20000"/>
          </a:bodyPr>
          <a:lstStyle/>
          <a:p>
            <a:r>
              <a:rPr lang="fr-FR" sz="5600" b="1" dirty="0">
                <a:latin typeface="Arial" panose="020B0604020202020204" pitchFamily="34" charset="0"/>
                <a:cs typeface="Arial" panose="020B0604020202020204" pitchFamily="34" charset="0"/>
              </a:rPr>
              <a:t>CULTUREL</a:t>
            </a:r>
          </a:p>
          <a:p>
            <a:pPr marL="0" indent="0">
              <a:buNone/>
            </a:pPr>
            <a:endParaRPr lang="fr-FR" dirty="0">
              <a:latin typeface="Arial" panose="020B0604020202020204" pitchFamily="34" charset="0"/>
              <a:cs typeface="Arial" panose="020B0604020202020204" pitchFamily="34" charset="0"/>
            </a:endParaRPr>
          </a:p>
          <a:p>
            <a:pPr marL="0" indent="0">
              <a:buNone/>
            </a:pPr>
            <a:r>
              <a:rPr lang="fr-FR" sz="3600" dirty="0">
                <a:latin typeface="Arial" panose="020B0604020202020204" pitchFamily="34" charset="0"/>
                <a:cs typeface="Arial" panose="020B0604020202020204" pitchFamily="34" charset="0"/>
              </a:rPr>
              <a:t>Dans la capitale française, les progrès industriels permettent à une élite financière de s'enrichir et de vivre dans la </a:t>
            </a:r>
            <a:r>
              <a:rPr lang="fr-FR" sz="3600" b="1" dirty="0">
                <a:latin typeface="Arial" panose="020B0604020202020204" pitchFamily="34" charset="0"/>
                <a:cs typeface="Arial" panose="020B0604020202020204" pitchFamily="34" charset="0"/>
              </a:rPr>
              <a:t>luxure des salons parisiens. </a:t>
            </a:r>
            <a:r>
              <a:rPr lang="fr-FR" sz="3600" dirty="0">
                <a:latin typeface="Arial" panose="020B0604020202020204" pitchFamily="34" charset="0"/>
                <a:cs typeface="Arial" panose="020B0604020202020204" pitchFamily="34" charset="0"/>
              </a:rPr>
              <a:t>A coté de ces privilégiés , les </a:t>
            </a:r>
            <a:r>
              <a:rPr lang="fr-FR" sz="3600" b="1" dirty="0">
                <a:latin typeface="Arial" panose="020B0604020202020204" pitchFamily="34" charset="0"/>
                <a:cs typeface="Arial" panose="020B0604020202020204" pitchFamily="34" charset="0"/>
              </a:rPr>
              <a:t>ouvriers vivent dans la misère et se rendent à l'opéra pour se divertir : ils s'intéressent à tout ce qui a un attrait artistique </a:t>
            </a:r>
            <a:r>
              <a:rPr lang="fr-FR" sz="3600" dirty="0">
                <a:latin typeface="Arial" panose="020B0604020202020204" pitchFamily="34" charset="0"/>
                <a:cs typeface="Arial" panose="020B0604020202020204" pitchFamily="34" charset="0"/>
              </a:rPr>
              <a:t>. C'est cette société française qui découvrira lors de la première exposition impressionniste </a:t>
            </a:r>
            <a:r>
              <a:rPr lang="fr-FR" sz="3600" b="1" dirty="0">
                <a:latin typeface="Arial" panose="020B0604020202020204" pitchFamily="34" charset="0"/>
                <a:cs typeface="Arial" panose="020B0604020202020204" pitchFamily="34" charset="0"/>
              </a:rPr>
              <a:t>Impression , Soleil levant</a:t>
            </a:r>
            <a:r>
              <a:rPr lang="fr-FR" sz="3600" dirty="0">
                <a:latin typeface="Arial" panose="020B0604020202020204" pitchFamily="34" charset="0"/>
                <a:cs typeface="Arial" panose="020B0604020202020204" pitchFamily="34" charset="0"/>
              </a:rPr>
              <a:t> de Claude Monet qui fera scandale . En effet , </a:t>
            </a:r>
            <a:r>
              <a:rPr lang="fr-FR" sz="3600" b="1" dirty="0">
                <a:latin typeface="Arial" panose="020B0604020202020204" pitchFamily="34" charset="0"/>
                <a:cs typeface="Arial" panose="020B0604020202020204" pitchFamily="34" charset="0"/>
              </a:rPr>
              <a:t>Paris est le principal carrefour international des arts , des scientifiques et des écrivains :</a:t>
            </a:r>
            <a:r>
              <a:rPr lang="fr-FR" sz="3600" dirty="0">
                <a:latin typeface="Arial" panose="020B0604020202020204" pitchFamily="34" charset="0"/>
                <a:cs typeface="Arial" panose="020B0604020202020204" pitchFamily="34" charset="0"/>
              </a:rPr>
              <a:t> les Parisiens ne se confondent pas avec les Français </a:t>
            </a:r>
          </a:p>
          <a:p>
            <a:pPr marL="0" indent="0">
              <a:buNone/>
            </a:pPr>
            <a:r>
              <a:rPr lang="fr-FR" sz="3600" dirty="0">
                <a:solidFill>
                  <a:srgbClr val="7030A0"/>
                </a:solidFill>
                <a:latin typeface="Arial" panose="020B0604020202020204" pitchFamily="34" charset="0"/>
                <a:cs typeface="Arial" panose="020B0604020202020204" pitchFamily="34" charset="0"/>
              </a:rPr>
              <a:t>Manet</a:t>
            </a:r>
            <a:r>
              <a:rPr lang="fr-FR" sz="3600" dirty="0">
                <a:latin typeface="Arial" panose="020B0604020202020204" pitchFamily="34" charset="0"/>
                <a:cs typeface="Arial" panose="020B0604020202020204" pitchFamily="34" charset="0"/>
              </a:rPr>
              <a:t> a joué un rôle important dans la formation de l'impressionnisme en assistant à des réunions réservées aux artistes de toutes sortes : photographes (</a:t>
            </a:r>
            <a:r>
              <a:rPr lang="fr-FR" sz="3600" dirty="0">
                <a:solidFill>
                  <a:srgbClr val="7030A0"/>
                </a:solidFill>
                <a:latin typeface="Arial" panose="020B0604020202020204" pitchFamily="34" charset="0"/>
                <a:cs typeface="Arial" panose="020B0604020202020204" pitchFamily="34" charset="0"/>
              </a:rPr>
              <a:t>Nadar</a:t>
            </a:r>
            <a:r>
              <a:rPr lang="fr-FR" sz="3600" dirty="0">
                <a:latin typeface="Arial" panose="020B0604020202020204" pitchFamily="34" charset="0"/>
                <a:cs typeface="Arial" panose="020B0604020202020204" pitchFamily="34" charset="0"/>
              </a:rPr>
              <a:t>) , écrivains (</a:t>
            </a:r>
            <a:r>
              <a:rPr lang="fr-FR" sz="3600" dirty="0">
                <a:solidFill>
                  <a:srgbClr val="7030A0"/>
                </a:solidFill>
                <a:latin typeface="Arial" panose="020B0604020202020204" pitchFamily="34" charset="0"/>
                <a:cs typeface="Arial" panose="020B0604020202020204" pitchFamily="34" charset="0"/>
              </a:rPr>
              <a:t>Zola</a:t>
            </a:r>
            <a:r>
              <a:rPr lang="fr-FR" sz="3600" dirty="0">
                <a:latin typeface="Arial" panose="020B0604020202020204" pitchFamily="34" charset="0"/>
                <a:cs typeface="Arial" panose="020B0604020202020204" pitchFamily="34" charset="0"/>
              </a:rPr>
              <a:t>) dés 1866 où il devient le porte-parole des nouvelles tendances . A cette époque , les peintres se heurtent à l'apparition de la photographie qui révèle la nature de façon instantanée comme aucun peintre ne pouvait le faire. </a:t>
            </a:r>
          </a:p>
          <a:p>
            <a:pPr marL="0" indent="0">
              <a:buNone/>
            </a:pPr>
            <a:r>
              <a:rPr lang="fr-FR" sz="3600" dirty="0">
                <a:latin typeface="Arial" panose="020B0604020202020204" pitchFamily="34" charset="0"/>
                <a:cs typeface="Arial" panose="020B0604020202020204" pitchFamily="34" charset="0"/>
              </a:rPr>
              <a:t>Les impressionnistes comme </a:t>
            </a:r>
            <a:r>
              <a:rPr lang="fr-FR" sz="3600" dirty="0">
                <a:solidFill>
                  <a:srgbClr val="7030A0"/>
                </a:solidFill>
                <a:latin typeface="Arial" panose="020B0604020202020204" pitchFamily="34" charset="0"/>
                <a:cs typeface="Arial" panose="020B0604020202020204" pitchFamily="34" charset="0"/>
              </a:rPr>
              <a:t>Monet , Degas </a:t>
            </a:r>
            <a:r>
              <a:rPr lang="fr-FR" sz="3600" dirty="0">
                <a:latin typeface="Arial" panose="020B0604020202020204" pitchFamily="34" charset="0"/>
                <a:cs typeface="Arial" panose="020B0604020202020204" pitchFamily="34" charset="0"/>
              </a:rPr>
              <a:t>ou encore </a:t>
            </a:r>
            <a:r>
              <a:rPr lang="fr-FR" sz="3600" dirty="0">
                <a:solidFill>
                  <a:srgbClr val="7030A0"/>
                </a:solidFill>
                <a:latin typeface="Arial" panose="020B0604020202020204" pitchFamily="34" charset="0"/>
                <a:cs typeface="Arial" panose="020B0604020202020204" pitchFamily="34" charset="0"/>
              </a:rPr>
              <a:t>Renoir</a:t>
            </a:r>
            <a:r>
              <a:rPr lang="fr-FR" sz="3600" dirty="0">
                <a:latin typeface="Arial" panose="020B0604020202020204" pitchFamily="34" charset="0"/>
                <a:cs typeface="Arial" panose="020B0604020202020204" pitchFamily="34" charset="0"/>
              </a:rPr>
              <a:t> découvrirent le </a:t>
            </a:r>
            <a:r>
              <a:rPr lang="fr-FR" sz="3600" i="1" dirty="0">
                <a:latin typeface="Arial" panose="020B0604020202020204" pitchFamily="34" charset="0"/>
                <a:cs typeface="Arial" panose="020B0604020202020204" pitchFamily="34" charset="0"/>
              </a:rPr>
              <a:t>" </a:t>
            </a:r>
            <a:r>
              <a:rPr lang="fr-FR" sz="4000" b="1" i="1" dirty="0">
                <a:solidFill>
                  <a:srgbClr val="7030A0"/>
                </a:solidFill>
                <a:latin typeface="Arial" panose="020B0604020202020204" pitchFamily="34" charset="0"/>
                <a:cs typeface="Arial" panose="020B0604020202020204" pitchFamily="34" charset="0"/>
              </a:rPr>
              <a:t>japonisme </a:t>
            </a:r>
            <a:r>
              <a:rPr lang="fr-FR" sz="3600" i="1" dirty="0">
                <a:latin typeface="Arial" panose="020B0604020202020204" pitchFamily="34" charset="0"/>
                <a:cs typeface="Arial" panose="020B0604020202020204" pitchFamily="34" charset="0"/>
              </a:rPr>
              <a:t>"</a:t>
            </a:r>
            <a:r>
              <a:rPr lang="fr-FR" sz="3600" dirty="0">
                <a:latin typeface="Arial" panose="020B0604020202020204" pitchFamily="34" charset="0"/>
                <a:cs typeface="Arial" panose="020B0604020202020204" pitchFamily="34" charset="0"/>
              </a:rPr>
              <a:t> , qui leur apprit à voir que les tableaux ne devaient pas être obligatoirement centrés ou riches en détails : une simple estampe peut être un véritable chef-d'œuvre.</a:t>
            </a:r>
          </a:p>
          <a:p>
            <a:pPr marL="0" indent="0">
              <a:buNone/>
            </a:pPr>
            <a:r>
              <a:rPr lang="fr-FR" sz="3200" dirty="0">
                <a:latin typeface="Arial" panose="020B0604020202020204" pitchFamily="34" charset="0"/>
                <a:cs typeface="Arial" panose="020B0604020202020204" pitchFamily="34" charset="0"/>
              </a:rPr>
              <a:t>L'art qui résulta de cette influence, notamment en réaction au classicisme et qui initie de nouveaux choix esthétiques (lignes courbes, éléments naturels), est qualifié de </a:t>
            </a:r>
            <a:r>
              <a:rPr lang="fr-FR" sz="3200" b="1" dirty="0" err="1">
                <a:latin typeface="Arial" panose="020B0604020202020204" pitchFamily="34" charset="0"/>
                <a:cs typeface="Arial" panose="020B0604020202020204" pitchFamily="34" charset="0"/>
              </a:rPr>
              <a:t>japonesque</a:t>
            </a:r>
            <a:r>
              <a:rPr lang="fr-FR" sz="3200" dirty="0">
                <a:latin typeface="Arial" panose="020B0604020202020204" pitchFamily="34" charset="0"/>
                <a:cs typeface="Arial" panose="020B0604020202020204" pitchFamily="34" charset="0"/>
              </a:rPr>
              <a:t>. </a:t>
            </a:r>
            <a:endParaRPr lang="fr-FR" sz="3600" dirty="0">
              <a:latin typeface="Arial" panose="020B0604020202020204" pitchFamily="34" charset="0"/>
              <a:cs typeface="Arial" panose="020B0604020202020204" pitchFamily="34" charset="0"/>
            </a:endParaRPr>
          </a:p>
        </p:txBody>
      </p:sp>
      <p:sp>
        <p:nvSpPr>
          <p:cNvPr id="5" name="Flèche : droite 4">
            <a:extLst>
              <a:ext uri="{FF2B5EF4-FFF2-40B4-BE49-F238E27FC236}">
                <a16:creationId xmlns:a16="http://schemas.microsoft.com/office/drawing/2014/main" id="{E43B13D4-2B96-F44D-EBA8-D54BAECF199A}"/>
              </a:ext>
            </a:extLst>
          </p:cNvPr>
          <p:cNvSpPr/>
          <p:nvPr/>
        </p:nvSpPr>
        <p:spPr>
          <a:xfrm>
            <a:off x="58993" y="894965"/>
            <a:ext cx="12074013" cy="109898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                                                                                                             Mouvement impressionniste / XIXème siècle </a:t>
            </a:r>
          </a:p>
        </p:txBody>
      </p:sp>
      <p:pic>
        <p:nvPicPr>
          <p:cNvPr id="7" name="Image 6">
            <a:extLst>
              <a:ext uri="{FF2B5EF4-FFF2-40B4-BE49-F238E27FC236}">
                <a16:creationId xmlns:a16="http://schemas.microsoft.com/office/drawing/2014/main" id="{63A0B42A-907F-8C69-CA11-B2CBEBD1570E}"/>
              </a:ext>
            </a:extLst>
          </p:cNvPr>
          <p:cNvPicPr>
            <a:picLocks noChangeAspect="1"/>
          </p:cNvPicPr>
          <p:nvPr/>
        </p:nvPicPr>
        <p:blipFill rotWithShape="1">
          <a:blip r:embed="rId2"/>
          <a:srcRect l="21694" t="19864" r="19313" b="56489"/>
          <a:stretch/>
        </p:blipFill>
        <p:spPr>
          <a:xfrm>
            <a:off x="58993" y="291669"/>
            <a:ext cx="6633832" cy="1412609"/>
          </a:xfrm>
          <a:prstGeom prst="rect">
            <a:avLst/>
          </a:prstGeom>
        </p:spPr>
      </p:pic>
      <p:pic>
        <p:nvPicPr>
          <p:cNvPr id="9" name="Image 8" descr="Une image contenant intérieur, en bois, vieux&#10;&#10;Description générée automatiquement">
            <a:extLst>
              <a:ext uri="{FF2B5EF4-FFF2-40B4-BE49-F238E27FC236}">
                <a16:creationId xmlns:a16="http://schemas.microsoft.com/office/drawing/2014/main" id="{4BD98525-20D9-F73D-D710-F6C7BA224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620" y="1980801"/>
            <a:ext cx="1158526" cy="1158526"/>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BACDF1FB-A74B-B0CA-F451-713AFB947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668" y="5266866"/>
            <a:ext cx="1816962" cy="1299430"/>
          </a:xfrm>
          <a:prstGeom prst="rect">
            <a:avLst/>
          </a:prstGeom>
        </p:spPr>
      </p:pic>
      <p:pic>
        <p:nvPicPr>
          <p:cNvPr id="17" name="Image 16" descr="Une image contenant flèche&#10;&#10;Description générée automatiquement">
            <a:extLst>
              <a:ext uri="{FF2B5EF4-FFF2-40B4-BE49-F238E27FC236}">
                <a16:creationId xmlns:a16="http://schemas.microsoft.com/office/drawing/2014/main" id="{AD4A4821-5F7F-10DD-2130-B002A458B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7516" y="2947156"/>
            <a:ext cx="901769" cy="444121"/>
          </a:xfrm>
          <a:prstGeom prst="rect">
            <a:avLst/>
          </a:prstGeom>
        </p:spPr>
      </p:pic>
      <p:pic>
        <p:nvPicPr>
          <p:cNvPr id="19" name="Image 18" descr="Une image contenant meubles, table, table de travail, fauteuil&#10;&#10;Description générée automatiquement">
            <a:extLst>
              <a:ext uri="{FF2B5EF4-FFF2-40B4-BE49-F238E27FC236}">
                <a16:creationId xmlns:a16="http://schemas.microsoft.com/office/drawing/2014/main" id="{591ECD6E-63BE-AFA6-F864-2D2C1BED9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2416" y="3226934"/>
            <a:ext cx="771576" cy="1158526"/>
          </a:xfrm>
          <a:prstGeom prst="rect">
            <a:avLst/>
          </a:prstGeom>
        </p:spPr>
      </p:pic>
      <p:pic>
        <p:nvPicPr>
          <p:cNvPr id="21" name="Image 20" descr="Une image contenant texte, intérieur, mur, plafond&#10;&#10;Description générée automatiquement">
            <a:extLst>
              <a:ext uri="{FF2B5EF4-FFF2-40B4-BE49-F238E27FC236}">
                <a16:creationId xmlns:a16="http://schemas.microsoft.com/office/drawing/2014/main" id="{2031D33A-E911-7AF3-98B8-7F3CD735C7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6838" y="2664159"/>
            <a:ext cx="1166168" cy="851302"/>
          </a:xfrm>
          <a:prstGeom prst="rect">
            <a:avLst/>
          </a:prstGeom>
        </p:spPr>
      </p:pic>
      <p:pic>
        <p:nvPicPr>
          <p:cNvPr id="23" name="Image 22" descr="Une image contenant texte, montagne, porcelaine&#10;&#10;Description générée automatiquement">
            <a:extLst>
              <a:ext uri="{FF2B5EF4-FFF2-40B4-BE49-F238E27FC236}">
                <a16:creationId xmlns:a16="http://schemas.microsoft.com/office/drawing/2014/main" id="{1BFEB958-8CA2-56EF-2BA8-B5FF2769DA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0" y="5391163"/>
            <a:ext cx="1701507" cy="1143744"/>
          </a:xfrm>
          <a:prstGeom prst="rect">
            <a:avLst/>
          </a:prstGeom>
        </p:spPr>
      </p:pic>
      <p:sp>
        <p:nvSpPr>
          <p:cNvPr id="24" name="ZoneTexte 23">
            <a:extLst>
              <a:ext uri="{FF2B5EF4-FFF2-40B4-BE49-F238E27FC236}">
                <a16:creationId xmlns:a16="http://schemas.microsoft.com/office/drawing/2014/main" id="{D23AA40E-2C6D-6A8E-3241-00F8A77FD15D}"/>
              </a:ext>
            </a:extLst>
          </p:cNvPr>
          <p:cNvSpPr txBox="1"/>
          <p:nvPr/>
        </p:nvSpPr>
        <p:spPr>
          <a:xfrm>
            <a:off x="10068449" y="5777802"/>
            <a:ext cx="2027754" cy="646331"/>
          </a:xfrm>
          <a:prstGeom prst="rect">
            <a:avLst/>
          </a:prstGeom>
          <a:solidFill>
            <a:schemeClr val="bg1"/>
          </a:solidFill>
        </p:spPr>
        <p:txBody>
          <a:bodyPr wrap="square" rtlCol="0">
            <a:spAutoFit/>
          </a:bodyPr>
          <a:lstStyle/>
          <a:p>
            <a:r>
              <a:rPr lang="fr-FR" sz="900" b="1" dirty="0">
                <a:latin typeface="Arial" panose="020B0604020202020204" pitchFamily="34" charset="0"/>
                <a:cs typeface="Arial" panose="020B0604020202020204" pitchFamily="34" charset="0"/>
              </a:rPr>
              <a:t>HOKUSAI</a:t>
            </a:r>
          </a:p>
          <a:p>
            <a:r>
              <a:rPr lang="fr-FR" sz="900" i="1" dirty="0">
                <a:latin typeface="Arial" panose="020B0604020202020204" pitchFamily="34" charset="0"/>
                <a:cs typeface="Arial" panose="020B0604020202020204" pitchFamily="34" charset="0"/>
              </a:rPr>
              <a:t>La grande vagie de Kanagawa</a:t>
            </a:r>
          </a:p>
          <a:p>
            <a:r>
              <a:rPr lang="fr-FR" sz="900" dirty="0">
                <a:latin typeface="Arial" panose="020B0604020202020204" pitchFamily="34" charset="0"/>
                <a:cs typeface="Arial" panose="020B0604020202020204" pitchFamily="34" charset="0"/>
              </a:rPr>
              <a:t>Estampe de 1830 </a:t>
            </a:r>
            <a:r>
              <a:rPr lang="fr-FR" sz="900" b="1" dirty="0">
                <a:solidFill>
                  <a:srgbClr val="C00000"/>
                </a:solidFill>
                <a:latin typeface="Arial" panose="020B0604020202020204" pitchFamily="34" charset="0"/>
                <a:cs typeface="Arial" panose="020B0604020202020204" pitchFamily="34" charset="0"/>
              </a:rPr>
              <a:t>(40 ans avant cette œuvre de Monet  </a:t>
            </a:r>
            <a:r>
              <a:rPr lang="fr-FR" sz="9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246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B3902-090D-41EE-2535-2141B7C5BABF}"/>
              </a:ext>
            </a:extLst>
          </p:cNvPr>
          <p:cNvSpPr>
            <a:spLocks noGrp="1"/>
          </p:cNvSpPr>
          <p:nvPr>
            <p:ph type="title"/>
          </p:nvPr>
        </p:nvSpPr>
        <p:spPr>
          <a:xfrm>
            <a:off x="3794917" y="174524"/>
            <a:ext cx="6717456" cy="703006"/>
          </a:xfrm>
          <a:ln>
            <a:solidFill>
              <a:srgbClr val="FF0000"/>
            </a:solidFill>
          </a:ln>
        </p:spPr>
        <p:txBody>
          <a:bodyPr>
            <a:normAutofit/>
          </a:bodyPr>
          <a:lstStyle/>
          <a:p>
            <a:r>
              <a:rPr lang="fr-FR" sz="2000" b="1" dirty="0">
                <a:latin typeface="Arial" panose="020B0604020202020204" pitchFamily="34" charset="0"/>
                <a:cs typeface="Arial" panose="020B0604020202020204" pitchFamily="34" charset="0"/>
              </a:rPr>
              <a:t>ÉLÉMENTS BIOGRAPHIQUE SUR l’ARTISTE</a:t>
            </a:r>
            <a:br>
              <a:rPr lang="fr-FR" sz="2000" b="1"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4E197529-E6CE-1AFF-B2F7-07D05E7C1E30}"/>
              </a:ext>
            </a:extLst>
          </p:cNvPr>
          <p:cNvSpPr>
            <a:spLocks noGrp="1"/>
          </p:cNvSpPr>
          <p:nvPr>
            <p:ph idx="1"/>
          </p:nvPr>
        </p:nvSpPr>
        <p:spPr>
          <a:xfrm>
            <a:off x="3534953" y="953729"/>
            <a:ext cx="7054389" cy="509310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55000" lnSpcReduction="20000"/>
          </a:bodyPr>
          <a:lstStyle/>
          <a:p>
            <a:pPr marL="0" indent="0" algn="just">
              <a:buNone/>
            </a:pPr>
            <a:r>
              <a:rPr lang="fr-FR" sz="1700" dirty="0">
                <a:latin typeface="Arial" panose="020B0604020202020204" pitchFamily="34" charset="0"/>
                <a:cs typeface="Arial" panose="020B0604020202020204" pitchFamily="34" charset="0"/>
              </a:rPr>
              <a:t>Peintre de la couleur et du plein air, Monet est surtout connu pour avoir été le chef de file de l’école impressionniste. Artiste </a:t>
            </a:r>
            <a:r>
              <a:rPr lang="fr-FR" sz="1700" b="1" dirty="0">
                <a:latin typeface="Arial" panose="020B0604020202020204" pitchFamily="34" charset="0"/>
                <a:cs typeface="Arial" panose="020B0604020202020204" pitchFamily="34" charset="0"/>
              </a:rPr>
              <a:t>en marge de l’enseignement académique</a:t>
            </a:r>
            <a:r>
              <a:rPr lang="fr-FR" sz="1700" dirty="0">
                <a:latin typeface="Arial" panose="020B0604020202020204" pitchFamily="34" charset="0"/>
                <a:cs typeface="Arial" panose="020B0604020202020204" pitchFamily="34" charset="0"/>
              </a:rPr>
              <a:t>, il voit son nom triompher au début du XX</a:t>
            </a:r>
            <a:r>
              <a:rPr lang="fr-FR" sz="1700" baseline="30000" dirty="0">
                <a:latin typeface="Arial" panose="020B0604020202020204" pitchFamily="34" charset="0"/>
                <a:cs typeface="Arial" panose="020B0604020202020204" pitchFamily="34" charset="0"/>
              </a:rPr>
              <a:t>e</a:t>
            </a:r>
            <a:r>
              <a:rPr lang="fr-FR" sz="1700" dirty="0">
                <a:latin typeface="Arial" panose="020B0604020202020204" pitchFamily="34" charset="0"/>
                <a:cs typeface="Arial" panose="020B0604020202020204" pitchFamily="34" charset="0"/>
              </a:rPr>
              <a:t> siècle dans l’histoire de l’art moderne et est considéré par les expressionnistes abstraits américains comme l’un des </a:t>
            </a:r>
            <a:r>
              <a:rPr lang="fr-FR" sz="1700" b="1" dirty="0">
                <a:latin typeface="Arial" panose="020B0604020202020204" pitchFamily="34" charset="0"/>
                <a:cs typeface="Arial" panose="020B0604020202020204" pitchFamily="34" charset="0"/>
              </a:rPr>
              <a:t>précurseurs de l’abstraction</a:t>
            </a:r>
            <a:r>
              <a:rPr lang="fr-FR" sz="1700" dirty="0">
                <a:latin typeface="Arial" panose="020B0604020202020204" pitchFamily="34" charset="0"/>
                <a:cs typeface="Arial" panose="020B0604020202020204" pitchFamily="34" charset="0"/>
              </a:rPr>
              <a:t>.</a:t>
            </a:r>
          </a:p>
          <a:p>
            <a:pPr marL="0" indent="0" algn="just">
              <a:buNone/>
            </a:pPr>
            <a:endParaRPr lang="fr-FR" sz="1700" b="1" dirty="0">
              <a:latin typeface="Arial" panose="020B0604020202020204" pitchFamily="34" charset="0"/>
              <a:cs typeface="Arial" panose="020B0604020202020204" pitchFamily="34" charset="0"/>
            </a:endParaRPr>
          </a:p>
          <a:p>
            <a:pPr marL="0" indent="0" algn="just">
              <a:buNone/>
            </a:pPr>
            <a:r>
              <a:rPr lang="fr-FR" sz="1700" b="1" dirty="0">
                <a:latin typeface="Arial" panose="020B0604020202020204" pitchFamily="34" charset="0"/>
                <a:cs typeface="Arial" panose="020B0604020202020204" pitchFamily="34" charset="0"/>
              </a:rPr>
              <a:t>Né à Paris en 1840 mais élevé en terre normande, il dessine très tôt </a:t>
            </a:r>
            <a:r>
              <a:rPr lang="fr-FR" sz="1700" dirty="0">
                <a:latin typeface="Arial" panose="020B0604020202020204" pitchFamily="34" charset="0"/>
                <a:cs typeface="Arial" panose="020B0604020202020204" pitchFamily="34" charset="0"/>
              </a:rPr>
              <a:t>des portrait-charges. il est découvert par le peintre paysagiste </a:t>
            </a:r>
            <a:r>
              <a:rPr lang="fr-FR" sz="1700" b="1" dirty="0">
                <a:solidFill>
                  <a:srgbClr val="7030A0"/>
                </a:solidFill>
                <a:latin typeface="Arial" panose="020B0604020202020204" pitchFamily="34" charset="0"/>
                <a:cs typeface="Arial" panose="020B0604020202020204" pitchFamily="34" charset="0"/>
              </a:rPr>
              <a:t>Eugène Boudin, </a:t>
            </a:r>
            <a:r>
              <a:rPr lang="fr-FR" sz="1700" dirty="0">
                <a:latin typeface="Arial" panose="020B0604020202020204" pitchFamily="34" charset="0"/>
                <a:cs typeface="Arial" panose="020B0604020202020204" pitchFamily="34" charset="0"/>
              </a:rPr>
              <a:t>qui l’encourage à peindre sur les plages. Monet fait </a:t>
            </a:r>
            <a:r>
              <a:rPr lang="fr-FR" sz="1700" b="1" dirty="0">
                <a:latin typeface="Arial" panose="020B0604020202020204" pitchFamily="34" charset="0"/>
                <a:cs typeface="Arial" panose="020B0604020202020204" pitchFamily="34" charset="0"/>
              </a:rPr>
              <a:t>la découverte du plein air : </a:t>
            </a:r>
            <a:r>
              <a:rPr lang="fr-FR" sz="1700" dirty="0">
                <a:latin typeface="Arial" panose="020B0604020202020204" pitchFamily="34" charset="0"/>
                <a:cs typeface="Arial" panose="020B0604020202020204" pitchFamily="34" charset="0"/>
              </a:rPr>
              <a:t>cette passion ne le quittera plus.</a:t>
            </a:r>
          </a:p>
          <a:p>
            <a:pPr marL="0" indent="0" algn="just">
              <a:buNone/>
            </a:pPr>
            <a:r>
              <a:rPr lang="fr-FR" sz="1700" b="1" dirty="0">
                <a:latin typeface="Arial" panose="020B0604020202020204" pitchFamily="34" charset="0"/>
                <a:cs typeface="Arial" panose="020B0604020202020204" pitchFamily="34" charset="0"/>
              </a:rPr>
              <a:t>Arrivé à Paris en 1859,</a:t>
            </a:r>
            <a:r>
              <a:rPr lang="fr-FR" sz="1700" dirty="0">
                <a:latin typeface="Arial" panose="020B0604020202020204" pitchFamily="34" charset="0"/>
                <a:cs typeface="Arial" panose="020B0604020202020204" pitchFamily="34" charset="0"/>
              </a:rPr>
              <a:t> Monet se forme dans l’atelier de </a:t>
            </a:r>
            <a:r>
              <a:rPr lang="fr-FR" sz="1700" b="1" dirty="0">
                <a:solidFill>
                  <a:srgbClr val="7030A0"/>
                </a:solidFill>
                <a:latin typeface="Arial" panose="020B0604020202020204" pitchFamily="34" charset="0"/>
                <a:cs typeface="Arial" panose="020B0604020202020204" pitchFamily="34" charset="0"/>
              </a:rPr>
              <a:t>Charles </a:t>
            </a:r>
            <a:r>
              <a:rPr lang="fr-FR" sz="1700" b="1" dirty="0" err="1">
                <a:solidFill>
                  <a:srgbClr val="7030A0"/>
                </a:solidFill>
                <a:latin typeface="Arial" panose="020B0604020202020204" pitchFamily="34" charset="0"/>
                <a:cs typeface="Arial" panose="020B0604020202020204" pitchFamily="34" charset="0"/>
              </a:rPr>
              <a:t>Gleyre</a:t>
            </a:r>
            <a:r>
              <a:rPr lang="fr-FR" sz="1700" b="1" dirty="0">
                <a:solidFill>
                  <a:srgbClr val="7030A0"/>
                </a:solidFill>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où il fait la connaissance d’</a:t>
            </a:r>
            <a:r>
              <a:rPr lang="fr-FR" sz="1700" b="1" dirty="0">
                <a:solidFill>
                  <a:srgbClr val="7030A0"/>
                </a:solidFill>
                <a:latin typeface="Arial" panose="020B0604020202020204" pitchFamily="34" charset="0"/>
                <a:cs typeface="Arial" panose="020B0604020202020204" pitchFamily="34" charset="0"/>
              </a:rPr>
              <a:t>Auguste Renoir</a:t>
            </a:r>
            <a:r>
              <a:rPr lang="fr-FR" sz="1700" dirty="0">
                <a:latin typeface="Arial" panose="020B0604020202020204" pitchFamily="34" charset="0"/>
                <a:cs typeface="Arial" panose="020B0604020202020204" pitchFamily="34" charset="0"/>
              </a:rPr>
              <a:t>. Les leçons sur l’antique ne portent guère ; Monet et ses amis préfèrent aller peindre dans la </a:t>
            </a:r>
            <a:r>
              <a:rPr lang="fr-FR" sz="1700" b="1" dirty="0">
                <a:latin typeface="Arial" panose="020B0604020202020204" pitchFamily="34" charset="0"/>
                <a:cs typeface="Arial" panose="020B0604020202020204" pitchFamily="34" charset="0"/>
              </a:rPr>
              <a:t>forêt de Fontainebleau</a:t>
            </a:r>
            <a:r>
              <a:rPr lang="fr-FR" sz="1700" dirty="0">
                <a:latin typeface="Arial" panose="020B0604020202020204" pitchFamily="34" charset="0"/>
                <a:cs typeface="Arial" panose="020B0604020202020204" pitchFamily="34" charset="0"/>
              </a:rPr>
              <a:t>, sur les terres des peintres de </a:t>
            </a:r>
            <a:r>
              <a:rPr lang="fr-FR" sz="1700" b="1" dirty="0">
                <a:solidFill>
                  <a:srgbClr val="7030A0"/>
                </a:solidFill>
                <a:latin typeface="Arial" panose="020B0604020202020204" pitchFamily="34" charset="0"/>
                <a:cs typeface="Arial" panose="020B0604020202020204" pitchFamily="34" charset="0"/>
              </a:rPr>
              <a:t>l’école de Barbizon</a:t>
            </a:r>
            <a:r>
              <a:rPr lang="fr-FR" sz="1700" dirty="0">
                <a:latin typeface="Arial" panose="020B0604020202020204" pitchFamily="34" charset="0"/>
                <a:cs typeface="Arial" panose="020B0604020202020204" pitchFamily="34" charset="0"/>
              </a:rPr>
              <a:t>. Il expose néanmoins au</a:t>
            </a:r>
            <a:r>
              <a:rPr lang="fr-FR" sz="1700" b="1" dirty="0">
                <a:latin typeface="Arial" panose="020B0604020202020204" pitchFamily="34" charset="0"/>
                <a:cs typeface="Arial" panose="020B0604020202020204" pitchFamily="34" charset="0"/>
              </a:rPr>
              <a:t> Salon </a:t>
            </a:r>
            <a:r>
              <a:rPr lang="fr-FR" sz="1700" dirty="0">
                <a:latin typeface="Arial" panose="020B0604020202020204" pitchFamily="34" charset="0"/>
                <a:cs typeface="Arial" panose="020B0604020202020204" pitchFamily="34" charset="0"/>
              </a:rPr>
              <a:t>et se fait remarquer par </a:t>
            </a:r>
            <a:r>
              <a:rPr lang="fr-FR" sz="1700" b="1" dirty="0">
                <a:solidFill>
                  <a:srgbClr val="7030A0"/>
                </a:solidFill>
                <a:latin typeface="Arial" panose="020B0604020202020204" pitchFamily="34" charset="0"/>
                <a:cs typeface="Arial" panose="020B0604020202020204" pitchFamily="34" charset="0"/>
              </a:rPr>
              <a:t>Emile  Zola</a:t>
            </a:r>
            <a:r>
              <a:rPr lang="fr-FR" sz="1700" dirty="0">
                <a:latin typeface="Arial" panose="020B0604020202020204" pitchFamily="34" charset="0"/>
                <a:cs typeface="Arial" panose="020B0604020202020204" pitchFamily="34" charset="0"/>
              </a:rPr>
              <a:t>. En 1870, il fuit la guerre franco-prussienne en se réfugiant à Londres, où il découvre la magie de </a:t>
            </a:r>
            <a:r>
              <a:rPr lang="fr-FR" sz="1700" b="1" dirty="0">
                <a:solidFill>
                  <a:srgbClr val="7030A0"/>
                </a:solidFill>
                <a:latin typeface="Arial" panose="020B0604020202020204" pitchFamily="34" charset="0"/>
                <a:cs typeface="Arial" panose="020B0604020202020204" pitchFamily="34" charset="0"/>
              </a:rPr>
              <a:t>William Turner</a:t>
            </a:r>
            <a:r>
              <a:rPr lang="fr-FR" sz="1700" dirty="0">
                <a:latin typeface="Arial" panose="020B0604020202020204" pitchFamily="34" charset="0"/>
                <a:cs typeface="Arial" panose="020B0604020202020204" pitchFamily="34" charset="0"/>
              </a:rPr>
              <a:t>.</a:t>
            </a:r>
            <a:endParaRPr lang="fr-FR" sz="1700" b="1" dirty="0">
              <a:latin typeface="Arial" panose="020B0604020202020204" pitchFamily="34" charset="0"/>
              <a:cs typeface="Arial" panose="020B0604020202020204" pitchFamily="34" charset="0"/>
            </a:endParaRPr>
          </a:p>
          <a:p>
            <a:pPr marL="0" indent="0" algn="just">
              <a:buNone/>
            </a:pPr>
            <a:r>
              <a:rPr lang="fr-FR" sz="1700" dirty="0">
                <a:latin typeface="Arial" panose="020B0604020202020204" pitchFamily="34" charset="0"/>
                <a:cs typeface="Arial" panose="020B0604020202020204" pitchFamily="34" charset="0"/>
              </a:rPr>
              <a:t>Est-il le dernier grand maître du XIX</a:t>
            </a:r>
            <a:r>
              <a:rPr lang="fr-FR" sz="1700" baseline="30000" dirty="0">
                <a:latin typeface="Arial" panose="020B0604020202020204" pitchFamily="34" charset="0"/>
                <a:cs typeface="Arial" panose="020B0604020202020204" pitchFamily="34" charset="0"/>
              </a:rPr>
              <a:t>e</a:t>
            </a:r>
            <a:r>
              <a:rPr lang="fr-FR" sz="1700" dirty="0">
                <a:latin typeface="Arial" panose="020B0604020202020204" pitchFamily="34" charset="0"/>
                <a:cs typeface="Arial" panose="020B0604020202020204" pitchFamily="34" charset="0"/>
              </a:rPr>
              <a:t> siècle ou le premier grand peintre du XX</a:t>
            </a:r>
            <a:r>
              <a:rPr lang="fr-FR" sz="1700" baseline="30000" dirty="0">
                <a:latin typeface="Arial" panose="020B0604020202020204" pitchFamily="34" charset="0"/>
                <a:cs typeface="Arial" panose="020B0604020202020204" pitchFamily="34" charset="0"/>
              </a:rPr>
              <a:t>e</a:t>
            </a:r>
            <a:r>
              <a:rPr lang="fr-FR" sz="1700" dirty="0">
                <a:latin typeface="Arial" panose="020B0604020202020204" pitchFamily="34" charset="0"/>
                <a:cs typeface="Arial" panose="020B0604020202020204" pitchFamily="34" charset="0"/>
              </a:rPr>
              <a:t> siècle ? Son art novateur, comme celui de son contemporain Rodin, incarne </a:t>
            </a:r>
            <a:r>
              <a:rPr lang="fr-FR" sz="1700" b="1" dirty="0">
                <a:latin typeface="Arial" panose="020B0604020202020204" pitchFamily="34" charset="0"/>
                <a:cs typeface="Arial" panose="020B0604020202020204" pitchFamily="34" charset="0"/>
              </a:rPr>
              <a:t>le passage de la tradition vers la modernité. </a:t>
            </a:r>
            <a:endParaRPr lang="fr-FR" sz="1700" dirty="0">
              <a:latin typeface="Arial" panose="020B0604020202020204" pitchFamily="34" charset="0"/>
              <a:cs typeface="Arial" panose="020B0604020202020204" pitchFamily="34" charset="0"/>
            </a:endParaRPr>
          </a:p>
          <a:p>
            <a:pPr marL="0" indent="0" algn="just">
              <a:buNone/>
            </a:pPr>
            <a:r>
              <a:rPr lang="fr-FR" sz="1700" b="1" dirty="0">
                <a:latin typeface="Arial" panose="020B0604020202020204" pitchFamily="34" charset="0"/>
                <a:cs typeface="Arial" panose="020B0604020202020204" pitchFamily="34" charset="0"/>
              </a:rPr>
              <a:t>En 1874, Monet s’associe à une exposition de groupe dans les locaux du photographe </a:t>
            </a:r>
            <a:r>
              <a:rPr lang="fr-FR" sz="1700" b="1" dirty="0">
                <a:solidFill>
                  <a:srgbClr val="7030A0"/>
                </a:solidFill>
                <a:latin typeface="Arial" panose="020B0604020202020204" pitchFamily="34" charset="0"/>
                <a:cs typeface="Arial" panose="020B0604020202020204" pitchFamily="34" charset="0"/>
              </a:rPr>
              <a:t>Nadar</a:t>
            </a:r>
            <a:r>
              <a:rPr lang="fr-FR" sz="1700" b="1"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à Paris. Il présente </a:t>
            </a:r>
            <a:r>
              <a:rPr lang="fr-FR" sz="1700" i="1" dirty="0">
                <a:latin typeface="Arial" panose="020B0604020202020204" pitchFamily="34" charset="0"/>
                <a:cs typeface="Arial" panose="020B0604020202020204" pitchFamily="34" charset="0"/>
              </a:rPr>
              <a:t>Impression, soleil levant</a:t>
            </a:r>
            <a:r>
              <a:rPr lang="fr-FR" sz="1700" dirty="0">
                <a:latin typeface="Arial" panose="020B0604020202020204" pitchFamily="34" charset="0"/>
                <a:cs typeface="Arial" panose="020B0604020202020204" pitchFamily="34" charset="0"/>
              </a:rPr>
              <a:t>, tableau considéré comme le manifeste d’un style nouveau :</a:t>
            </a:r>
            <a:r>
              <a:rPr lang="fr-FR" sz="1700" b="1" dirty="0">
                <a:solidFill>
                  <a:srgbClr val="7030A0"/>
                </a:solidFill>
                <a:latin typeface="Arial" panose="020B0604020202020204" pitchFamily="34" charset="0"/>
                <a:cs typeface="Arial" panose="020B0604020202020204" pitchFamily="34" charset="0"/>
              </a:rPr>
              <a:t> l’impressionnisme</a:t>
            </a:r>
            <a:r>
              <a:rPr lang="fr-FR" sz="1700" dirty="0">
                <a:latin typeface="Arial" panose="020B0604020202020204" pitchFamily="34" charset="0"/>
                <a:cs typeface="Arial" panose="020B0604020202020204" pitchFamily="34" charset="0"/>
              </a:rPr>
              <a:t>. Les expositions du groupe se perpétuent jusqu’en 1886, mais Monet a déjà pris le large.</a:t>
            </a:r>
          </a:p>
          <a:p>
            <a:pPr marL="0" indent="0" algn="just">
              <a:buNone/>
            </a:pPr>
            <a:r>
              <a:rPr lang="fr-FR" sz="1700" dirty="0">
                <a:latin typeface="Arial" panose="020B0604020202020204" pitchFamily="34" charset="0"/>
                <a:cs typeface="Arial" panose="020B0604020202020204" pitchFamily="34" charset="0"/>
              </a:rPr>
              <a:t> Bien qu’il soit soutenu par le marchand d’art </a:t>
            </a:r>
            <a:r>
              <a:rPr lang="fr-FR" sz="1700" b="1" dirty="0">
                <a:solidFill>
                  <a:srgbClr val="7030A0"/>
                </a:solidFill>
                <a:latin typeface="Arial" panose="020B0604020202020204" pitchFamily="34" charset="0"/>
                <a:cs typeface="Arial" panose="020B0604020202020204" pitchFamily="34" charset="0"/>
              </a:rPr>
              <a:t>Paul Durand-Ruel</a:t>
            </a:r>
            <a:r>
              <a:rPr lang="fr-FR" sz="1700" dirty="0">
                <a:latin typeface="Arial" panose="020B0604020202020204" pitchFamily="34" charset="0"/>
                <a:cs typeface="Arial" panose="020B0604020202020204" pitchFamily="34" charset="0"/>
              </a:rPr>
              <a:t>, il peine à vivre de sa peinture et connaît des années très difficiles avant de </a:t>
            </a:r>
            <a:r>
              <a:rPr lang="fr-FR" sz="1700" b="1" dirty="0">
                <a:latin typeface="Arial" panose="020B0604020202020204" pitchFamily="34" charset="0"/>
                <a:cs typeface="Arial" panose="020B0604020202020204" pitchFamily="34" charset="0"/>
              </a:rPr>
              <a:t>s’installer à Giverny en 1883</a:t>
            </a:r>
            <a:r>
              <a:rPr lang="fr-FR" sz="1700" dirty="0">
                <a:latin typeface="Arial" panose="020B0604020202020204" pitchFamily="34" charset="0"/>
                <a:cs typeface="Arial" panose="020B0604020202020204" pitchFamily="34" charset="0"/>
              </a:rPr>
              <a:t>. Il transforma inlassablement un domaine délaissé en un chef d’</a:t>
            </a:r>
            <a:r>
              <a:rPr lang="fr-FR" sz="1700" dirty="0" err="1">
                <a:latin typeface="Arial" panose="020B0604020202020204" pitchFamily="34" charset="0"/>
                <a:cs typeface="Arial" panose="020B0604020202020204" pitchFamily="34" charset="0"/>
              </a:rPr>
              <a:t>oeuvre</a:t>
            </a:r>
            <a:r>
              <a:rPr lang="fr-FR" sz="1700" dirty="0">
                <a:latin typeface="Arial" panose="020B0604020202020204" pitchFamily="34" charset="0"/>
                <a:cs typeface="Arial" panose="020B0604020202020204" pitchFamily="34" charset="0"/>
              </a:rPr>
              <a:t> floral, inspiration de nombre de ses plus grands chefs d’</a:t>
            </a:r>
            <a:r>
              <a:rPr lang="fr-FR" sz="1700" dirty="0" err="1">
                <a:latin typeface="Arial" panose="020B0604020202020204" pitchFamily="34" charset="0"/>
                <a:cs typeface="Arial" panose="020B0604020202020204" pitchFamily="34" charset="0"/>
              </a:rPr>
              <a:t>oeuvre</a:t>
            </a:r>
            <a:r>
              <a:rPr lang="fr-FR" sz="1700" dirty="0">
                <a:latin typeface="Arial" panose="020B0604020202020204" pitchFamily="34" charset="0"/>
                <a:cs typeface="Arial" panose="020B0604020202020204" pitchFamily="34" charset="0"/>
              </a:rPr>
              <a:t>. Peintre en son jardin, Monet l’était aussi de par le monde, et s’éloignait pour de longues campagnes de peinture.                                                                                                        *Visite virtuelle de sa demeure et son jardin, lieu d’inspiration pour ses </a:t>
            </a:r>
            <a:r>
              <a:rPr lang="fr-FR" sz="1700" i="1" dirty="0">
                <a:latin typeface="Arial" panose="020B0604020202020204" pitchFamily="34" charset="0"/>
                <a:cs typeface="Arial" panose="020B0604020202020204" pitchFamily="34" charset="0"/>
              </a:rPr>
              <a:t>Nymphéas</a:t>
            </a:r>
            <a:r>
              <a:rPr lang="fr-FR" sz="1700" dirty="0">
                <a:latin typeface="Arial" panose="020B0604020202020204" pitchFamily="34" charset="0"/>
                <a:cs typeface="Arial" panose="020B0604020202020204" pitchFamily="34" charset="0"/>
              </a:rPr>
              <a:t> : </a:t>
            </a:r>
            <a:r>
              <a:rPr lang="fr-FR" sz="1700" dirty="0">
                <a:latin typeface="Arial" panose="020B0604020202020204" pitchFamily="34" charset="0"/>
                <a:cs typeface="Arial" panose="020B0604020202020204" pitchFamily="34" charset="0"/>
                <a:hlinkClick r:id="rId2"/>
              </a:rPr>
              <a:t>https://fondation-monet.com/visite-virtuelle/</a:t>
            </a:r>
            <a:endParaRPr lang="fr-FR" sz="1700" dirty="0">
              <a:latin typeface="Arial" panose="020B0604020202020204" pitchFamily="34" charset="0"/>
              <a:cs typeface="Arial" panose="020B0604020202020204" pitchFamily="34" charset="0"/>
            </a:endParaRPr>
          </a:p>
          <a:p>
            <a:pPr marL="0" indent="0" algn="just">
              <a:buNone/>
            </a:pPr>
            <a:r>
              <a:rPr lang="fr-FR" sz="1700" dirty="0">
                <a:latin typeface="Arial" panose="020B0604020202020204" pitchFamily="34" charset="0"/>
                <a:cs typeface="Arial" panose="020B0604020202020204" pitchFamily="34" charset="0"/>
              </a:rPr>
              <a:t> </a:t>
            </a:r>
            <a:r>
              <a:rPr lang="fr-FR" sz="1700" b="1" dirty="0">
                <a:latin typeface="Arial" panose="020B0604020202020204" pitchFamily="34" charset="0"/>
                <a:cs typeface="Arial" panose="020B0604020202020204" pitchFamily="34" charset="0"/>
              </a:rPr>
              <a:t>Heureusement, le succès vient à l’artiste dans les années 1890</a:t>
            </a:r>
            <a:r>
              <a:rPr lang="fr-FR" sz="1700" dirty="0">
                <a:latin typeface="Arial" panose="020B0604020202020204" pitchFamily="34" charset="0"/>
                <a:cs typeface="Arial" panose="020B0604020202020204" pitchFamily="34" charset="0"/>
              </a:rPr>
              <a:t> grâce </a:t>
            </a:r>
            <a:r>
              <a:rPr lang="fr-FR" sz="1700" dirty="0">
                <a:solidFill>
                  <a:srgbClr val="7030A0"/>
                </a:solidFill>
                <a:latin typeface="Arial" panose="020B0604020202020204" pitchFamily="34" charset="0"/>
                <a:cs typeface="Arial" panose="020B0604020202020204" pitchFamily="34" charset="0"/>
              </a:rPr>
              <a:t>à Durand-Ruel</a:t>
            </a:r>
            <a:r>
              <a:rPr lang="fr-FR" sz="1700" dirty="0">
                <a:latin typeface="Arial" panose="020B0604020202020204" pitchFamily="34" charset="0"/>
                <a:cs typeface="Arial" panose="020B0604020202020204" pitchFamily="34" charset="0"/>
              </a:rPr>
              <a:t>, qui exporte la peinture impressionniste </a:t>
            </a:r>
            <a:r>
              <a:rPr lang="fr-FR" sz="1700" b="1" dirty="0">
                <a:latin typeface="Arial" panose="020B0604020202020204" pitchFamily="34" charset="0"/>
                <a:cs typeface="Arial" panose="020B0604020202020204" pitchFamily="34" charset="0"/>
              </a:rPr>
              <a:t>aux États-Unis</a:t>
            </a:r>
            <a:r>
              <a:rPr lang="fr-FR" sz="1700" dirty="0">
                <a:latin typeface="Arial" panose="020B0604020202020204" pitchFamily="34" charset="0"/>
                <a:cs typeface="Arial" panose="020B0604020202020204" pitchFamily="34" charset="0"/>
              </a:rPr>
              <a:t>. L’œuvre de Monet s’étoffe, et il s’attèle à des </a:t>
            </a:r>
            <a:r>
              <a:rPr lang="fr-FR" sz="1700" b="1" dirty="0">
                <a:latin typeface="Arial" panose="020B0604020202020204" pitchFamily="34" charset="0"/>
                <a:cs typeface="Arial" panose="020B0604020202020204" pitchFamily="34" charset="0"/>
              </a:rPr>
              <a:t>séries de paysages </a:t>
            </a:r>
            <a:r>
              <a:rPr lang="fr-FR" sz="1700" dirty="0">
                <a:latin typeface="Arial" panose="020B0604020202020204" pitchFamily="34" charset="0"/>
                <a:cs typeface="Arial" panose="020B0604020202020204" pitchFamily="34" charset="0"/>
              </a:rPr>
              <a:t>qui marqueront l’histoire de l’impressionnisme, notamment celle des </a:t>
            </a:r>
            <a:r>
              <a:rPr lang="fr-FR" sz="1700" i="1" dirty="0">
                <a:solidFill>
                  <a:srgbClr val="7030A0"/>
                </a:solidFill>
                <a:latin typeface="Arial" panose="020B0604020202020204" pitchFamily="34" charset="0"/>
                <a:cs typeface="Arial" panose="020B0604020202020204" pitchFamily="34" charset="0"/>
              </a:rPr>
              <a:t>Cathédrales de Rouen</a:t>
            </a:r>
            <a:r>
              <a:rPr lang="fr-FR" sz="1700" dirty="0">
                <a:solidFill>
                  <a:srgbClr val="7030A0"/>
                </a:solidFill>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en 1894.</a:t>
            </a:r>
          </a:p>
          <a:p>
            <a:pPr marL="0" indent="0" algn="just">
              <a:buNone/>
            </a:pPr>
            <a:r>
              <a:rPr lang="fr-FR" sz="1700" b="1" dirty="0">
                <a:latin typeface="Arial" panose="020B0604020202020204" pitchFamily="34" charset="0"/>
                <a:cs typeface="Arial" panose="020B0604020202020204" pitchFamily="34" charset="0"/>
              </a:rPr>
              <a:t>Installé à Giverny, dans l’Eure, </a:t>
            </a:r>
            <a:r>
              <a:rPr lang="fr-FR" sz="1700" dirty="0">
                <a:latin typeface="Arial" panose="020B0604020202020204" pitchFamily="34" charset="0"/>
                <a:cs typeface="Arial" panose="020B0604020202020204" pitchFamily="34" charset="0"/>
              </a:rPr>
              <a:t>Monet y passe la dernière partie de sa longue vie</a:t>
            </a:r>
            <a:r>
              <a:rPr lang="fr-FR" sz="1700" b="1" dirty="0">
                <a:latin typeface="Arial" panose="020B0604020202020204" pitchFamily="34" charset="0"/>
                <a:cs typeface="Arial" panose="020B0604020202020204" pitchFamily="34" charset="0"/>
              </a:rPr>
              <a:t>. Son magnifique jardin, qu’il modèle suivant son goût, devient sa principale source d’inspiration</a:t>
            </a:r>
            <a:r>
              <a:rPr lang="fr-FR" sz="1700" dirty="0">
                <a:latin typeface="Arial" panose="020B0604020202020204" pitchFamily="34" charset="0"/>
                <a:cs typeface="Arial" panose="020B0604020202020204" pitchFamily="34" charset="0"/>
              </a:rPr>
              <a:t>. Le motif du bassin aux nymphéas est à l’origine de sa dernière grande œuvre : </a:t>
            </a:r>
            <a:r>
              <a:rPr lang="fr-FR" sz="1700" i="1" dirty="0">
                <a:solidFill>
                  <a:srgbClr val="7030A0"/>
                </a:solidFill>
                <a:latin typeface="Arial" panose="020B0604020202020204" pitchFamily="34" charset="0"/>
                <a:cs typeface="Arial" panose="020B0604020202020204" pitchFamily="34" charset="0"/>
              </a:rPr>
              <a:t>le cycle des Nymphéas</a:t>
            </a:r>
            <a:r>
              <a:rPr lang="fr-FR" sz="1700" dirty="0">
                <a:latin typeface="Arial" panose="020B0604020202020204" pitchFamily="34" charset="0"/>
                <a:cs typeface="Arial" panose="020B0604020202020204" pitchFamily="34" charset="0"/>
              </a:rPr>
              <a:t>, dont un ensemble de toiles est offert à l’État (</a:t>
            </a:r>
            <a:r>
              <a:rPr lang="fr-FR" sz="1700" dirty="0">
                <a:solidFill>
                  <a:srgbClr val="7030A0"/>
                </a:solidFill>
                <a:latin typeface="Arial" panose="020B0604020202020204" pitchFamily="34" charset="0"/>
                <a:cs typeface="Arial" panose="020B0604020202020204" pitchFamily="34" charset="0"/>
              </a:rPr>
              <a:t>musée de l’Orangerie</a:t>
            </a:r>
            <a:r>
              <a:rPr lang="fr-FR" sz="1700" dirty="0">
                <a:latin typeface="Arial" panose="020B0604020202020204" pitchFamily="34" charset="0"/>
                <a:cs typeface="Arial" panose="020B0604020202020204" pitchFamily="34" charset="0"/>
              </a:rPr>
              <a:t>) par le peintre sur la demande de son ami politique </a:t>
            </a:r>
            <a:r>
              <a:rPr lang="fr-FR" sz="1700" b="1" dirty="0">
                <a:solidFill>
                  <a:srgbClr val="7030A0"/>
                </a:solidFill>
                <a:latin typeface="Arial" panose="020B0604020202020204" pitchFamily="34" charset="0"/>
                <a:cs typeface="Arial" panose="020B0604020202020204" pitchFamily="34" charset="0"/>
              </a:rPr>
              <a:t>Georges Clemenceau.  </a:t>
            </a:r>
            <a:r>
              <a:rPr lang="fr-FR" sz="1700" dirty="0">
                <a:latin typeface="Arial" panose="020B0604020202020204" pitchFamily="34" charset="0"/>
                <a:cs typeface="Arial" panose="020B0604020202020204" pitchFamily="34" charset="0"/>
              </a:rPr>
              <a:t>L’ensemble est inauguré en 1927, un an après la disparition du peintre</a:t>
            </a:r>
            <a:r>
              <a:rPr lang="fr-FR" sz="1400" dirty="0"/>
              <a:t>.</a:t>
            </a:r>
          </a:p>
          <a:p>
            <a:pPr marL="0" indent="0">
              <a:buNone/>
            </a:pPr>
            <a:r>
              <a:rPr lang="fr-FR" sz="1600" dirty="0">
                <a:latin typeface="Arial" panose="020B0604020202020204" pitchFamily="34" charset="0"/>
                <a:cs typeface="Arial" panose="020B0604020202020204" pitchFamily="34" charset="0"/>
              </a:rPr>
              <a:t> </a:t>
            </a:r>
          </a:p>
        </p:txBody>
      </p:sp>
      <p:sp>
        <p:nvSpPr>
          <p:cNvPr id="5" name="ZoneTexte 4">
            <a:extLst>
              <a:ext uri="{FF2B5EF4-FFF2-40B4-BE49-F238E27FC236}">
                <a16:creationId xmlns:a16="http://schemas.microsoft.com/office/drawing/2014/main" id="{B0389FDD-10F9-4D5D-FF99-172D94D9DC8B}"/>
              </a:ext>
            </a:extLst>
          </p:cNvPr>
          <p:cNvSpPr txBox="1"/>
          <p:nvPr/>
        </p:nvSpPr>
        <p:spPr>
          <a:xfrm>
            <a:off x="275303" y="4377699"/>
            <a:ext cx="3136490" cy="677108"/>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Photographie de Nadar, Portrait de </a:t>
            </a:r>
            <a:r>
              <a:rPr lang="fr-FR" sz="1000" i="1" dirty="0">
                <a:latin typeface="Arial" panose="020B0604020202020204" pitchFamily="34" charset="0"/>
                <a:cs typeface="Arial" panose="020B0604020202020204" pitchFamily="34" charset="0"/>
              </a:rPr>
              <a:t>Claude Monet</a:t>
            </a:r>
            <a:r>
              <a:rPr lang="fr-FR" sz="1000" dirty="0">
                <a:latin typeface="Arial" panose="020B0604020202020204" pitchFamily="34" charset="0"/>
                <a:cs typeface="Arial" panose="020B0604020202020204" pitchFamily="34" charset="0"/>
              </a:rPr>
              <a:t>, 1899</a:t>
            </a:r>
          </a:p>
          <a:p>
            <a:endParaRPr lang="fr-FR" dirty="0"/>
          </a:p>
        </p:txBody>
      </p:sp>
      <p:pic>
        <p:nvPicPr>
          <p:cNvPr id="7" name="Image 6" descr="Une image contenant homme, personne, extérieur, vieux&#10;&#10;Description générée automatiquement">
            <a:extLst>
              <a:ext uri="{FF2B5EF4-FFF2-40B4-BE49-F238E27FC236}">
                <a16:creationId xmlns:a16="http://schemas.microsoft.com/office/drawing/2014/main" id="{5B4108D8-B072-6498-9E4B-07D04698F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28" y="329334"/>
            <a:ext cx="2924840" cy="3815009"/>
          </a:xfrm>
          <a:prstGeom prst="rect">
            <a:avLst/>
          </a:prstGeom>
        </p:spPr>
      </p:pic>
      <p:pic>
        <p:nvPicPr>
          <p:cNvPr id="9" name="Image 8" descr="Une image contenant mur, plafond, intérieur, blanc&#10;&#10;Description générée automatiquement">
            <a:extLst>
              <a:ext uri="{FF2B5EF4-FFF2-40B4-BE49-F238E27FC236}">
                <a16:creationId xmlns:a16="http://schemas.microsoft.com/office/drawing/2014/main" id="{DAAB9CDC-5009-484E-41D0-35102A25E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2502" y="4972661"/>
            <a:ext cx="1259173" cy="845576"/>
          </a:xfrm>
          <a:prstGeom prst="rect">
            <a:avLst/>
          </a:prstGeom>
        </p:spPr>
      </p:pic>
      <p:sp>
        <p:nvSpPr>
          <p:cNvPr id="10" name="Espace réservé du contenu 2">
            <a:extLst>
              <a:ext uri="{FF2B5EF4-FFF2-40B4-BE49-F238E27FC236}">
                <a16:creationId xmlns:a16="http://schemas.microsoft.com/office/drawing/2014/main" id="{D8A31E96-ECC8-16C2-0428-1105D957A4FF}"/>
              </a:ext>
            </a:extLst>
          </p:cNvPr>
          <p:cNvSpPr txBox="1">
            <a:spLocks/>
          </p:cNvSpPr>
          <p:nvPr/>
        </p:nvSpPr>
        <p:spPr>
          <a:xfrm>
            <a:off x="-19665" y="5189087"/>
            <a:ext cx="3726426" cy="658762"/>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fr-FR" sz="1000" dirty="0">
                <a:latin typeface="Arial" panose="020B0604020202020204" pitchFamily="34" charset="0"/>
                <a:cs typeface="Arial" panose="020B0604020202020204" pitchFamily="34" charset="0"/>
              </a:rPr>
              <a:t>Un panorama d’œuvres de Claude MONET en ligne: </a:t>
            </a:r>
            <a:r>
              <a:rPr lang="fr-FR" sz="1000" dirty="0">
                <a:latin typeface="Arial" panose="020B0604020202020204" pitchFamily="34" charset="0"/>
                <a:cs typeface="Arial" panose="020B0604020202020204" pitchFamily="34" charset="0"/>
                <a:hlinkClick r:id="rId5"/>
              </a:rPr>
              <a:t>https://www.marmottan.fr/collection-en-ligne/</a:t>
            </a:r>
            <a:r>
              <a:rPr lang="fr-FR"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0456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0EEA1E-7C9E-FF44-70BD-4E33D8A01D85}"/>
              </a:ext>
            </a:extLst>
          </p:cNvPr>
          <p:cNvSpPr>
            <a:spLocks noGrp="1"/>
          </p:cNvSpPr>
          <p:nvPr>
            <p:ph type="title"/>
          </p:nvPr>
        </p:nvSpPr>
        <p:spPr>
          <a:xfrm>
            <a:off x="3137674" y="195473"/>
            <a:ext cx="4758813" cy="962230"/>
          </a:xfrm>
          <a:ln>
            <a:solidFill>
              <a:srgbClr val="CC3399"/>
            </a:solidFill>
          </a:ln>
        </p:spPr>
        <p:txBody>
          <a:bodyPr>
            <a:normAutofit/>
          </a:bodyPr>
          <a:lstStyle/>
          <a:p>
            <a:pPr algn="ctr"/>
            <a:r>
              <a:rPr lang="fr-FR" sz="2000" b="1" dirty="0">
                <a:latin typeface="Arial" panose="020B0604020202020204" pitchFamily="34" charset="0"/>
                <a:cs typeface="Arial" panose="020B0604020202020204" pitchFamily="34" charset="0"/>
              </a:rPr>
              <a:t>DU PROJET À LA RÉALISATION</a:t>
            </a:r>
            <a:br>
              <a:rPr lang="fr-FR" sz="2000" b="1" dirty="0"/>
            </a:br>
            <a:r>
              <a:rPr lang="fr-FR" sz="1200" b="1" dirty="0"/>
              <a:t>COMPRENDRE LA DÉMARCHE DE L’ARTISTE</a:t>
            </a:r>
          </a:p>
        </p:txBody>
      </p:sp>
      <p:sp>
        <p:nvSpPr>
          <p:cNvPr id="5" name="ZoneTexte 4">
            <a:extLst>
              <a:ext uri="{FF2B5EF4-FFF2-40B4-BE49-F238E27FC236}">
                <a16:creationId xmlns:a16="http://schemas.microsoft.com/office/drawing/2014/main" id="{F6432115-98A7-6E64-2D47-26B4260D0BE9}"/>
              </a:ext>
            </a:extLst>
          </p:cNvPr>
          <p:cNvSpPr txBox="1"/>
          <p:nvPr/>
        </p:nvSpPr>
        <p:spPr>
          <a:xfrm>
            <a:off x="8580171" y="292454"/>
            <a:ext cx="3470787" cy="3362632"/>
          </a:xfrm>
          <a:prstGeom prst="rect">
            <a:avLst/>
          </a:prstGeom>
          <a:solidFill>
            <a:schemeClr val="bg1">
              <a:lumMod val="95000"/>
            </a:schemeClr>
          </a:solidFill>
          <a:ln>
            <a:solidFill>
              <a:srgbClr val="CC3399"/>
            </a:solidFill>
          </a:ln>
        </p:spPr>
        <p:txBody>
          <a:bodyPr wrap="square" rtlCol="0">
            <a:spAutoFit/>
          </a:bodyPr>
          <a:lstStyle/>
          <a:p>
            <a:endParaRPr lang="fr-FR" sz="1000" dirty="0">
              <a:solidFill>
                <a:srgbClr val="CC3399"/>
              </a:solidFill>
              <a:latin typeface="Arial" panose="020B0604020202020204" pitchFamily="34" charset="0"/>
              <a:cs typeface="Arial" panose="020B0604020202020204" pitchFamily="34" charset="0"/>
            </a:endParaRPr>
          </a:p>
          <a:p>
            <a:endParaRPr lang="fr-FR" sz="1000" b="1" dirty="0">
              <a:solidFill>
                <a:srgbClr val="CC3399"/>
              </a:solidFill>
              <a:latin typeface="Arial" panose="020B0604020202020204" pitchFamily="34" charset="0"/>
              <a:cs typeface="Arial" panose="020B0604020202020204" pitchFamily="34" charset="0"/>
            </a:endParaRPr>
          </a:p>
          <a:p>
            <a:r>
              <a:rPr lang="fr-FR" sz="1200" b="1" dirty="0">
                <a:solidFill>
                  <a:srgbClr val="CC3399"/>
                </a:solidFill>
                <a:latin typeface="Arial" panose="020B0604020202020204" pitchFamily="34" charset="0"/>
                <a:cs typeface="Arial" panose="020B0604020202020204" pitchFamily="34" charset="0"/>
              </a:rPr>
              <a:t>                Les enjeux pour son époque </a:t>
            </a:r>
            <a:r>
              <a:rPr lang="fr-FR" sz="1200" dirty="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-sortir de l’atelier « académique » pour peindre directement dans le paysage, sur place</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-sans réellement d’esquisses préalables (juste des dessins pour mieux observer le paysage et trouver un cadrage), réaliser l’œuvre directement sur la toile</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-peu de mélanges de couleurs</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-envie de capter les impressions du paysage (lumières, couleurs, reflets, mouvements) donc nécessité de travailler rapidement (cours contre la montre)</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-par l’exposition dans les salons, recherche de reconnaissance et de modernité (donc rupture avec les Beaux Arts et son académisme)</a:t>
            </a:r>
          </a:p>
          <a:p>
            <a:endParaRPr lang="fr-FR" sz="12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AB249A4-689E-26A3-E17C-443B33C4F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665" y="-6013"/>
            <a:ext cx="1119012" cy="1103159"/>
          </a:xfrm>
          <a:prstGeom prst="rect">
            <a:avLst/>
          </a:prstGeom>
        </p:spPr>
      </p:pic>
      <p:pic>
        <p:nvPicPr>
          <p:cNvPr id="6" name="Image 5">
            <a:extLst>
              <a:ext uri="{FF2B5EF4-FFF2-40B4-BE49-F238E27FC236}">
                <a16:creationId xmlns:a16="http://schemas.microsoft.com/office/drawing/2014/main" id="{09771AF9-0EB9-0A8B-E62B-55AD00C71FC4}"/>
              </a:ext>
            </a:extLst>
          </p:cNvPr>
          <p:cNvPicPr>
            <a:picLocks noChangeAspect="1"/>
          </p:cNvPicPr>
          <p:nvPr/>
        </p:nvPicPr>
        <p:blipFill rotWithShape="1">
          <a:blip r:embed="rId3"/>
          <a:srcRect l="6438" t="29792" r="46171" b="13149"/>
          <a:stretch/>
        </p:blipFill>
        <p:spPr>
          <a:xfrm>
            <a:off x="196644" y="712534"/>
            <a:ext cx="2532449" cy="1619812"/>
          </a:xfrm>
          <a:prstGeom prst="rect">
            <a:avLst/>
          </a:prstGeom>
        </p:spPr>
      </p:pic>
      <p:pic>
        <p:nvPicPr>
          <p:cNvPr id="13" name="Image 12">
            <a:extLst>
              <a:ext uri="{FF2B5EF4-FFF2-40B4-BE49-F238E27FC236}">
                <a16:creationId xmlns:a16="http://schemas.microsoft.com/office/drawing/2014/main" id="{AFDA3CD3-44DB-8FE7-8927-A15DE7484ADA}"/>
              </a:ext>
            </a:extLst>
          </p:cNvPr>
          <p:cNvPicPr>
            <a:picLocks noChangeAspect="1"/>
          </p:cNvPicPr>
          <p:nvPr/>
        </p:nvPicPr>
        <p:blipFill rotWithShape="1">
          <a:blip r:embed="rId3"/>
          <a:srcRect l="61967" t="31555" r="3967" b="42866"/>
          <a:stretch/>
        </p:blipFill>
        <p:spPr>
          <a:xfrm>
            <a:off x="0" y="2393026"/>
            <a:ext cx="2532449" cy="1010198"/>
          </a:xfrm>
          <a:prstGeom prst="rect">
            <a:avLst/>
          </a:prstGeom>
        </p:spPr>
      </p:pic>
      <p:sp>
        <p:nvSpPr>
          <p:cNvPr id="17" name="ZoneTexte 16">
            <a:extLst>
              <a:ext uri="{FF2B5EF4-FFF2-40B4-BE49-F238E27FC236}">
                <a16:creationId xmlns:a16="http://schemas.microsoft.com/office/drawing/2014/main" id="{679792AA-7A96-33A8-13D6-F825E9D2307C}"/>
              </a:ext>
            </a:extLst>
          </p:cNvPr>
          <p:cNvSpPr txBox="1"/>
          <p:nvPr/>
        </p:nvSpPr>
        <p:spPr>
          <a:xfrm>
            <a:off x="4591664" y="3722761"/>
            <a:ext cx="6096000" cy="2354491"/>
          </a:xfrm>
          <a:prstGeom prst="rect">
            <a:avLst/>
          </a:prstGeom>
          <a:noFill/>
        </p:spPr>
        <p:txBody>
          <a:bodyPr wrap="square" rtlCol="0">
            <a:spAutoFit/>
          </a:bodyPr>
          <a:lstStyle/>
          <a:p>
            <a:pPr algn="just"/>
            <a:r>
              <a:rPr lang="fr-FR" sz="1200" b="1" dirty="0">
                <a:latin typeface="Arial" panose="020B0604020202020204" pitchFamily="34" charset="0"/>
                <a:cs typeface="Arial" panose="020B0604020202020204" pitchFamily="34" charset="0"/>
              </a:rPr>
              <a:t>Des carnets de dessin et un tracé rapide </a:t>
            </a:r>
          </a:p>
          <a:p>
            <a:r>
              <a:rPr lang="fr-FR" sz="900" dirty="0">
                <a:latin typeface="Arial" panose="020B0604020202020204" pitchFamily="34" charset="0"/>
                <a:cs typeface="Arial" panose="020B0604020202020204" pitchFamily="34" charset="0"/>
              </a:rPr>
              <a:t>Tout au long de sa vie Monet a utilisé des </a:t>
            </a:r>
            <a:r>
              <a:rPr lang="fr-FR" sz="900" b="1" dirty="0">
                <a:latin typeface="Arial" panose="020B0604020202020204" pitchFamily="34" charset="0"/>
                <a:cs typeface="Arial" panose="020B0604020202020204" pitchFamily="34" charset="0"/>
              </a:rPr>
              <a:t>carnets pour griffonner des dessins </a:t>
            </a:r>
            <a:r>
              <a:rPr lang="fr-FR" sz="900" dirty="0">
                <a:latin typeface="Arial" panose="020B0604020202020204" pitchFamily="34" charset="0"/>
                <a:cs typeface="Arial" panose="020B0604020202020204" pitchFamily="34" charset="0"/>
              </a:rPr>
              <a:t>comme on prend des notes. Il y en a huit que l’on peut visualiser page à page.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C’est l’artiste à l’</a:t>
            </a:r>
            <a:r>
              <a:rPr lang="fr-FR" sz="900" dirty="0" err="1">
                <a:latin typeface="Arial" panose="020B0604020202020204" pitchFamily="34" charset="0"/>
                <a:cs typeface="Arial" panose="020B0604020202020204" pitchFamily="34" charset="0"/>
              </a:rPr>
              <a:t>oeuvre</a:t>
            </a:r>
            <a:r>
              <a:rPr lang="fr-FR" sz="900" dirty="0">
                <a:latin typeface="Arial" panose="020B0604020202020204" pitchFamily="34" charset="0"/>
                <a:cs typeface="Arial" panose="020B0604020202020204" pitchFamily="34" charset="0"/>
              </a:rPr>
              <a:t>, le tout début du processus de création qui se dévoile à mesure qu’on feuillette ses brouillons.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Beaucoup de dessins sont tête-bêche. On imagine Monet en train d’ouvrir le carnet et de le tourner de façon à avoir la couture du milieu à sa gauche, car il est droitier</a:t>
            </a:r>
            <a:r>
              <a:rPr lang="fr-FR" sz="900" b="1" dirty="0">
                <a:latin typeface="Arial" panose="020B0604020202020204" pitchFamily="34" charset="0"/>
                <a:cs typeface="Arial" panose="020B0604020202020204" pitchFamily="34" charset="0"/>
              </a:rPr>
              <a:t>. Il ne s’applique pas, il ne cherche pas à faire un beau dessin. Ce sont des notations de travail, pour lui seul.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Il veut se souvenir de cadrages, il tâtonne. </a:t>
            </a:r>
            <a:r>
              <a:rPr lang="fr-FR" sz="900" b="1" dirty="0">
                <a:latin typeface="Arial" panose="020B0604020202020204" pitchFamily="34" charset="0"/>
                <a:cs typeface="Arial" panose="020B0604020202020204" pitchFamily="34" charset="0"/>
              </a:rPr>
              <a:t>Il délimite un format différent du rectangle de la page en la coupant d’un trait.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Le crayon qui dessine les radeaux de nymphéas ou les bords de l’eau est flou. Celui, plus jeune, qui s’est arrêté à la Gare Saint-Lazare ne manque pas de puissance. Monet noircit la locomotive, raidit la charpente métallique de la verrière, comme pour mieux enregistrer la structure de son dessin.</a:t>
            </a:r>
          </a:p>
          <a:p>
            <a:r>
              <a:rPr lang="fr-FR" sz="900" b="1" dirty="0">
                <a:latin typeface="Arial" panose="020B0604020202020204" pitchFamily="34" charset="0"/>
                <a:cs typeface="Arial" panose="020B0604020202020204" pitchFamily="34" charset="0"/>
              </a:rPr>
              <a:t>Ce qui frappe c’est la distance entre ce dessin qui paraît à la portée de quiconque et la merveille que l’on sait de la toile achevée</a:t>
            </a:r>
            <a:r>
              <a:rPr lang="fr-FR" sz="900" dirty="0">
                <a:latin typeface="Arial" panose="020B0604020202020204" pitchFamily="34" charset="0"/>
                <a:cs typeface="Arial" panose="020B0604020202020204" pitchFamily="34" charset="0"/>
              </a:rPr>
              <a:t>. Pour parcourir cette distance, pour métamorphoser l’ébauche en éclats de lumière, pour cela il faut être Monet.</a:t>
            </a:r>
          </a:p>
        </p:txBody>
      </p:sp>
      <p:pic>
        <p:nvPicPr>
          <p:cNvPr id="19" name="Image 18" descr="Une image contenant dessin au trait, carte, texte&#10;&#10;Description générée automatiquement">
            <a:extLst>
              <a:ext uri="{FF2B5EF4-FFF2-40B4-BE49-F238E27FC236}">
                <a16:creationId xmlns:a16="http://schemas.microsoft.com/office/drawing/2014/main" id="{9C511701-6598-D0D0-21DE-57F24D9C9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707" y="1367217"/>
            <a:ext cx="2570848" cy="1930257"/>
          </a:xfrm>
          <a:prstGeom prst="rect">
            <a:avLst/>
          </a:prstGeom>
        </p:spPr>
      </p:pic>
      <p:sp>
        <p:nvSpPr>
          <p:cNvPr id="20" name="ZoneTexte 19">
            <a:extLst>
              <a:ext uri="{FF2B5EF4-FFF2-40B4-BE49-F238E27FC236}">
                <a16:creationId xmlns:a16="http://schemas.microsoft.com/office/drawing/2014/main" id="{189B125B-BCD9-4235-EB3F-F9579D09ACA5}"/>
              </a:ext>
            </a:extLst>
          </p:cNvPr>
          <p:cNvSpPr txBox="1"/>
          <p:nvPr/>
        </p:nvSpPr>
        <p:spPr>
          <a:xfrm>
            <a:off x="3972232" y="3313584"/>
            <a:ext cx="1966451" cy="230832"/>
          </a:xfrm>
          <a:prstGeom prst="rect">
            <a:avLst/>
          </a:prstGeom>
          <a:noFill/>
        </p:spPr>
        <p:txBody>
          <a:bodyPr wrap="square" rtlCol="0">
            <a:spAutoFit/>
          </a:bodyPr>
          <a:lstStyle/>
          <a:p>
            <a:r>
              <a:rPr lang="fr-FR" sz="900" i="1" dirty="0">
                <a:latin typeface="Arial" panose="020B0604020202020204" pitchFamily="34" charset="0"/>
                <a:cs typeface="Arial" panose="020B0604020202020204" pitchFamily="34" charset="0"/>
              </a:rPr>
              <a:t>Croquis de la Gare Saint Lazare</a:t>
            </a:r>
            <a:endParaRPr lang="fr-FR" sz="900" dirty="0">
              <a:latin typeface="Arial" panose="020B0604020202020204" pitchFamily="34" charset="0"/>
              <a:cs typeface="Arial" panose="020B0604020202020204" pitchFamily="34" charset="0"/>
            </a:endParaRPr>
          </a:p>
        </p:txBody>
      </p:sp>
      <p:pic>
        <p:nvPicPr>
          <p:cNvPr id="22" name="Image 21" descr="Une image contenant texte, dessin au trait&#10;&#10;Description générée automatiquement">
            <a:extLst>
              <a:ext uri="{FF2B5EF4-FFF2-40B4-BE49-F238E27FC236}">
                <a16:creationId xmlns:a16="http://schemas.microsoft.com/office/drawing/2014/main" id="{11FD4A89-9FB3-1F32-6F16-11D07A141C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280" y="1225378"/>
            <a:ext cx="2061438" cy="1930256"/>
          </a:xfrm>
          <a:prstGeom prst="rect">
            <a:avLst/>
          </a:prstGeom>
        </p:spPr>
      </p:pic>
      <p:pic>
        <p:nvPicPr>
          <p:cNvPr id="24" name="Image 23" descr="Une image contenant texte&#10;&#10;Description générée automatiquement">
            <a:extLst>
              <a:ext uri="{FF2B5EF4-FFF2-40B4-BE49-F238E27FC236}">
                <a16:creationId xmlns:a16="http://schemas.microsoft.com/office/drawing/2014/main" id="{3F89FA19-DA74-A6D6-386B-22088FCC6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136" y="3560527"/>
            <a:ext cx="2905538" cy="2335213"/>
          </a:xfrm>
          <a:prstGeom prst="rect">
            <a:avLst/>
          </a:prstGeom>
        </p:spPr>
      </p:pic>
    </p:spTree>
    <p:extLst>
      <p:ext uri="{BB962C8B-B14F-4D97-AF65-F5344CB8AC3E}">
        <p14:creationId xmlns:p14="http://schemas.microsoft.com/office/powerpoint/2010/main" val="380565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0EEA1E-7C9E-FF44-70BD-4E33D8A01D85}"/>
              </a:ext>
            </a:extLst>
          </p:cNvPr>
          <p:cNvSpPr>
            <a:spLocks noGrp="1"/>
          </p:cNvSpPr>
          <p:nvPr>
            <p:ph type="title"/>
          </p:nvPr>
        </p:nvSpPr>
        <p:spPr>
          <a:xfrm>
            <a:off x="4081616" y="131097"/>
            <a:ext cx="3008671" cy="962230"/>
          </a:xfrm>
          <a:ln>
            <a:solidFill>
              <a:schemeClr val="accent2"/>
            </a:solidFill>
          </a:ln>
        </p:spPr>
        <p:txBody>
          <a:bodyPr>
            <a:normAutofit/>
          </a:bodyPr>
          <a:lstStyle/>
          <a:p>
            <a:pPr algn="ctr"/>
            <a:r>
              <a:rPr lang="fr-FR" sz="2000" b="1" dirty="0">
                <a:latin typeface="Arial" panose="020B0604020202020204" pitchFamily="34" charset="0"/>
                <a:cs typeface="Arial" panose="020B0604020202020204" pitchFamily="34" charset="0"/>
              </a:rPr>
              <a:t>ANALYSE D’ŒUVRE</a:t>
            </a:r>
            <a:br>
              <a:rPr lang="fr-FR" sz="2000" b="1"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626FCAFA-38E9-E296-A7D8-01D01F9C74FF}"/>
              </a:ext>
            </a:extLst>
          </p:cNvPr>
          <p:cNvSpPr/>
          <p:nvPr/>
        </p:nvSpPr>
        <p:spPr>
          <a:xfrm>
            <a:off x="7367434" y="116134"/>
            <a:ext cx="1769806" cy="162232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LUMIERE</a:t>
            </a:r>
          </a:p>
        </p:txBody>
      </p:sp>
      <p:pic>
        <p:nvPicPr>
          <p:cNvPr id="8" name="Image 7" descr="Une image contenant mur, intérieur, peinture, vieux&#10;&#10;Description générée automatiquement">
            <a:extLst>
              <a:ext uri="{FF2B5EF4-FFF2-40B4-BE49-F238E27FC236}">
                <a16:creationId xmlns:a16="http://schemas.microsoft.com/office/drawing/2014/main" id="{F61D041A-1168-25C1-53E2-0258B28C21F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73" t="7395" r="25200" b="7216"/>
          <a:stretch/>
        </p:blipFill>
        <p:spPr>
          <a:xfrm>
            <a:off x="3679738" y="1365897"/>
            <a:ext cx="3959926" cy="3137277"/>
          </a:xfrm>
          <a:prstGeom prst="rect">
            <a:avLst/>
          </a:prstGeom>
        </p:spPr>
      </p:pic>
      <p:sp>
        <p:nvSpPr>
          <p:cNvPr id="10" name="Ellipse 9">
            <a:extLst>
              <a:ext uri="{FF2B5EF4-FFF2-40B4-BE49-F238E27FC236}">
                <a16:creationId xmlns:a16="http://schemas.microsoft.com/office/drawing/2014/main" id="{8B391DA3-7F15-BE98-522C-CAB8D6150728}"/>
              </a:ext>
            </a:extLst>
          </p:cNvPr>
          <p:cNvSpPr/>
          <p:nvPr/>
        </p:nvSpPr>
        <p:spPr>
          <a:xfrm>
            <a:off x="8668963" y="-109999"/>
            <a:ext cx="1769806" cy="162232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TEMPS</a:t>
            </a:r>
          </a:p>
        </p:txBody>
      </p:sp>
      <p:sp>
        <p:nvSpPr>
          <p:cNvPr id="12" name="Ellipse 11">
            <a:extLst>
              <a:ext uri="{FF2B5EF4-FFF2-40B4-BE49-F238E27FC236}">
                <a16:creationId xmlns:a16="http://schemas.microsoft.com/office/drawing/2014/main" id="{2D370467-396D-67DF-70DD-4F053E933117}"/>
              </a:ext>
            </a:extLst>
          </p:cNvPr>
          <p:cNvSpPr/>
          <p:nvPr/>
        </p:nvSpPr>
        <p:spPr>
          <a:xfrm>
            <a:off x="9970492" y="48982"/>
            <a:ext cx="1769806" cy="162232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COULEUR</a:t>
            </a:r>
          </a:p>
        </p:txBody>
      </p:sp>
      <p:sp>
        <p:nvSpPr>
          <p:cNvPr id="3" name="ZoneTexte 2">
            <a:extLst>
              <a:ext uri="{FF2B5EF4-FFF2-40B4-BE49-F238E27FC236}">
                <a16:creationId xmlns:a16="http://schemas.microsoft.com/office/drawing/2014/main" id="{EEC9A8FB-D7DF-7C3B-6569-51FFB8A3084E}"/>
              </a:ext>
            </a:extLst>
          </p:cNvPr>
          <p:cNvSpPr txBox="1"/>
          <p:nvPr/>
        </p:nvSpPr>
        <p:spPr>
          <a:xfrm>
            <a:off x="189285" y="4178710"/>
            <a:ext cx="3674791" cy="1015663"/>
          </a:xfrm>
          <a:prstGeom prst="rect">
            <a:avLst/>
          </a:prstGeom>
          <a:noFill/>
        </p:spPr>
        <p:txBody>
          <a:bodyPr wrap="square" rtlCol="0">
            <a:spAutoFit/>
          </a:bodyPr>
          <a:lstStyle/>
          <a:p>
            <a:r>
              <a:rPr lang="fr-FR" sz="1200" b="1" dirty="0">
                <a:solidFill>
                  <a:srgbClr val="C00000"/>
                </a:solidFill>
                <a:latin typeface="Arial" panose="020B0604020202020204" pitchFamily="34" charset="0"/>
                <a:cs typeface="Arial" panose="020B0604020202020204" pitchFamily="34" charset="0"/>
              </a:rPr>
              <a:t>la touche </a:t>
            </a:r>
            <a:r>
              <a:rPr lang="fr-FR" sz="1200" dirty="0">
                <a:solidFill>
                  <a:srgbClr val="C00000"/>
                </a:solidFill>
                <a:latin typeface="Arial" panose="020B0604020202020204" pitchFamily="34" charset="0"/>
                <a:cs typeface="Arial" panose="020B0604020202020204" pitchFamily="34" charset="0"/>
              </a:rPr>
              <a:t>(trace du pinceau) </a:t>
            </a:r>
            <a:r>
              <a:rPr lang="fr-FR" sz="1200" dirty="0">
                <a:latin typeface="Arial" panose="020B0604020202020204" pitchFamily="34" charset="0"/>
                <a:cs typeface="Arial" panose="020B0604020202020204" pitchFamily="34" charset="0"/>
              </a:rPr>
              <a:t>est visible, rapide l’expression du fugitif, autant de caractéristiques qui choquent les critiques de l’époque. Les critiques de l’époque pensaient que l’œuvre n’était pas finie à cause de la visibilité des traces du pineau</a:t>
            </a:r>
          </a:p>
        </p:txBody>
      </p:sp>
      <p:sp>
        <p:nvSpPr>
          <p:cNvPr id="5" name="ZoneTexte 4">
            <a:extLst>
              <a:ext uri="{FF2B5EF4-FFF2-40B4-BE49-F238E27FC236}">
                <a16:creationId xmlns:a16="http://schemas.microsoft.com/office/drawing/2014/main" id="{44123852-042F-FF81-2DE9-1428D4259678}"/>
              </a:ext>
            </a:extLst>
          </p:cNvPr>
          <p:cNvSpPr txBox="1"/>
          <p:nvPr/>
        </p:nvSpPr>
        <p:spPr>
          <a:xfrm>
            <a:off x="55338" y="123760"/>
            <a:ext cx="3959926" cy="923330"/>
          </a:xfrm>
          <a:prstGeom prst="rect">
            <a:avLst/>
          </a:prstGeom>
          <a:noFill/>
        </p:spPr>
        <p:txBody>
          <a:bodyPr wrap="square" rtlCol="0">
            <a:spAutoFit/>
          </a:bodyPr>
          <a:lstStyle/>
          <a:p>
            <a:r>
              <a:rPr lang="fr-FR" dirty="0"/>
              <a:t>CITATION (vers l’origine du mot « impressionniste):</a:t>
            </a:r>
          </a:p>
          <a:p>
            <a:endParaRPr lang="fr-FR" dirty="0"/>
          </a:p>
        </p:txBody>
      </p:sp>
      <p:sp>
        <p:nvSpPr>
          <p:cNvPr id="6" name="Rectangle 1">
            <a:extLst>
              <a:ext uri="{FF2B5EF4-FFF2-40B4-BE49-F238E27FC236}">
                <a16:creationId xmlns:a16="http://schemas.microsoft.com/office/drawing/2014/main" id="{AD428A8F-480B-D399-BF2E-7CC11E6906EE}"/>
              </a:ext>
            </a:extLst>
          </p:cNvPr>
          <p:cNvSpPr>
            <a:spLocks noChangeArrowheads="1"/>
          </p:cNvSpPr>
          <p:nvPr/>
        </p:nvSpPr>
        <p:spPr bwMode="auto">
          <a:xfrm>
            <a:off x="12920" y="899683"/>
            <a:ext cx="3392129" cy="167738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7030A0"/>
                </a:solidFill>
                <a:effectLst/>
                <a:latin typeface="Arial" panose="020B0604020202020204" pitchFamily="34" charset="0"/>
              </a:rPr>
              <a:t>Louis Leroy, critique d’art </a:t>
            </a:r>
            <a:r>
              <a:rPr kumimoji="0" lang="fr-FR" altLang="fr-FR" sz="1100" b="0" i="0" u="none" strike="noStrike" cap="none" normalizeH="0" baseline="0" dirty="0">
                <a:ln>
                  <a:noFill/>
                </a:ln>
                <a:solidFill>
                  <a:schemeClr val="tx1"/>
                </a:solidFill>
                <a:effectLst/>
                <a:latin typeface="Arial" panose="020B0604020202020204" pitchFamily="34" charset="0"/>
              </a:rPr>
              <a:t>pour </a:t>
            </a:r>
            <a:r>
              <a:rPr kumimoji="0" lang="fr-FR" altLang="fr-FR" sz="1100" b="0" i="1" u="none" strike="noStrike" cap="none" normalizeH="0" baseline="0" dirty="0">
                <a:ln>
                  <a:noFill/>
                </a:ln>
                <a:solidFill>
                  <a:schemeClr val="tx1"/>
                </a:solidFill>
                <a:effectLst/>
                <a:latin typeface="Arial" panose="020B0604020202020204" pitchFamily="34" charset="0"/>
              </a:rPr>
              <a:t>Le Charivari</a:t>
            </a:r>
            <a:r>
              <a:rPr kumimoji="0" lang="fr-FR" altLang="fr-FR" sz="1100" b="0" i="0" u="none" strike="noStrike" cap="none" normalizeH="0" baseline="0" dirty="0">
                <a:ln>
                  <a:noFill/>
                </a:ln>
                <a:solidFill>
                  <a:schemeClr val="tx1"/>
                </a:solidFill>
                <a:effectLst/>
                <a:latin typeface="Arial" panose="020B0604020202020204" pitchFamily="34" charset="0"/>
              </a:rPr>
              <a:t>, écrit en 1874 un article moqueur à propos de cette toute première exposition des futurs impressionnistes. Leroy y a repéré une toile en particulier de Monet, et écrit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rPr>
              <a:t>« </a:t>
            </a:r>
            <a:r>
              <a:rPr kumimoji="0" lang="fr-FR" altLang="fr-FR" sz="1200" b="0" i="1" u="none" strike="noStrike" cap="none" normalizeH="0" baseline="0" dirty="0">
                <a:ln>
                  <a:noFill/>
                </a:ln>
                <a:solidFill>
                  <a:srgbClr val="C00000"/>
                </a:solidFill>
                <a:effectLst/>
                <a:latin typeface="Arial" panose="020B0604020202020204" pitchFamily="34" charset="0"/>
              </a:rPr>
              <a:t>Que représente cette toile ? Impression ! Impression, j’en étais sûr. Je me disais aussi puisque je suis impressionné, il doit y avoir de l’impression là-dedans. </a:t>
            </a:r>
            <a:r>
              <a:rPr kumimoji="0" lang="fr-FR" altLang="fr-FR" sz="1100" b="0" i="0" u="none" strike="noStrike" cap="none" normalizeH="0" baseline="0" dirty="0">
                <a:ln>
                  <a:noFill/>
                </a:ln>
                <a:solidFill>
                  <a:schemeClr val="tx1"/>
                </a:solidFill>
                <a:effectLst/>
                <a:latin typeface="Arial" panose="020B0604020202020204" pitchFamily="34" charset="0"/>
              </a:rPr>
              <a:t>»</a:t>
            </a:r>
          </a:p>
        </p:txBody>
      </p:sp>
      <p:sp>
        <p:nvSpPr>
          <p:cNvPr id="7" name="Rectangle : carré corné 6">
            <a:extLst>
              <a:ext uri="{FF2B5EF4-FFF2-40B4-BE49-F238E27FC236}">
                <a16:creationId xmlns:a16="http://schemas.microsoft.com/office/drawing/2014/main" id="{0573C5E9-CBE2-4383-E967-0D76449128C7}"/>
              </a:ext>
            </a:extLst>
          </p:cNvPr>
          <p:cNvSpPr/>
          <p:nvPr/>
        </p:nvSpPr>
        <p:spPr>
          <a:xfrm>
            <a:off x="2408674" y="2290916"/>
            <a:ext cx="45719" cy="4571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A25D1802-AFF0-5112-613D-E3E3BE57C597}"/>
              </a:ext>
            </a:extLst>
          </p:cNvPr>
          <p:cNvSpPr txBox="1"/>
          <p:nvPr/>
        </p:nvSpPr>
        <p:spPr>
          <a:xfrm>
            <a:off x="7847972" y="3163047"/>
            <a:ext cx="4154742" cy="1015663"/>
          </a:xfrm>
          <a:prstGeom prst="rect">
            <a:avLst/>
          </a:prstGeom>
          <a:noFill/>
        </p:spPr>
        <p:txBody>
          <a:bodyPr wrap="square" rtlCol="0">
            <a:spAutoFit/>
          </a:bodyPr>
          <a:lstStyle/>
          <a:p>
            <a:r>
              <a:rPr lang="fr-FR" sz="1400" dirty="0">
                <a:latin typeface="Calibri" panose="020F0502020204030204" pitchFamily="34" charset="0"/>
                <a:cs typeface="Calibri" panose="020F0502020204030204" pitchFamily="34" charset="0"/>
              </a:rPr>
              <a:t>Le soleil est sans aucun doute le </a:t>
            </a:r>
            <a:r>
              <a:rPr lang="fr-FR" sz="1400" b="1" dirty="0">
                <a:solidFill>
                  <a:srgbClr val="C00000"/>
                </a:solidFill>
                <a:latin typeface="Calibri" panose="020F0502020204030204" pitchFamily="34" charset="0"/>
                <a:cs typeface="Calibri" panose="020F0502020204030204" pitchFamily="34" charset="0"/>
              </a:rPr>
              <a:t>point central</a:t>
            </a:r>
            <a:r>
              <a:rPr lang="fr-FR" sz="1400" dirty="0">
                <a:solidFill>
                  <a:srgbClr val="C00000"/>
                </a:solidFill>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de la </a:t>
            </a:r>
            <a:r>
              <a:rPr lang="fr-FR" sz="1400" b="1" dirty="0">
                <a:solidFill>
                  <a:srgbClr val="C00000"/>
                </a:solidFill>
                <a:latin typeface="Calibri" panose="020F0502020204030204" pitchFamily="34" charset="0"/>
                <a:cs typeface="Calibri" panose="020F0502020204030204" pitchFamily="34" charset="0"/>
              </a:rPr>
              <a:t>composition</a:t>
            </a:r>
            <a:r>
              <a:rPr lang="fr-FR" sz="1400" dirty="0">
                <a:latin typeface="Calibri" panose="020F0502020204030204" pitchFamily="34" charset="0"/>
                <a:cs typeface="Calibri" panose="020F0502020204030204" pitchFamily="34" charset="0"/>
              </a:rPr>
              <a:t>. Il se distingue par ses </a:t>
            </a:r>
            <a:r>
              <a:rPr lang="fr-FR" sz="1400" b="1" dirty="0">
                <a:solidFill>
                  <a:srgbClr val="C00000"/>
                </a:solidFill>
                <a:latin typeface="Calibri" panose="020F0502020204030204" pitchFamily="34" charset="0"/>
                <a:cs typeface="Calibri" panose="020F0502020204030204" pitchFamily="34" charset="0"/>
              </a:rPr>
              <a:t>teintes chaudes </a:t>
            </a:r>
            <a:r>
              <a:rPr lang="fr-FR" sz="1400" dirty="0">
                <a:latin typeface="Calibri" panose="020F0502020204030204" pitchFamily="34" charset="0"/>
                <a:cs typeface="Calibri" panose="020F0502020204030204" pitchFamily="34" charset="0"/>
              </a:rPr>
              <a:t>et sa netteté, au milieu de </a:t>
            </a:r>
            <a:r>
              <a:rPr lang="fr-FR" sz="1400" b="1" dirty="0">
                <a:solidFill>
                  <a:srgbClr val="C00000"/>
                </a:solidFill>
                <a:latin typeface="Calibri" panose="020F0502020204030204" pitchFamily="34" charset="0"/>
                <a:cs typeface="Calibri" panose="020F0502020204030204" pitchFamily="34" charset="0"/>
              </a:rPr>
              <a:t>l’atmosphère froide</a:t>
            </a:r>
            <a:r>
              <a:rPr lang="fr-FR" sz="1400" dirty="0">
                <a:latin typeface="Calibri" panose="020F0502020204030204" pitchFamily="34" charset="0"/>
                <a:cs typeface="Calibri" panose="020F0502020204030204" pitchFamily="34" charset="0"/>
              </a:rPr>
              <a:t> et brumeuse du port</a:t>
            </a:r>
            <a:r>
              <a:rPr lang="fr-FR" dirty="0"/>
              <a:t>. </a:t>
            </a:r>
          </a:p>
        </p:txBody>
      </p:sp>
      <p:cxnSp>
        <p:nvCxnSpPr>
          <p:cNvPr id="13" name="Connecteur droit avec flèche 12">
            <a:extLst>
              <a:ext uri="{FF2B5EF4-FFF2-40B4-BE49-F238E27FC236}">
                <a16:creationId xmlns:a16="http://schemas.microsoft.com/office/drawing/2014/main" id="{F62558F3-59C8-99DB-39C6-DE9EF7A4BA72}"/>
              </a:ext>
            </a:extLst>
          </p:cNvPr>
          <p:cNvCxnSpPr>
            <a:cxnSpLocks/>
          </p:cNvCxnSpPr>
          <p:nvPr/>
        </p:nvCxnSpPr>
        <p:spPr>
          <a:xfrm flipH="1" flipV="1">
            <a:off x="6096000" y="2577065"/>
            <a:ext cx="1751972" cy="933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 14" descr="Une image contenant texte, dessin&#10;&#10;Description générée automatiquement">
            <a:extLst>
              <a:ext uri="{FF2B5EF4-FFF2-40B4-BE49-F238E27FC236}">
                <a16:creationId xmlns:a16="http://schemas.microsoft.com/office/drawing/2014/main" id="{C87D11F1-C725-F449-ADA5-AD70F5265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071" y="4120533"/>
            <a:ext cx="2209800" cy="1316736"/>
          </a:xfrm>
          <a:prstGeom prst="rect">
            <a:avLst/>
          </a:prstGeom>
        </p:spPr>
      </p:pic>
      <p:cxnSp>
        <p:nvCxnSpPr>
          <p:cNvPr id="18" name="Connecteur droit avec flèche 17">
            <a:extLst>
              <a:ext uri="{FF2B5EF4-FFF2-40B4-BE49-F238E27FC236}">
                <a16:creationId xmlns:a16="http://schemas.microsoft.com/office/drawing/2014/main" id="{C7C71AC7-BBF3-133F-E490-DEA7B6ECC912}"/>
              </a:ext>
            </a:extLst>
          </p:cNvPr>
          <p:cNvCxnSpPr>
            <a:cxnSpLocks/>
          </p:cNvCxnSpPr>
          <p:nvPr/>
        </p:nvCxnSpPr>
        <p:spPr>
          <a:xfrm flipV="1">
            <a:off x="3471430" y="2586390"/>
            <a:ext cx="1257886" cy="35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7D47404B-778C-D5F7-0F31-D3F8678D44AF}"/>
              </a:ext>
            </a:extLst>
          </p:cNvPr>
          <p:cNvSpPr txBox="1"/>
          <p:nvPr/>
        </p:nvSpPr>
        <p:spPr>
          <a:xfrm>
            <a:off x="66400" y="2895872"/>
            <a:ext cx="3892330" cy="1107996"/>
          </a:xfrm>
          <a:prstGeom prst="rect">
            <a:avLst/>
          </a:prstGeom>
          <a:noFill/>
        </p:spPr>
        <p:txBody>
          <a:bodyPr wrap="square" rtlCol="0">
            <a:spAutoFit/>
          </a:bodyPr>
          <a:lstStyle/>
          <a:p>
            <a:r>
              <a:rPr lang="fr-FR" sz="1100" dirty="0">
                <a:latin typeface="Arial" panose="020B0604020202020204" pitchFamily="34" charset="0"/>
                <a:cs typeface="Arial" panose="020B0604020202020204" pitchFamily="34" charset="0"/>
              </a:rPr>
              <a:t>Claude Monet a grandi au Havre : c’est donc </a:t>
            </a:r>
            <a:r>
              <a:rPr lang="fr-FR" sz="1100" b="1" dirty="0">
                <a:solidFill>
                  <a:srgbClr val="C00000"/>
                </a:solidFill>
                <a:latin typeface="Arial" panose="020B0604020202020204" pitchFamily="34" charset="0"/>
                <a:cs typeface="Arial" panose="020B0604020202020204" pitchFamily="34" charset="0"/>
              </a:rPr>
              <a:t>un paysage </a:t>
            </a:r>
            <a:r>
              <a:rPr lang="fr-FR" sz="1100" dirty="0">
                <a:latin typeface="Arial" panose="020B0604020202020204" pitchFamily="34" charset="0"/>
                <a:cs typeface="Arial" panose="020B0604020202020204" pitchFamily="34" charset="0"/>
              </a:rPr>
              <a:t>qu’il connait bien qu’il représente dans cette </a:t>
            </a:r>
            <a:r>
              <a:rPr lang="fr-FR" sz="1100" b="1" dirty="0">
                <a:solidFill>
                  <a:srgbClr val="C00000"/>
                </a:solidFill>
                <a:latin typeface="Arial" panose="020B0604020202020204" pitchFamily="34" charset="0"/>
                <a:cs typeface="Arial" panose="020B0604020202020204" pitchFamily="34" charset="0"/>
              </a:rPr>
              <a:t>marine </a:t>
            </a:r>
            <a:r>
              <a:rPr lang="fr-FR" sz="1100" b="1" dirty="0">
                <a:latin typeface="Arial" panose="020B0604020202020204" pitchFamily="34" charset="0"/>
                <a:cs typeface="Arial" panose="020B0604020202020204" pitchFamily="34" charset="0"/>
              </a:rPr>
              <a:t>industrielle</a:t>
            </a:r>
            <a:r>
              <a:rPr lang="fr-FR" sz="1100" dirty="0">
                <a:latin typeface="Arial" panose="020B0604020202020204" pitchFamily="34" charset="0"/>
                <a:cs typeface="Arial" panose="020B0604020202020204" pitchFamily="34" charset="0"/>
              </a:rPr>
              <a:t>. Le port est </a:t>
            </a:r>
            <a:r>
              <a:rPr lang="fr-FR" sz="1100" b="1" dirty="0">
                <a:latin typeface="Arial" panose="020B0604020202020204" pitchFamily="34" charset="0"/>
                <a:cs typeface="Arial" panose="020B0604020202020204" pitchFamily="34" charset="0"/>
              </a:rPr>
              <a:t>un des thèmes favoris du peintre</a:t>
            </a:r>
            <a:r>
              <a:rPr lang="fr-FR" sz="1100" dirty="0">
                <a:latin typeface="Arial" panose="020B0604020202020204" pitchFamily="34" charset="0"/>
                <a:cs typeface="Arial" panose="020B0604020202020204" pitchFamily="34" charset="0"/>
              </a:rPr>
              <a:t>, véritable représentation de la Révolution Industrielle alors toute récente. </a:t>
            </a:r>
            <a:r>
              <a:rPr lang="fr-FR" sz="1100" b="1" dirty="0">
                <a:latin typeface="Arial" panose="020B0604020202020204" pitchFamily="34" charset="0"/>
                <a:cs typeface="Arial" panose="020B0604020202020204" pitchFamily="34" charset="0"/>
              </a:rPr>
              <a:t>La ligne d’horizon a disparu </a:t>
            </a:r>
            <a:r>
              <a:rPr lang="fr-FR" sz="1100" dirty="0">
                <a:latin typeface="Arial" panose="020B0604020202020204" pitchFamily="34" charset="0"/>
                <a:cs typeface="Arial" panose="020B0604020202020204" pitchFamily="34" charset="0"/>
              </a:rPr>
              <a:t>au profit d’un travail sur la brume et le reflet.</a:t>
            </a:r>
          </a:p>
        </p:txBody>
      </p:sp>
      <p:sp>
        <p:nvSpPr>
          <p:cNvPr id="21" name="ZoneTexte 20">
            <a:extLst>
              <a:ext uri="{FF2B5EF4-FFF2-40B4-BE49-F238E27FC236}">
                <a16:creationId xmlns:a16="http://schemas.microsoft.com/office/drawing/2014/main" id="{4BFF74D3-5786-4ED2-1DAC-89DEC014751C}"/>
              </a:ext>
            </a:extLst>
          </p:cNvPr>
          <p:cNvSpPr txBox="1"/>
          <p:nvPr/>
        </p:nvSpPr>
        <p:spPr>
          <a:xfrm>
            <a:off x="7449183" y="2291428"/>
            <a:ext cx="3959926" cy="830997"/>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Les fumées des usines brouillent ainsi la lumière du soleil naissant, modifiant atmosphère et couleurs. La silhouette d’une barque et d’un ombre crée un</a:t>
            </a:r>
            <a:r>
              <a:rPr lang="fr-FR" sz="1200" b="1" dirty="0">
                <a:solidFill>
                  <a:srgbClr val="C00000"/>
                </a:solidFill>
                <a:latin typeface="Arial" panose="020B0604020202020204" pitchFamily="34" charset="0"/>
                <a:cs typeface="Arial" panose="020B0604020202020204" pitchFamily="34" charset="0"/>
              </a:rPr>
              <a:t> contraste en contre-jour</a:t>
            </a:r>
          </a:p>
        </p:txBody>
      </p:sp>
      <p:sp>
        <p:nvSpPr>
          <p:cNvPr id="23" name="Ellipse 22">
            <a:extLst>
              <a:ext uri="{FF2B5EF4-FFF2-40B4-BE49-F238E27FC236}">
                <a16:creationId xmlns:a16="http://schemas.microsoft.com/office/drawing/2014/main" id="{3214D0EA-0585-3334-5B27-74BCC573081D}"/>
              </a:ext>
            </a:extLst>
          </p:cNvPr>
          <p:cNvSpPr/>
          <p:nvPr/>
        </p:nvSpPr>
        <p:spPr>
          <a:xfrm>
            <a:off x="10442457" y="1047090"/>
            <a:ext cx="1769806" cy="162232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GESTE</a:t>
            </a:r>
          </a:p>
        </p:txBody>
      </p:sp>
      <p:pic>
        <p:nvPicPr>
          <p:cNvPr id="25" name="Image 24">
            <a:extLst>
              <a:ext uri="{FF2B5EF4-FFF2-40B4-BE49-F238E27FC236}">
                <a16:creationId xmlns:a16="http://schemas.microsoft.com/office/drawing/2014/main" id="{6E8C51B9-8E77-8B46-C5F7-B16D41BF6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35" y="5312565"/>
            <a:ext cx="3087624" cy="932688"/>
          </a:xfrm>
          <a:prstGeom prst="rect">
            <a:avLst/>
          </a:prstGeom>
        </p:spPr>
      </p:pic>
      <p:cxnSp>
        <p:nvCxnSpPr>
          <p:cNvPr id="27" name="Connecteur droit avec flèche 26">
            <a:extLst>
              <a:ext uri="{FF2B5EF4-FFF2-40B4-BE49-F238E27FC236}">
                <a16:creationId xmlns:a16="http://schemas.microsoft.com/office/drawing/2014/main" id="{D37C4B96-758A-2772-2656-9680334DFB69}"/>
              </a:ext>
            </a:extLst>
          </p:cNvPr>
          <p:cNvCxnSpPr/>
          <p:nvPr/>
        </p:nvCxnSpPr>
        <p:spPr>
          <a:xfrm flipV="1">
            <a:off x="3598606" y="3702539"/>
            <a:ext cx="1199536" cy="564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D663E4EB-6B9B-A97D-3886-7D3DDB412B46}"/>
              </a:ext>
            </a:extLst>
          </p:cNvPr>
          <p:cNvSpPr txBox="1"/>
          <p:nvPr/>
        </p:nvSpPr>
        <p:spPr>
          <a:xfrm>
            <a:off x="3945346" y="4970904"/>
            <a:ext cx="4471536" cy="120032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Les impressionnistes peignent généralement </a:t>
            </a:r>
            <a:r>
              <a:rPr lang="fr-FR" sz="1200" dirty="0">
                <a:solidFill>
                  <a:srgbClr val="C00000"/>
                </a:solidFill>
                <a:latin typeface="Arial" panose="020B0604020202020204" pitchFamily="34" charset="0"/>
                <a:cs typeface="Arial" panose="020B0604020202020204" pitchFamily="34" charset="0"/>
              </a:rPr>
              <a:t>en </a:t>
            </a:r>
            <a:r>
              <a:rPr lang="fr-FR" sz="1200" b="1" dirty="0">
                <a:solidFill>
                  <a:srgbClr val="C00000"/>
                </a:solidFill>
                <a:latin typeface="Arial" panose="020B0604020202020204" pitchFamily="34" charset="0"/>
                <a:cs typeface="Arial" panose="020B0604020202020204" pitchFamily="34" charset="0"/>
              </a:rPr>
              <a:t>plein air (sur le motif)</a:t>
            </a:r>
            <a:r>
              <a:rPr lang="fr-FR" sz="1200" dirty="0">
                <a:solidFill>
                  <a:srgbClr val="C00000"/>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et </a:t>
            </a:r>
            <a:r>
              <a:rPr lang="fr-FR" sz="1200" b="1" dirty="0">
                <a:latin typeface="Arial" panose="020B0604020202020204" pitchFamily="34" charset="0"/>
                <a:cs typeface="Arial" panose="020B0604020202020204" pitchFamily="34" charset="0"/>
              </a:rPr>
              <a:t>relativement vite</a:t>
            </a:r>
            <a:r>
              <a:rPr lang="fr-FR" sz="1200" dirty="0">
                <a:latin typeface="Arial" panose="020B0604020202020204" pitchFamily="34" charset="0"/>
                <a:cs typeface="Arial" panose="020B0604020202020204" pitchFamily="34" charset="0"/>
              </a:rPr>
              <a:t>. </a:t>
            </a:r>
            <a:r>
              <a:rPr lang="fr-FR" sz="1200" dirty="0">
                <a:solidFill>
                  <a:srgbClr val="C00000"/>
                </a:solidFill>
                <a:latin typeface="Arial" panose="020B0604020202020204" pitchFamily="34" charset="0"/>
                <a:cs typeface="Arial" panose="020B0604020202020204" pitchFamily="34" charset="0"/>
              </a:rPr>
              <a:t>Les couleurs sont ainsi peu mélangées,</a:t>
            </a:r>
            <a:r>
              <a:rPr lang="fr-FR" sz="1200" dirty="0">
                <a:latin typeface="Arial" panose="020B0604020202020204" pitchFamily="34" charset="0"/>
                <a:cs typeface="Arial" panose="020B0604020202020204" pitchFamily="34" charset="0"/>
              </a:rPr>
              <a:t> juxtaposées les unes près des autres. Dans le bas de la toile, sur l’eau, Monet va jusqu’à apposer de </a:t>
            </a:r>
            <a:r>
              <a:rPr lang="fr-FR" sz="1200" b="1" dirty="0">
                <a:latin typeface="Arial" panose="020B0604020202020204" pitchFamily="34" charset="0"/>
                <a:cs typeface="Arial" panose="020B0604020202020204" pitchFamily="34" charset="0"/>
              </a:rPr>
              <a:t>longues touches contrastantes</a:t>
            </a:r>
            <a:r>
              <a:rPr lang="fr-FR" sz="1200" dirty="0">
                <a:latin typeface="Arial" panose="020B0604020202020204" pitchFamily="34" charset="0"/>
                <a:cs typeface="Arial" panose="020B0604020202020204" pitchFamily="34" charset="0"/>
              </a:rPr>
              <a:t>, pour représenter les mouvement de l’eau et ses reflets. </a:t>
            </a:r>
          </a:p>
        </p:txBody>
      </p:sp>
      <p:cxnSp>
        <p:nvCxnSpPr>
          <p:cNvPr id="30" name="Connecteur droit avec flèche 29">
            <a:extLst>
              <a:ext uri="{FF2B5EF4-FFF2-40B4-BE49-F238E27FC236}">
                <a16:creationId xmlns:a16="http://schemas.microsoft.com/office/drawing/2014/main" id="{47F6DA20-F9A3-17DA-CC80-FDB794E66F6D}"/>
              </a:ext>
            </a:extLst>
          </p:cNvPr>
          <p:cNvCxnSpPr>
            <a:stCxn id="25" idx="3"/>
          </p:cNvCxnSpPr>
          <p:nvPr/>
        </p:nvCxnSpPr>
        <p:spPr>
          <a:xfrm flipV="1">
            <a:off x="3222059" y="5437269"/>
            <a:ext cx="642017" cy="341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D5950353-3860-CDC2-0D95-EE181211B063}"/>
              </a:ext>
            </a:extLst>
          </p:cNvPr>
          <p:cNvSpPr txBox="1"/>
          <p:nvPr/>
        </p:nvSpPr>
        <p:spPr>
          <a:xfrm>
            <a:off x="7734724" y="6162687"/>
            <a:ext cx="4471536" cy="646331"/>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Le cadrage, la composition est étonnante pour l’époque. On a l’impression d’un cadrage photographique (la photo est née en 1824)</a:t>
            </a:r>
          </a:p>
        </p:txBody>
      </p:sp>
      <p:cxnSp>
        <p:nvCxnSpPr>
          <p:cNvPr id="33" name="Connecteur droit avec flèche 32">
            <a:extLst>
              <a:ext uri="{FF2B5EF4-FFF2-40B4-BE49-F238E27FC236}">
                <a16:creationId xmlns:a16="http://schemas.microsoft.com/office/drawing/2014/main" id="{AB2247EF-7481-C254-4700-613829434D78}"/>
              </a:ext>
            </a:extLst>
          </p:cNvPr>
          <p:cNvCxnSpPr>
            <a:cxnSpLocks/>
          </p:cNvCxnSpPr>
          <p:nvPr/>
        </p:nvCxnSpPr>
        <p:spPr>
          <a:xfrm flipH="1" flipV="1">
            <a:off x="7449183" y="4392491"/>
            <a:ext cx="2521309" cy="164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4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3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95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7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20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60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40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300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500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800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1000"/>
                                        <p:tgtEl>
                                          <p:spTgt spid="30"/>
                                        </p:tgtEl>
                                      </p:cBhvr>
                                    </p:animEffect>
                                    <p:anim calcmode="lin" valueType="num">
                                      <p:cBhvr>
                                        <p:cTn id="77" dur="1000" fill="hold"/>
                                        <p:tgtEl>
                                          <p:spTgt spid="30"/>
                                        </p:tgtEl>
                                        <p:attrNameLst>
                                          <p:attrName>ppt_x</p:attrName>
                                        </p:attrNameLst>
                                      </p:cBhvr>
                                      <p:tavLst>
                                        <p:tav tm="0">
                                          <p:val>
                                            <p:strVal val="#ppt_x"/>
                                          </p:val>
                                        </p:tav>
                                        <p:tav tm="100000">
                                          <p:val>
                                            <p:strVal val="#ppt_x"/>
                                          </p:val>
                                        </p:tav>
                                      </p:tavLst>
                                    </p:anim>
                                    <p:anim calcmode="lin" valueType="num">
                                      <p:cBhvr>
                                        <p:cTn id="7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600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650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1025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3" grpId="0"/>
      <p:bldP spid="9" grpId="0"/>
      <p:bldP spid="19" grpId="0"/>
      <p:bldP spid="21" grpId="0"/>
      <p:bldP spid="23" grpId="0" animBg="1"/>
      <p:bldP spid="2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FE9AD05-F40F-33CB-455E-19C4D3C903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148" y="2624138"/>
            <a:ext cx="5250426" cy="3620983"/>
          </a:xfrm>
          <a:prstGeom prst="rect">
            <a:avLst/>
          </a:prstGeom>
          <a:ln>
            <a:noFill/>
          </a:ln>
          <a:effectLst>
            <a:softEdge rad="112500"/>
          </a:effectLst>
        </p:spPr>
      </p:pic>
      <p:sp>
        <p:nvSpPr>
          <p:cNvPr id="2" name="Titre 1">
            <a:extLst>
              <a:ext uri="{FF2B5EF4-FFF2-40B4-BE49-F238E27FC236}">
                <a16:creationId xmlns:a16="http://schemas.microsoft.com/office/drawing/2014/main" id="{4A0EEA1E-7C9E-FF44-70BD-4E33D8A01D85}"/>
              </a:ext>
            </a:extLst>
          </p:cNvPr>
          <p:cNvSpPr>
            <a:spLocks noGrp="1"/>
          </p:cNvSpPr>
          <p:nvPr>
            <p:ph type="title"/>
          </p:nvPr>
        </p:nvSpPr>
        <p:spPr>
          <a:xfrm>
            <a:off x="1418303" y="809521"/>
            <a:ext cx="3261852" cy="1068439"/>
          </a:xfrm>
          <a:ln>
            <a:solidFill>
              <a:schemeClr val="accent2"/>
            </a:solidFill>
          </a:ln>
        </p:spPr>
        <p:txBody>
          <a:bodyPr>
            <a:normAutofit/>
          </a:bodyPr>
          <a:lstStyle/>
          <a:p>
            <a:pPr algn="ctr"/>
            <a:r>
              <a:rPr lang="fr-FR" sz="2000" b="1" dirty="0">
                <a:latin typeface="Arial" panose="020B0604020202020204" pitchFamily="34" charset="0"/>
                <a:cs typeface="Arial" panose="020B0604020202020204" pitchFamily="34" charset="0"/>
              </a:rPr>
              <a:t>ANALYSE D’ŒUVRE</a:t>
            </a:r>
            <a:br>
              <a:rPr lang="fr-FR" sz="2000" b="1" dirty="0"/>
            </a:br>
            <a:endParaRPr lang="fr-FR" sz="2000" b="1" dirty="0"/>
          </a:p>
        </p:txBody>
      </p:sp>
      <p:pic>
        <p:nvPicPr>
          <p:cNvPr id="9" name="Média en ligne 8" title="&quot;Impression, soleil levant&quot; Monet - d'Art d'Art">
            <a:hlinkClick r:id="" action="ppaction://media"/>
            <a:extLst>
              <a:ext uri="{FF2B5EF4-FFF2-40B4-BE49-F238E27FC236}">
                <a16:creationId xmlns:a16="http://schemas.microsoft.com/office/drawing/2014/main" id="{7AADADF6-6712-D97E-1CD8-4477DBCB05CF}"/>
              </a:ext>
            </a:extLst>
          </p:cNvPr>
          <p:cNvPicPr>
            <a:picLocks noRot="1" noChangeAspect="1"/>
          </p:cNvPicPr>
          <p:nvPr>
            <a:videoFile r:link="rId1"/>
          </p:nvPr>
        </p:nvPicPr>
        <p:blipFill>
          <a:blip r:embed="rId7"/>
          <a:stretch>
            <a:fillRect/>
          </a:stretch>
        </p:blipFill>
        <p:spPr>
          <a:xfrm>
            <a:off x="2377767" y="2999529"/>
            <a:ext cx="3618441" cy="2044419"/>
          </a:xfrm>
          <a:prstGeom prst="rect">
            <a:avLst/>
          </a:prstGeom>
        </p:spPr>
      </p:pic>
      <p:pic>
        <p:nvPicPr>
          <p:cNvPr id="10" name="Média en ligne 9" title="L'impressionnisme - Comprendre #8">
            <a:hlinkClick r:id="" action="ppaction://media"/>
            <a:extLst>
              <a:ext uri="{FF2B5EF4-FFF2-40B4-BE49-F238E27FC236}">
                <a16:creationId xmlns:a16="http://schemas.microsoft.com/office/drawing/2014/main" id="{A5EC3F94-7292-EBFC-919F-278E3F4D2999}"/>
              </a:ext>
            </a:extLst>
          </p:cNvPr>
          <p:cNvPicPr>
            <a:picLocks noRot="1" noChangeAspect="1"/>
          </p:cNvPicPr>
          <p:nvPr>
            <a:videoFile r:link="rId2"/>
          </p:nvPr>
        </p:nvPicPr>
        <p:blipFill>
          <a:blip r:embed="rId8"/>
          <a:stretch>
            <a:fillRect/>
          </a:stretch>
        </p:blipFill>
        <p:spPr>
          <a:xfrm>
            <a:off x="5083278" y="333848"/>
            <a:ext cx="2997817" cy="1693766"/>
          </a:xfrm>
          <a:prstGeom prst="rect">
            <a:avLst/>
          </a:prstGeom>
        </p:spPr>
      </p:pic>
      <p:pic>
        <p:nvPicPr>
          <p:cNvPr id="11" name="Média en ligne 10" title="Plus de mystère autour d &quot;Impression soleil levant&quot; de Claude Monet">
            <a:hlinkClick r:id="" action="ppaction://media"/>
            <a:extLst>
              <a:ext uri="{FF2B5EF4-FFF2-40B4-BE49-F238E27FC236}">
                <a16:creationId xmlns:a16="http://schemas.microsoft.com/office/drawing/2014/main" id="{086AA66B-044E-84ED-AF73-6139584DAAD5}"/>
              </a:ext>
            </a:extLst>
          </p:cNvPr>
          <p:cNvPicPr>
            <a:picLocks noRot="1" noChangeAspect="1"/>
          </p:cNvPicPr>
          <p:nvPr>
            <a:videoFile r:link="rId3"/>
          </p:nvPr>
        </p:nvPicPr>
        <p:blipFill>
          <a:blip r:embed="rId9"/>
          <a:stretch>
            <a:fillRect/>
          </a:stretch>
        </p:blipFill>
        <p:spPr>
          <a:xfrm>
            <a:off x="6409737" y="2999529"/>
            <a:ext cx="3520843" cy="1989276"/>
          </a:xfrm>
          <a:prstGeom prst="rect">
            <a:avLst/>
          </a:prstGeom>
        </p:spPr>
      </p:pic>
      <p:sp>
        <p:nvSpPr>
          <p:cNvPr id="12" name="ZoneTexte 11">
            <a:extLst>
              <a:ext uri="{FF2B5EF4-FFF2-40B4-BE49-F238E27FC236}">
                <a16:creationId xmlns:a16="http://schemas.microsoft.com/office/drawing/2014/main" id="{BBD4B54F-371C-6EA9-A392-8A6B39FB2451}"/>
              </a:ext>
            </a:extLst>
          </p:cNvPr>
          <p:cNvSpPr txBox="1"/>
          <p:nvPr/>
        </p:nvSpPr>
        <p:spPr>
          <a:xfrm>
            <a:off x="2792361" y="5170682"/>
            <a:ext cx="3923071" cy="369332"/>
          </a:xfrm>
          <a:prstGeom prst="rect">
            <a:avLst/>
          </a:prstGeom>
          <a:noFill/>
        </p:spPr>
        <p:txBody>
          <a:bodyPr wrap="square" rtlCol="0">
            <a:spAutoFit/>
          </a:bodyPr>
          <a:lstStyle/>
          <a:p>
            <a:r>
              <a:rPr lang="fr-FR" dirty="0"/>
              <a:t>En résumé</a:t>
            </a:r>
          </a:p>
        </p:txBody>
      </p:sp>
      <p:sp>
        <p:nvSpPr>
          <p:cNvPr id="13" name="ZoneTexte 12">
            <a:extLst>
              <a:ext uri="{FF2B5EF4-FFF2-40B4-BE49-F238E27FC236}">
                <a16:creationId xmlns:a16="http://schemas.microsoft.com/office/drawing/2014/main" id="{F111AA1A-981C-8436-9715-9951DFFB1F52}"/>
              </a:ext>
            </a:extLst>
          </p:cNvPr>
          <p:cNvSpPr txBox="1"/>
          <p:nvPr/>
        </p:nvSpPr>
        <p:spPr>
          <a:xfrm>
            <a:off x="6402161" y="5236975"/>
            <a:ext cx="3520843" cy="646331"/>
          </a:xfrm>
          <a:prstGeom prst="rect">
            <a:avLst/>
          </a:prstGeom>
          <a:noFill/>
        </p:spPr>
        <p:txBody>
          <a:bodyPr wrap="square" rtlCol="0">
            <a:spAutoFit/>
          </a:bodyPr>
          <a:lstStyle/>
          <a:p>
            <a:r>
              <a:rPr lang="fr-FR" dirty="0"/>
              <a:t>Comprendre l’atmosphère du tableau par la science</a:t>
            </a:r>
          </a:p>
        </p:txBody>
      </p:sp>
      <p:sp>
        <p:nvSpPr>
          <p:cNvPr id="14" name="ZoneTexte 13">
            <a:extLst>
              <a:ext uri="{FF2B5EF4-FFF2-40B4-BE49-F238E27FC236}">
                <a16:creationId xmlns:a16="http://schemas.microsoft.com/office/drawing/2014/main" id="{3857C81D-05F8-03B5-7E71-4CC27279A332}"/>
              </a:ext>
            </a:extLst>
          </p:cNvPr>
          <p:cNvSpPr txBox="1"/>
          <p:nvPr/>
        </p:nvSpPr>
        <p:spPr>
          <a:xfrm>
            <a:off x="5083278" y="2154348"/>
            <a:ext cx="2369574" cy="646331"/>
          </a:xfrm>
          <a:prstGeom prst="rect">
            <a:avLst/>
          </a:prstGeom>
          <a:noFill/>
        </p:spPr>
        <p:txBody>
          <a:bodyPr wrap="square" rtlCol="0">
            <a:spAutoFit/>
          </a:bodyPr>
          <a:lstStyle/>
          <a:p>
            <a:r>
              <a:rPr lang="fr-FR" dirty="0"/>
              <a:t>L’impressionnisme, en résumé</a:t>
            </a:r>
          </a:p>
        </p:txBody>
      </p:sp>
      <p:pic>
        <p:nvPicPr>
          <p:cNvPr id="4" name="Média en ligne 3" title="Monet, un peintre très nature">
            <a:hlinkClick r:id="" action="ppaction://media"/>
            <a:extLst>
              <a:ext uri="{FF2B5EF4-FFF2-40B4-BE49-F238E27FC236}">
                <a16:creationId xmlns:a16="http://schemas.microsoft.com/office/drawing/2014/main" id="{F0A76E86-51A1-E49E-C770-E5D73AD3DB67}"/>
              </a:ext>
            </a:extLst>
          </p:cNvPr>
          <p:cNvPicPr>
            <a:picLocks noRot="1" noChangeAspect="1"/>
          </p:cNvPicPr>
          <p:nvPr>
            <a:videoFile r:link="rId4"/>
          </p:nvPr>
        </p:nvPicPr>
        <p:blipFill>
          <a:blip r:embed="rId10"/>
          <a:stretch>
            <a:fillRect/>
          </a:stretch>
        </p:blipFill>
        <p:spPr>
          <a:xfrm>
            <a:off x="8345949" y="257144"/>
            <a:ext cx="2997816" cy="1693766"/>
          </a:xfrm>
          <a:prstGeom prst="rect">
            <a:avLst/>
          </a:prstGeom>
        </p:spPr>
      </p:pic>
      <p:sp>
        <p:nvSpPr>
          <p:cNvPr id="6" name="ZoneTexte 5">
            <a:extLst>
              <a:ext uri="{FF2B5EF4-FFF2-40B4-BE49-F238E27FC236}">
                <a16:creationId xmlns:a16="http://schemas.microsoft.com/office/drawing/2014/main" id="{CB4CC92D-8E5E-E6A1-5AD2-4305CF61A698}"/>
              </a:ext>
            </a:extLst>
          </p:cNvPr>
          <p:cNvSpPr txBox="1"/>
          <p:nvPr/>
        </p:nvSpPr>
        <p:spPr>
          <a:xfrm>
            <a:off x="8264013" y="2105028"/>
            <a:ext cx="2997816" cy="369332"/>
          </a:xfrm>
          <a:prstGeom prst="rect">
            <a:avLst/>
          </a:prstGeom>
          <a:noFill/>
        </p:spPr>
        <p:txBody>
          <a:bodyPr wrap="square" rtlCol="0">
            <a:spAutoFit/>
          </a:bodyPr>
          <a:lstStyle/>
          <a:p>
            <a:r>
              <a:rPr lang="fr-FR" dirty="0"/>
              <a:t>Un peintre très nature !</a:t>
            </a:r>
          </a:p>
        </p:txBody>
      </p:sp>
    </p:spTree>
    <p:extLst>
      <p:ext uri="{BB962C8B-B14F-4D97-AF65-F5344CB8AC3E}">
        <p14:creationId xmlns:p14="http://schemas.microsoft.com/office/powerpoint/2010/main" val="8220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9"/>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video>
              <p:cMediaNode vol="80000">
                <p:cTn id="25" fill="hold" display="0">
                  <p:stCondLst>
                    <p:cond delay="indefinite"/>
                  </p:stCondLst>
                </p:cTn>
                <p:tgtEl>
                  <p:spTgt spid="10"/>
                </p:tgtEl>
              </p:cMediaNode>
            </p:vide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0"/>
                                        </p:tgtEl>
                                      </p:cBhvr>
                                    </p:cmd>
                                  </p:childTnLst>
                                </p:cTn>
                              </p:par>
                            </p:childTnLst>
                          </p:cTn>
                        </p:par>
                      </p:childTnLst>
                    </p:cTn>
                  </p:par>
                </p:childTnLst>
              </p:cTn>
              <p:nextCondLst>
                <p:cond evt="onClick" delay="0">
                  <p:tgtEl>
                    <p:spTgt spid="10"/>
                  </p:tgtEl>
                </p:cond>
              </p:nextCondLst>
            </p:seq>
            <p:video>
              <p:cMediaNode vol="80000">
                <p:cTn id="31" fill="hold" display="0">
                  <p:stCondLst>
                    <p:cond delay="indefinite"/>
                  </p:stCondLst>
                </p:cTn>
                <p:tgtEl>
                  <p:spTgt spid="11"/>
                </p:tgtEl>
              </p:cMediaNode>
            </p:vide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1"/>
                                        </p:tgtEl>
                                      </p:cBhvr>
                                    </p:cmd>
                                  </p:childTnLst>
                                </p:cTn>
                              </p:par>
                            </p:childTnLst>
                          </p:cTn>
                        </p:par>
                      </p:childTnLst>
                    </p:cTn>
                  </p:par>
                </p:childTnLst>
              </p:cTn>
              <p:nextCondLst>
                <p:cond evt="onClick" delay="0">
                  <p:tgtEl>
                    <p:spTgt spid="11"/>
                  </p:tgtEl>
                </p:cond>
              </p:nextCondLst>
            </p:seq>
            <p:video>
              <p:cMediaNode vol="80000">
                <p:cTn id="37" fill="hold" display="0">
                  <p:stCondLst>
                    <p:cond delay="indefinite"/>
                  </p:stCondLst>
                </p:cTn>
                <p:tgtEl>
                  <p:spTgt spid="4"/>
                </p:tgtEl>
              </p:cMediaNode>
            </p:video>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C2664-0EFB-7490-5385-BEFAEA189F2F}"/>
              </a:ext>
            </a:extLst>
          </p:cNvPr>
          <p:cNvSpPr>
            <a:spLocks noGrp="1"/>
          </p:cNvSpPr>
          <p:nvPr>
            <p:ph type="title"/>
          </p:nvPr>
        </p:nvSpPr>
        <p:spPr>
          <a:xfrm>
            <a:off x="2890683" y="273664"/>
            <a:ext cx="7187381" cy="814746"/>
          </a:xfrm>
          <a:ln>
            <a:solidFill>
              <a:schemeClr val="accent4"/>
            </a:solidFill>
          </a:ln>
        </p:spPr>
        <p:txBody>
          <a:bodyPr>
            <a:normAutofit fontScale="90000"/>
          </a:bodyPr>
          <a:lstStyle/>
          <a:p>
            <a:pPr algn="ctr"/>
            <a:r>
              <a:rPr lang="fr-FR" sz="2000" b="1" dirty="0">
                <a:latin typeface="Arial" panose="020B0604020202020204" pitchFamily="34" charset="0"/>
                <a:cs typeface="Arial" panose="020B0604020202020204" pitchFamily="34" charset="0"/>
              </a:rPr>
              <a:t>ECHO AVEC D’AUTRES ŒUVRES ET D’AUTRES ARTISTES</a:t>
            </a:r>
            <a:br>
              <a:rPr lang="fr-FR" sz="2000" b="1" dirty="0"/>
            </a:br>
            <a:endParaRPr lang="fr-FR" sz="2000" b="1" dirty="0"/>
          </a:p>
        </p:txBody>
      </p:sp>
      <p:sp>
        <p:nvSpPr>
          <p:cNvPr id="3" name="Espace réservé du contenu 2">
            <a:extLst>
              <a:ext uri="{FF2B5EF4-FFF2-40B4-BE49-F238E27FC236}">
                <a16:creationId xmlns:a16="http://schemas.microsoft.com/office/drawing/2014/main" id="{D3D1241A-AB95-F4C9-1419-0B74A5FFCAA1}"/>
              </a:ext>
            </a:extLst>
          </p:cNvPr>
          <p:cNvSpPr>
            <a:spLocks noGrp="1"/>
          </p:cNvSpPr>
          <p:nvPr>
            <p:ph sz="half" idx="1"/>
          </p:nvPr>
        </p:nvSpPr>
        <p:spPr>
          <a:xfrm>
            <a:off x="169607" y="1759975"/>
            <a:ext cx="5744497" cy="1580535"/>
          </a:xfrm>
          <a:ln>
            <a:solidFill>
              <a:schemeClr val="accent4"/>
            </a:solidFill>
          </a:ln>
        </p:spPr>
        <p:txBody>
          <a:bodyPr>
            <a:normAutofit/>
          </a:bodyPr>
          <a:lstStyle/>
          <a:p>
            <a:pPr marL="0" indent="0">
              <a:buNone/>
            </a:pPr>
            <a:r>
              <a:rPr lang="fr-FR" sz="1200" b="1" dirty="0">
                <a:latin typeface="Arial" panose="020B0604020202020204" pitchFamily="34" charset="0"/>
                <a:cs typeface="Arial" panose="020B0604020202020204" pitchFamily="34" charset="0"/>
              </a:rPr>
              <a:t>AVANT LUI  </a:t>
            </a:r>
            <a:r>
              <a:rPr lang="fr-FR" sz="1200" dirty="0">
                <a:latin typeface="Arial" panose="020B0604020202020204" pitchFamily="34" charset="0"/>
                <a:cs typeface="Arial" panose="020B0604020202020204" pitchFamily="34" charset="0"/>
              </a:rPr>
              <a:t>: </a:t>
            </a:r>
            <a:r>
              <a:rPr lang="fr-FR" sz="1200" b="1" dirty="0">
                <a:solidFill>
                  <a:srgbClr val="7030A0"/>
                </a:solidFill>
                <a:latin typeface="Arial" panose="020B0604020202020204" pitchFamily="34" charset="0"/>
                <a:cs typeface="Arial" panose="020B0604020202020204" pitchFamily="34" charset="0"/>
              </a:rPr>
              <a:t>Joseph </a:t>
            </a:r>
            <a:r>
              <a:rPr lang="fr-FR" sz="1200" b="1" dirty="0" err="1">
                <a:solidFill>
                  <a:srgbClr val="7030A0"/>
                </a:solidFill>
                <a:latin typeface="Arial" panose="020B0604020202020204" pitchFamily="34" charset="0"/>
                <a:cs typeface="Arial" panose="020B0604020202020204" pitchFamily="34" charset="0"/>
              </a:rPr>
              <a:t>Mallord</a:t>
            </a:r>
            <a:r>
              <a:rPr lang="fr-FR" sz="1200" b="1" dirty="0">
                <a:solidFill>
                  <a:srgbClr val="7030A0"/>
                </a:solidFill>
                <a:latin typeface="Arial" panose="020B0604020202020204" pitchFamily="34" charset="0"/>
                <a:cs typeface="Arial" panose="020B0604020202020204" pitchFamily="34" charset="0"/>
              </a:rPr>
              <a:t> </a:t>
            </a:r>
            <a:r>
              <a:rPr lang="fr-FR" sz="1200" b="1" dirty="0" err="1">
                <a:solidFill>
                  <a:srgbClr val="7030A0"/>
                </a:solidFill>
                <a:latin typeface="Arial" panose="020B0604020202020204" pitchFamily="34" charset="0"/>
                <a:cs typeface="Arial" panose="020B0604020202020204" pitchFamily="34" charset="0"/>
              </a:rPr>
              <a:t>WilliamTURNER</a:t>
            </a:r>
            <a:r>
              <a:rPr lang="fr-FR" sz="1200" b="1" dirty="0">
                <a:solidFill>
                  <a:srgbClr val="7030A0"/>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(1775-1851)</a:t>
            </a:r>
          </a:p>
          <a:p>
            <a:pPr marL="0" indent="0" algn="just">
              <a:buNone/>
            </a:pPr>
            <a:r>
              <a:rPr lang="fr-FR" sz="1000" b="1" dirty="0">
                <a:latin typeface="Arial" panose="020B0604020202020204" pitchFamily="34" charset="0"/>
                <a:cs typeface="Arial" panose="020B0604020202020204" pitchFamily="34" charset="0"/>
              </a:rPr>
              <a:t>C’est LE peintre de la lumière </a:t>
            </a:r>
            <a:r>
              <a:rPr lang="fr-FR" sz="1000" dirty="0">
                <a:latin typeface="Arial" panose="020B0604020202020204" pitchFamily="34" charset="0"/>
                <a:cs typeface="Arial" panose="020B0604020202020204" pitchFamily="34" charset="0"/>
              </a:rPr>
              <a:t>!  Peintre anglais est un artiste d’un mouvement nommé le </a:t>
            </a:r>
            <a:r>
              <a:rPr lang="fr-FR" sz="1000" b="1" dirty="0">
                <a:solidFill>
                  <a:srgbClr val="7030A0"/>
                </a:solidFill>
                <a:latin typeface="Arial" panose="020B0604020202020204" pitchFamily="34" charset="0"/>
                <a:cs typeface="Arial" panose="020B0604020202020204" pitchFamily="34" charset="0"/>
              </a:rPr>
              <a:t>ROMANTISME</a:t>
            </a:r>
            <a:r>
              <a:rPr lang="fr-FR" sz="1000" dirty="0">
                <a:latin typeface="Arial" panose="020B0604020202020204" pitchFamily="34" charset="0"/>
                <a:cs typeface="Arial" panose="020B0604020202020204" pitchFamily="34" charset="0"/>
              </a:rPr>
              <a:t>. Il peint surtout des </a:t>
            </a:r>
            <a:r>
              <a:rPr lang="fr-FR" sz="1000" b="1" dirty="0">
                <a:latin typeface="Arial" panose="020B0604020202020204" pitchFamily="34" charset="0"/>
                <a:cs typeface="Arial" panose="020B0604020202020204" pitchFamily="34" charset="0"/>
              </a:rPr>
              <a:t>paysages agités </a:t>
            </a:r>
            <a:r>
              <a:rPr lang="fr-FR" sz="1000" dirty="0">
                <a:latin typeface="Arial" panose="020B0604020202020204" pitchFamily="34" charset="0"/>
                <a:cs typeface="Arial" panose="020B0604020202020204" pitchFamily="34" charset="0"/>
              </a:rPr>
              <a:t>et met en avant la </a:t>
            </a:r>
            <a:r>
              <a:rPr lang="fr-FR" sz="1000" b="1" dirty="0">
                <a:latin typeface="Arial" panose="020B0604020202020204" pitchFamily="34" charset="0"/>
                <a:cs typeface="Arial" panose="020B0604020202020204" pitchFamily="34" charset="0"/>
              </a:rPr>
              <a:t>modernité de son époque </a:t>
            </a:r>
            <a:r>
              <a:rPr lang="fr-FR" sz="1000" dirty="0">
                <a:latin typeface="Arial" panose="020B0604020202020204" pitchFamily="34" charset="0"/>
                <a:cs typeface="Arial" panose="020B0604020202020204" pitchFamily="34" charset="0"/>
              </a:rPr>
              <a:t>(comme le train) en ayant pour </a:t>
            </a:r>
            <a:r>
              <a:rPr lang="fr-FR" sz="1000" b="1" dirty="0">
                <a:latin typeface="Arial" panose="020B0604020202020204" pitchFamily="34" charset="0"/>
                <a:cs typeface="Arial" panose="020B0604020202020204" pitchFamily="34" charset="0"/>
              </a:rPr>
              <a:t>approche sensible la représentation des éléments fugaces tels que l’air, l’eau, le vent, la lumière. </a:t>
            </a:r>
          </a:p>
          <a:p>
            <a:pPr marL="0" indent="0">
              <a:buNone/>
            </a:pPr>
            <a:endParaRPr lang="fr-FR" sz="1200" dirty="0"/>
          </a:p>
        </p:txBody>
      </p:sp>
      <p:sp>
        <p:nvSpPr>
          <p:cNvPr id="5" name="Espace réservé du contenu 2">
            <a:extLst>
              <a:ext uri="{FF2B5EF4-FFF2-40B4-BE49-F238E27FC236}">
                <a16:creationId xmlns:a16="http://schemas.microsoft.com/office/drawing/2014/main" id="{FC065810-72CE-02C5-54B0-3D53493A0DD1}"/>
              </a:ext>
            </a:extLst>
          </p:cNvPr>
          <p:cNvSpPr txBox="1">
            <a:spLocks/>
          </p:cNvSpPr>
          <p:nvPr/>
        </p:nvSpPr>
        <p:spPr>
          <a:xfrm>
            <a:off x="6096000" y="1728020"/>
            <a:ext cx="5744497" cy="1580535"/>
          </a:xfrm>
          <a:prstGeom prst="rect">
            <a:avLst/>
          </a:prstGeom>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Arial" panose="020B0604020202020204" pitchFamily="34" charset="0"/>
                <a:cs typeface="Arial" panose="020B0604020202020204" pitchFamily="34" charset="0"/>
              </a:rPr>
              <a:t>APRÈS LUI </a:t>
            </a:r>
            <a:r>
              <a:rPr lang="fr-FR" sz="1200" dirty="0">
                <a:latin typeface="Arial" panose="020B0604020202020204" pitchFamily="34" charset="0"/>
                <a:cs typeface="Arial" panose="020B0604020202020204" pitchFamily="34" charset="0"/>
              </a:rPr>
              <a:t>: </a:t>
            </a:r>
            <a:r>
              <a:rPr lang="fr-FR" sz="1200" b="1" dirty="0">
                <a:solidFill>
                  <a:srgbClr val="7030A0"/>
                </a:solidFill>
                <a:latin typeface="Arial" panose="020B0604020202020204" pitchFamily="34" charset="0"/>
                <a:cs typeface="Arial" panose="020B0604020202020204" pitchFamily="34" charset="0"/>
              </a:rPr>
              <a:t>OLAFUR ELIASSON (</a:t>
            </a:r>
            <a:r>
              <a:rPr lang="fr-FR" sz="1200" dirty="0">
                <a:latin typeface="Arial" panose="020B0604020202020204" pitchFamily="34" charset="0"/>
                <a:cs typeface="Arial" panose="020B0604020202020204" pitchFamily="34" charset="0"/>
              </a:rPr>
              <a:t>né en 1967)</a:t>
            </a:r>
          </a:p>
          <a:p>
            <a:pPr marL="0" indent="0">
              <a:buNone/>
            </a:pPr>
            <a:r>
              <a:rPr lang="fr-FR" sz="1000" dirty="0">
                <a:latin typeface="Arial" panose="020B0604020202020204" pitchFamily="34" charset="0"/>
                <a:cs typeface="Arial" panose="020B0604020202020204" pitchFamily="34" charset="0"/>
              </a:rPr>
              <a:t>*</a:t>
            </a:r>
            <a:r>
              <a:rPr lang="fr-FR" sz="1000" b="1" dirty="0">
                <a:latin typeface="Arial" panose="020B0604020202020204" pitchFamily="34" charset="0"/>
                <a:cs typeface="Arial" panose="020B0604020202020204" pitchFamily="34" charset="0"/>
              </a:rPr>
              <a:t>Art, science et technique</a:t>
            </a:r>
          </a:p>
          <a:p>
            <a:pPr marL="0" indent="0">
              <a:buNone/>
            </a:pPr>
            <a:r>
              <a:rPr lang="fr-FR" sz="1000" dirty="0">
                <a:latin typeface="Arial" panose="020B0604020202020204" pitchFamily="34" charset="0"/>
                <a:cs typeface="Arial" panose="020B0604020202020204" pitchFamily="34" charset="0"/>
              </a:rPr>
              <a:t>Cet artiste contemporain islandais développe une démarche artistique à travers des</a:t>
            </a:r>
            <a:r>
              <a:rPr lang="fr-FR" sz="1000" b="1" dirty="0">
                <a:latin typeface="Arial" panose="020B0604020202020204" pitchFamily="34" charset="0"/>
                <a:cs typeface="Arial" panose="020B0604020202020204" pitchFamily="34" charset="0"/>
              </a:rPr>
              <a:t> installations </a:t>
            </a:r>
            <a:r>
              <a:rPr lang="fr-FR" sz="1000" dirty="0">
                <a:latin typeface="Arial" panose="020B0604020202020204" pitchFamily="34" charset="0"/>
                <a:cs typeface="Arial" panose="020B0604020202020204" pitchFamily="34" charset="0"/>
              </a:rPr>
              <a:t>qui mêlent </a:t>
            </a:r>
            <a:r>
              <a:rPr lang="fr-FR" sz="1000" b="1" dirty="0">
                <a:latin typeface="Arial" panose="020B0604020202020204" pitchFamily="34" charset="0"/>
                <a:cs typeface="Arial" panose="020B0604020202020204" pitchFamily="34" charset="0"/>
              </a:rPr>
              <a:t>approche scientifique et approche sensible pour traiter la lumière, la couleurs par les effets physiques naturels.  </a:t>
            </a:r>
            <a:r>
              <a:rPr lang="fr-FR" sz="1000" dirty="0">
                <a:latin typeface="Arial" panose="020B0604020202020204" pitchFamily="34" charset="0"/>
                <a:cs typeface="Arial" panose="020B0604020202020204" pitchFamily="34" charset="0"/>
              </a:rPr>
              <a:t>Il explore donc la nature par les </a:t>
            </a:r>
            <a:r>
              <a:rPr lang="fr-FR" sz="1000" b="1" dirty="0">
                <a:latin typeface="Arial" panose="020B0604020202020204" pitchFamily="34" charset="0"/>
                <a:cs typeface="Arial" panose="020B0604020202020204" pitchFamily="34" charset="0"/>
              </a:rPr>
              <a:t>nouvelles technologies</a:t>
            </a:r>
            <a:r>
              <a:rPr lang="fr-FR" sz="1000" dirty="0">
                <a:latin typeface="Arial" panose="020B0604020202020204" pitchFamily="34" charset="0"/>
                <a:cs typeface="Arial" panose="020B0604020202020204" pitchFamily="34" charset="0"/>
              </a:rPr>
              <a:t>.</a:t>
            </a:r>
          </a:p>
          <a:p>
            <a:pPr marL="0" indent="0">
              <a:buNone/>
            </a:pPr>
            <a:r>
              <a:rPr lang="fr-FR" sz="1000" dirty="0">
                <a:latin typeface="Arial" panose="020B0604020202020204" pitchFamily="34" charset="0"/>
                <a:cs typeface="Arial" panose="020B0604020202020204" pitchFamily="34" charset="0"/>
              </a:rPr>
              <a:t>Site officiel : </a:t>
            </a:r>
            <a:r>
              <a:rPr lang="fr-FR" sz="1000" dirty="0">
                <a:latin typeface="Arial" panose="020B0604020202020204" pitchFamily="34" charset="0"/>
                <a:cs typeface="Arial" panose="020B0604020202020204" pitchFamily="34" charset="0"/>
                <a:hlinkClick r:id="rId2"/>
              </a:rPr>
              <a:t>https://olafureliasson.net/</a:t>
            </a:r>
            <a:r>
              <a:rPr lang="fr-FR" sz="1000" dirty="0">
                <a:latin typeface="Arial" panose="020B0604020202020204" pitchFamily="34" charset="0"/>
                <a:cs typeface="Arial" panose="020B0604020202020204" pitchFamily="34" charset="0"/>
              </a:rPr>
              <a:t> </a:t>
            </a:r>
          </a:p>
          <a:p>
            <a:pPr marL="0" indent="0">
              <a:buNone/>
            </a:pPr>
            <a:endParaRPr lang="fr-FR" sz="10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C045F24-9943-5ADA-EB40-7C7B564B0FBC}"/>
              </a:ext>
            </a:extLst>
          </p:cNvPr>
          <p:cNvSpPr txBox="1"/>
          <p:nvPr/>
        </p:nvSpPr>
        <p:spPr>
          <a:xfrm>
            <a:off x="9735448" y="4304984"/>
            <a:ext cx="2302477" cy="861774"/>
          </a:xfrm>
          <a:prstGeom prst="rect">
            <a:avLst/>
          </a:prstGeom>
          <a:solidFill>
            <a:schemeClr val="bg1"/>
          </a:solidFill>
        </p:spPr>
        <p:txBody>
          <a:bodyPr wrap="square" rtlCol="0">
            <a:spAutoFit/>
          </a:bodyPr>
          <a:lstStyle/>
          <a:p>
            <a:r>
              <a:rPr lang="en-US" sz="1000" dirty="0">
                <a:latin typeface="Arial" panose="020B0604020202020204" pitchFamily="34" charset="0"/>
                <a:cs typeface="Arial" panose="020B0604020202020204" pitchFamily="34" charset="0"/>
              </a:rPr>
              <a:t>Olafur ELIASSON</a:t>
            </a:r>
          </a:p>
          <a:p>
            <a:r>
              <a:rPr lang="en-US" sz="1000" i="1" dirty="0">
                <a:latin typeface="Arial" panose="020B0604020202020204" pitchFamily="34" charset="0"/>
                <a:cs typeface="Arial" panose="020B0604020202020204" pitchFamily="34" charset="0"/>
              </a:rPr>
              <a:t>Beauty</a:t>
            </a:r>
          </a:p>
          <a:p>
            <a:r>
              <a:rPr lang="en-US" sz="1000" dirty="0">
                <a:latin typeface="Arial" panose="020B0604020202020204" pitchFamily="34" charset="0"/>
                <a:cs typeface="Arial" panose="020B0604020202020204" pitchFamily="34" charset="0"/>
              </a:rPr>
              <a:t>1993</a:t>
            </a:r>
          </a:p>
          <a:p>
            <a:r>
              <a:rPr lang="en-US" sz="1000" dirty="0">
                <a:latin typeface="Arial" panose="020B0604020202020204" pitchFamily="34" charset="0"/>
                <a:cs typeface="Arial" panose="020B0604020202020204" pitchFamily="34" charset="0"/>
              </a:rPr>
              <a:t>Installation, rideau de </a:t>
            </a:r>
            <a:r>
              <a:rPr lang="en-US" sz="1000" dirty="0" err="1">
                <a:latin typeface="Arial" panose="020B0604020202020204" pitchFamily="34" charset="0"/>
                <a:cs typeface="Arial" panose="020B0604020202020204" pitchFamily="34" charset="0"/>
              </a:rPr>
              <a:t>pluie</a:t>
            </a:r>
            <a:r>
              <a:rPr lang="en-US" sz="1000" dirty="0">
                <a:latin typeface="Arial" panose="020B0604020202020204" pitchFamily="34" charset="0"/>
                <a:cs typeface="Arial" panose="020B0604020202020204" pitchFamily="34" charset="0"/>
              </a:rPr>
              <a:t>, lumière</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Tate Modern, London</a:t>
            </a:r>
            <a:endParaRPr lang="fr-FR" sz="1000" dirty="0">
              <a:latin typeface="Arial" panose="020B0604020202020204" pitchFamily="34" charset="0"/>
              <a:cs typeface="Arial" panose="020B0604020202020204" pitchFamily="34" charset="0"/>
            </a:endParaRPr>
          </a:p>
        </p:txBody>
      </p:sp>
      <p:pic>
        <p:nvPicPr>
          <p:cNvPr id="9" name="Image 8" descr="Une image contenant flou&#10;&#10;Description générée automatiquement">
            <a:extLst>
              <a:ext uri="{FF2B5EF4-FFF2-40B4-BE49-F238E27FC236}">
                <a16:creationId xmlns:a16="http://schemas.microsoft.com/office/drawing/2014/main" id="{05290E61-0585-AEC5-36C5-AD57D6460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49445"/>
            <a:ext cx="3558164" cy="2372851"/>
          </a:xfrm>
          <a:prstGeom prst="rect">
            <a:avLst/>
          </a:prstGeom>
        </p:spPr>
      </p:pic>
      <p:pic>
        <p:nvPicPr>
          <p:cNvPr id="11" name="Image 10" descr="Une image contenant printemps&#10;&#10;Description générée automatiquement">
            <a:extLst>
              <a:ext uri="{FF2B5EF4-FFF2-40B4-BE49-F238E27FC236}">
                <a16:creationId xmlns:a16="http://schemas.microsoft.com/office/drawing/2014/main" id="{13EE6311-6C4F-2716-A4C7-12C6F47F2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07" y="3485024"/>
            <a:ext cx="2998303" cy="2239358"/>
          </a:xfrm>
          <a:prstGeom prst="rect">
            <a:avLst/>
          </a:prstGeom>
        </p:spPr>
      </p:pic>
      <p:sp>
        <p:nvSpPr>
          <p:cNvPr id="13" name="ZoneTexte 12">
            <a:extLst>
              <a:ext uri="{FF2B5EF4-FFF2-40B4-BE49-F238E27FC236}">
                <a16:creationId xmlns:a16="http://schemas.microsoft.com/office/drawing/2014/main" id="{4FF919BA-DFCC-5BC3-C190-0FBD4C8156F5}"/>
              </a:ext>
            </a:extLst>
          </p:cNvPr>
          <p:cNvSpPr txBox="1"/>
          <p:nvPr/>
        </p:nvSpPr>
        <p:spPr>
          <a:xfrm>
            <a:off x="3249194" y="4304984"/>
            <a:ext cx="2302477" cy="861774"/>
          </a:xfrm>
          <a:prstGeom prst="rect">
            <a:avLst/>
          </a:prstGeom>
          <a:solidFill>
            <a:schemeClr val="bg1"/>
          </a:solidFill>
        </p:spPr>
        <p:txBody>
          <a:bodyPr wrap="square" rtlCol="0">
            <a:spAutoFit/>
          </a:bodyPr>
          <a:lstStyle/>
          <a:p>
            <a:r>
              <a:rPr lang="en-US" sz="1000" dirty="0">
                <a:latin typeface="Arial" panose="020B0604020202020204" pitchFamily="34" charset="0"/>
                <a:cs typeface="Arial" panose="020B0604020202020204" pitchFamily="34" charset="0"/>
              </a:rPr>
              <a:t>William TURNER</a:t>
            </a:r>
          </a:p>
          <a:p>
            <a:r>
              <a:rPr lang="en-US" sz="1000" i="1" dirty="0" err="1">
                <a:latin typeface="Arial" panose="020B0604020202020204" pitchFamily="34" charset="0"/>
                <a:cs typeface="Arial" panose="020B0604020202020204" pitchFamily="34" charset="0"/>
              </a:rPr>
              <a:t>Pluie</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vapeur</a:t>
            </a:r>
            <a:r>
              <a:rPr lang="en-US" sz="1000" i="1" dirty="0">
                <a:latin typeface="Arial" panose="020B0604020202020204" pitchFamily="34" charset="0"/>
                <a:cs typeface="Arial" panose="020B0604020202020204" pitchFamily="34" charset="0"/>
              </a:rPr>
              <a:t> et </a:t>
            </a:r>
            <a:r>
              <a:rPr lang="en-US" sz="1000" i="1" dirty="0" err="1">
                <a:latin typeface="Arial" panose="020B0604020202020204" pitchFamily="34" charset="0"/>
                <a:cs typeface="Arial" panose="020B0604020202020204" pitchFamily="34" charset="0"/>
              </a:rPr>
              <a:t>vitesse</a:t>
            </a:r>
            <a:endParaRPr lang="en-US" sz="1000" i="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1844</a:t>
            </a:r>
          </a:p>
          <a:p>
            <a:r>
              <a:rPr lang="en-US" sz="1000" dirty="0" err="1">
                <a:latin typeface="Arial" panose="020B0604020202020204" pitchFamily="34" charset="0"/>
                <a:cs typeface="Arial" panose="020B0604020202020204" pitchFamily="34" charset="0"/>
              </a:rPr>
              <a:t>Huile</a:t>
            </a:r>
            <a:r>
              <a:rPr lang="en-US" sz="1000" dirty="0">
                <a:latin typeface="Arial" panose="020B0604020202020204" pitchFamily="34" charset="0"/>
                <a:cs typeface="Arial" panose="020B0604020202020204" pitchFamily="34" charset="0"/>
              </a:rPr>
              <a:t> sur toile, 91 x 121,8 cm</a:t>
            </a:r>
          </a:p>
          <a:p>
            <a:r>
              <a:rPr lang="en-US" sz="1000" dirty="0">
                <a:latin typeface="Arial" panose="020B0604020202020204" pitchFamily="34" charset="0"/>
                <a:cs typeface="Arial" panose="020B0604020202020204" pitchFamily="34" charset="0"/>
              </a:rPr>
              <a:t>National Gallery, London</a:t>
            </a:r>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865120"/>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TM10001114[[fn=Galerie]]</Template>
  <TotalTime>225</TotalTime>
  <Words>2144</Words>
  <Application>Microsoft Office PowerPoint</Application>
  <PresentationFormat>Grand écran</PresentationFormat>
  <Paragraphs>94</Paragraphs>
  <Slides>7</Slides>
  <Notes>0</Notes>
  <HiddenSlides>0</HiddenSlides>
  <MMClips>4</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Palatino Linotype</vt:lpstr>
      <vt:lpstr>Galerie</vt:lpstr>
      <vt:lpstr>Présentation PowerPoint</vt:lpstr>
      <vt:lpstr>CONTEXTE DANS LE TEMPS</vt:lpstr>
      <vt:lpstr>ÉLÉMENTS BIOGRAPHIQUE SUR l’ARTISTE </vt:lpstr>
      <vt:lpstr>DU PROJET À LA RÉALISATION COMPRENDRE LA DÉMARCHE DE L’ARTISTE</vt:lpstr>
      <vt:lpstr>ANALYSE D’ŒUVRE </vt:lpstr>
      <vt:lpstr>ANALYSE D’ŒUVRE </vt:lpstr>
      <vt:lpstr>ECHO AVEC D’AUTRES ŒUVRES ET D’AUTRES ARTISTES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dc:title>
  <dc:creator>jeremy lopez</dc:creator>
  <cp:lastModifiedBy>jeremy lopez</cp:lastModifiedBy>
  <cp:revision>14</cp:revision>
  <dcterms:created xsi:type="dcterms:W3CDTF">2022-09-03T13:56:59Z</dcterms:created>
  <dcterms:modified xsi:type="dcterms:W3CDTF">2022-09-04T10:58:41Z</dcterms:modified>
</cp:coreProperties>
</file>