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87" r:id="rId3"/>
    <p:sldId id="290" r:id="rId4"/>
    <p:sldId id="279" r:id="rId5"/>
    <p:sldId id="264" r:id="rId6"/>
    <p:sldId id="269" r:id="rId7"/>
    <p:sldId id="270" r:id="rId8"/>
    <p:sldId id="267" r:id="rId9"/>
    <p:sldId id="268" r:id="rId10"/>
    <p:sldId id="271" r:id="rId11"/>
    <p:sldId id="276" r:id="rId12"/>
    <p:sldId id="275" r:id="rId13"/>
    <p:sldId id="281" r:id="rId14"/>
    <p:sldId id="278" r:id="rId15"/>
    <p:sldId id="296" r:id="rId16"/>
    <p:sldId id="300" r:id="rId17"/>
    <p:sldId id="299" r:id="rId18"/>
    <p:sldId id="307" r:id="rId19"/>
    <p:sldId id="301" r:id="rId20"/>
    <p:sldId id="302" r:id="rId21"/>
    <p:sldId id="286" r:id="rId22"/>
    <p:sldId id="297" r:id="rId23"/>
    <p:sldId id="293" r:id="rId24"/>
    <p:sldId id="298" r:id="rId25"/>
    <p:sldId id="303" r:id="rId26"/>
    <p:sldId id="285" r:id="rId27"/>
    <p:sldId id="295" r:id="rId28"/>
    <p:sldId id="283" r:id="rId29"/>
    <p:sldId id="284" r:id="rId30"/>
    <p:sldId id="292" r:id="rId31"/>
    <p:sldId id="291" r:id="rId32"/>
    <p:sldId id="282" r:id="rId33"/>
    <p:sldId id="304" r:id="rId34"/>
    <p:sldId id="294" r:id="rId35"/>
    <p:sldId id="305" r:id="rId36"/>
    <p:sldId id="306" r:id="rId37"/>
    <p:sldId id="280" r:id="rId38"/>
  </p:sldIdLst>
  <p:sldSz cx="9144000" cy="6858000" type="screen4x3"/>
  <p:notesSz cx="6858000" cy="9144000"/>
  <p:custDataLst>
    <p:tags r:id="rId40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60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093DDB-C2AF-4495-AB1E-E3C4DD12C535}" type="datetimeFigureOut">
              <a:rPr lang="ru-RU" smtClean="0"/>
              <a:pPr/>
              <a:t>31.08.2023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2A5FEB-1F47-4AF8-982D-6958C670BEB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8DA49-CD2A-41A5-BF75-2774F8440DC4}" type="slidenum">
              <a:rPr lang="ru-RU" smtClean="0"/>
              <a:pPr/>
              <a:t>14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6123-4EB2-4D69-BBFE-44244E6BA5B4}" type="datetimeFigureOut">
              <a:rPr lang="ru-RU" smtClean="0"/>
              <a:pPr/>
              <a:t>31.08.2023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52DA-4048-49BD-909F-7ACF30E900D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6123-4EB2-4D69-BBFE-44244E6BA5B4}" type="datetimeFigureOut">
              <a:rPr lang="ru-RU" smtClean="0"/>
              <a:pPr/>
              <a:t>31.08.2023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52DA-4048-49BD-909F-7ACF30E900D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6123-4EB2-4D69-BBFE-44244E6BA5B4}" type="datetimeFigureOut">
              <a:rPr lang="ru-RU" smtClean="0"/>
              <a:pPr/>
              <a:t>31.08.2023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52DA-4048-49BD-909F-7ACF30E900D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6123-4EB2-4D69-BBFE-44244E6BA5B4}" type="datetimeFigureOut">
              <a:rPr lang="ru-RU" smtClean="0"/>
              <a:pPr/>
              <a:t>31.08.2023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52DA-4048-49BD-909F-7ACF30E900D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6123-4EB2-4D69-BBFE-44244E6BA5B4}" type="datetimeFigureOut">
              <a:rPr lang="ru-RU" smtClean="0"/>
              <a:pPr/>
              <a:t>31.08.2023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52DA-4048-49BD-909F-7ACF30E900D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6123-4EB2-4D69-BBFE-44244E6BA5B4}" type="datetimeFigureOut">
              <a:rPr lang="ru-RU" smtClean="0"/>
              <a:pPr/>
              <a:t>31.08.2023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52DA-4048-49BD-909F-7ACF30E900D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6123-4EB2-4D69-BBFE-44244E6BA5B4}" type="datetimeFigureOut">
              <a:rPr lang="ru-RU" smtClean="0"/>
              <a:pPr/>
              <a:t>31.08.2023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52DA-4048-49BD-909F-7ACF30E900D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6123-4EB2-4D69-BBFE-44244E6BA5B4}" type="datetimeFigureOut">
              <a:rPr lang="ru-RU" smtClean="0"/>
              <a:pPr/>
              <a:t>31.08.2023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52DA-4048-49BD-909F-7ACF30E900D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6123-4EB2-4D69-BBFE-44244E6BA5B4}" type="datetimeFigureOut">
              <a:rPr lang="ru-RU" smtClean="0"/>
              <a:pPr/>
              <a:t>31.08.2023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52DA-4048-49BD-909F-7ACF30E900D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6123-4EB2-4D69-BBFE-44244E6BA5B4}" type="datetimeFigureOut">
              <a:rPr lang="ru-RU" smtClean="0"/>
              <a:pPr/>
              <a:t>31.08.2023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52DA-4048-49BD-909F-7ACF30E900D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6123-4EB2-4D69-BBFE-44244E6BA5B4}" type="datetimeFigureOut">
              <a:rPr lang="ru-RU" smtClean="0"/>
              <a:pPr/>
              <a:t>31.08.2023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52DA-4048-49BD-909F-7ACF30E900D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06123-4EB2-4D69-BBFE-44244E6BA5B4}" type="datetimeFigureOut">
              <a:rPr lang="ru-RU" smtClean="0"/>
              <a:pPr/>
              <a:t>31.08.2023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852DA-4048-49BD-909F-7ACF30E900D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Во всех режимных моментах в течение дня проходит знакомств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2189"/>
            <a:ext cx="9144000" cy="6930189"/>
          </a:xfrm>
          <a:prstGeom prst="rect">
            <a:avLst/>
          </a:prstGeom>
          <a:noFill/>
        </p:spPr>
      </p:pic>
      <p:pic>
        <p:nvPicPr>
          <p:cNvPr id="6" name="Рисунок 5" descr="1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flipH="1">
            <a:off x="3786182" y="3286124"/>
            <a:ext cx="1571604" cy="209498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9" name="Заголовок 6"/>
          <p:cNvSpPr txBox="1">
            <a:spLocks/>
          </p:cNvSpPr>
          <p:nvPr/>
        </p:nvSpPr>
        <p:spPr>
          <a:xfrm>
            <a:off x="857224" y="1071546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ПСИХОЛОГО-ПЕДАГОГИЧЕСКОЕ СОПРОВОЖДЕНИЕ СЕМЬИ ДОШКОЛЬНИКА В УСЛОВИЯХ ФГОС ДО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flipH="1">
            <a:off x="7072331" y="4096421"/>
            <a:ext cx="2071669" cy="276157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8625" y="214313"/>
            <a:ext cx="8229600" cy="11430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ЭТАПЫ</a:t>
            </a:r>
            <a:r>
              <a:rPr lang="ru-RU" sz="4000" dirty="0" smtClean="0"/>
              <a:t>:</a:t>
            </a:r>
            <a:endParaRPr lang="ru-RU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214282" y="1571612"/>
            <a:ext cx="792088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ИЗУЧЕНИЕ РЕГУЛИРУЮЩИХ ЗАКОНОВ И СТАНДАРТОВ;</a:t>
            </a:r>
          </a:p>
          <a:p>
            <a:pPr>
              <a:buFont typeface="Wingdings" pitchFamily="2" charset="2"/>
              <a:buChar char="ü"/>
            </a:pPr>
            <a:r>
              <a:rPr lang="ru-RU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ИЗУЧЕНИЕ СЕМЕЙ И ИХ ЗАПРОСОВ;</a:t>
            </a:r>
          </a:p>
          <a:p>
            <a:pPr>
              <a:buFont typeface="Wingdings" pitchFamily="2" charset="2"/>
              <a:buChar char="ü"/>
            </a:pPr>
            <a:r>
              <a:rPr lang="ru-RU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МОТИВАЦИЯ РОДИТЕЛЕЙ;</a:t>
            </a:r>
          </a:p>
          <a:p>
            <a:pPr>
              <a:buFont typeface="Wingdings" pitchFamily="2" charset="2"/>
              <a:buChar char="ü"/>
            </a:pPr>
            <a:r>
              <a:rPr lang="ru-RU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ОПРЕДЕЛЕНИЕ ЗАДАЧ И ПРИОРИТЕТОВ, ВЫБОР ФОРМ РЕАЛИЗАЦИИ;</a:t>
            </a:r>
          </a:p>
          <a:p>
            <a:pPr>
              <a:buFont typeface="Wingdings" pitchFamily="2" charset="2"/>
              <a:buChar char="ü"/>
            </a:pPr>
            <a:r>
              <a:rPr lang="ru-RU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СОТРУДНИЧЕСТВО И ОПРЕДЕЛЕНИЕ ПЕРСПЕКТИВ</a:t>
            </a:r>
          </a:p>
          <a:p>
            <a:pPr>
              <a:buFont typeface="Wingdings" pitchFamily="2" charset="2"/>
              <a:buChar char="ü"/>
            </a:pP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СОДЕРЖАТЕЛЬНЫЕ ПРИОРИТЕТЫ: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428596" y="714356"/>
            <a:ext cx="8001056" cy="592935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УКРЕПЛЕНИЕ ЗДОРОВЬЯ, ФОРМИРОВАНИЕ ЗДОРОВОГО ОБРАЗА ЖИЗНИ, ПРИДАНИЕ ЗДОРОВЬЮ КАЖДОГО ЧЛЕНА СЕМЬИ СТАТУСА СЕМЕЙНОЙ ЦЕННОСТИ;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СОГЛАСОВАННОСТЬ УСИЛИЙ ПЕДАГОГОВ И РОДИТЕЛЕЙ В НРАВСТВЕННОМ ВОСПИТАНИИ ДЕТЕЙ, УВАЖИТЕЛЬНОГО И ЦЕННОСТНОГО ОТНОШЕНИЯ К ЧЕЛОВЕКУ;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РАЗВИТИЕ ТВОРЧЕСКОГО ПОТЕНЦИАЛА СЕМЬИ, СПОСОБСТВОВАНИЕ ФОРМИРОВАНИЮ КУЛЬТУРНЫХ ЦЕННОСТЕЙ И СЕМЕЙНЫХ ТРАДИЦИЙ ОБЩЕГО ТВОРЧЕСКОГО ДОСУГА</a:t>
            </a:r>
          </a:p>
        </p:txBody>
      </p:sp>
      <p:pic>
        <p:nvPicPr>
          <p:cNvPr id="6" name="Рисунок 5" descr="5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929454" y="3571876"/>
            <a:ext cx="2626370" cy="350100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ЦЕННОСТНЫЕ ПРИОРИТЕТЫ:</a:t>
            </a:r>
            <a:endParaRPr lang="ru-RU" sz="3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2714612" y="1643050"/>
            <a:ext cx="6143668" cy="40936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itchFamily="2" charset="2"/>
              <a:buChar char="q"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ЗДОРОВЬЕ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НРАВСТВЕННОСТЬ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КУЛЬТУРА</a:t>
            </a:r>
          </a:p>
        </p:txBody>
      </p:sp>
      <p:pic>
        <p:nvPicPr>
          <p:cNvPr id="5" name="Рисунок 4" descr="3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flipH="1">
            <a:off x="-252536" y="2780928"/>
            <a:ext cx="3058519" cy="407707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ru-RU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928802"/>
            <a:ext cx="8258204" cy="4143404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ПРОЯВЛЕНИЕ У РОДИТЕЛЕЙ ОСОЗНАННОГО ОТНОШЕНИЯ К ВОСПИТАТЕЛЬНОЙ ДЕЯТЕЛЬНОСТИ, СТРЕМЛЕНИЕ К ПОНИМАНИЮ РЕБЕНКА, ПЕДАГОГИЧЕСКОМУ САМОАНАЛИЗУ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ИЗМЕНЕНИЕ ХАРАКТЕРА ЗАПРОСОВ РОДИТЕЛЕЙ К СОТРУДНИКАМ ДОО;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РОСТ ПОСЕЩАЕМОСТИ РОДИТЕЛЯМИ МЕРОПРИЯТИЙ ПО ПЕДАГОГИЧЕСКОМУ ПРОСВЕЩЕНИЮ, ОРГАНИЗУЕМЫХ В ДОО;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ПОЛОЖИТЕЛЬНОЕ МНЕНИЕ РОДИТЕЛЕЙ О ВОСПИТАНИИ ДОШКОЛЬНИКОВ В ДОО;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УЛУЧШЕНИЕ МИКРОКЛИМАТА В НЕБЛАГОПРИЯТНЫХ СЕМЬЯХ;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ПОВЫШЕНИЕ АКТИВНОСТИ И ИНИЦИАТИВНОСТИ РОДИТЕЛЕЙ В ВОПРОСАХ СОТРУДНИЧЕСТВА С ДОО.</a:t>
            </a: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285720" y="0"/>
            <a:ext cx="8643966" cy="158588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Критерии эффективности: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Формы  работы с семьей:</a:t>
            </a:r>
            <a:endParaRPr lang="ru-RU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4071934" y="3000372"/>
            <a:ext cx="4857752" cy="314324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Педагогическое просвещение родителей (беседы, консультации)</a:t>
            </a:r>
          </a:p>
          <a:p>
            <a:pPr algn="ctr"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Общие и групповые собрания</a:t>
            </a:r>
          </a:p>
          <a:p>
            <a:pPr algn="ctr"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Наглядная пропаганда (родительские уголки, стенды)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6286512" y="1000108"/>
            <a:ext cx="2500330" cy="14287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Традиционные формы работы  с семьей</a:t>
            </a:r>
            <a:endParaRPr lang="ru-RU" dirty="0"/>
          </a:p>
        </p:txBody>
      </p:sp>
      <p:sp>
        <p:nvSpPr>
          <p:cNvPr id="9" name="Стрелка вправо 8"/>
          <p:cNvSpPr/>
          <p:nvPr/>
        </p:nvSpPr>
        <p:spPr>
          <a:xfrm rot="5400000">
            <a:off x="6705085" y="2788345"/>
            <a:ext cx="714380" cy="28575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785786" y="1000108"/>
            <a:ext cx="2786050" cy="15001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Нетрадиционные формы работы  с семьей</a:t>
            </a:r>
            <a:endParaRPr lang="ru-RU" dirty="0"/>
          </a:p>
        </p:txBody>
      </p:sp>
      <p:sp>
        <p:nvSpPr>
          <p:cNvPr id="12" name="Стрелка вправо 11"/>
          <p:cNvSpPr/>
          <p:nvPr/>
        </p:nvSpPr>
        <p:spPr>
          <a:xfrm rot="5400000">
            <a:off x="2357422" y="2786058"/>
            <a:ext cx="714380" cy="28575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194" name="Picture 2" descr="https://nzpr.ru/upload/iblock/a13/mnogodetnaya_semy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429000"/>
            <a:ext cx="3229390" cy="2357454"/>
          </a:xfrm>
          <a:prstGeom prst="rect">
            <a:avLst/>
          </a:prstGeom>
          <a:noFill/>
        </p:spPr>
      </p:pic>
      <p:sp>
        <p:nvSpPr>
          <p:cNvPr id="10" name="Стрелка вправо 9"/>
          <p:cNvSpPr/>
          <p:nvPr/>
        </p:nvSpPr>
        <p:spPr>
          <a:xfrm rot="5400000">
            <a:off x="2357422" y="5929330"/>
            <a:ext cx="714380" cy="28575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ttps://i.pinimg.com/originals/64/9c/e6/649ce689474d462f5eb625fad3dfa5ef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86842" cy="4714884"/>
          </a:xfrm>
          <a:prstGeom prst="rect">
            <a:avLst/>
          </a:prstGeom>
          <a:noFill/>
          <a:ln>
            <a:noFill/>
          </a:ln>
        </p:spPr>
      </p:pic>
      <p:sp useBgFill="1">
        <p:nvSpPr>
          <p:cNvPr id="9" name="Овал 8"/>
          <p:cNvSpPr/>
          <p:nvPr/>
        </p:nvSpPr>
        <p:spPr>
          <a:xfrm>
            <a:off x="285720" y="1785926"/>
            <a:ext cx="8643998" cy="47863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2"/>
                </a:solidFill>
              </a:rPr>
              <a:t>Нетрадиционные формы работы  с семьей</a:t>
            </a:r>
            <a:endParaRPr lang="ru-RU" sz="4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>
            <a:spLocks noGrp="1"/>
          </p:cNvSpPr>
          <p:nvPr>
            <p:ph type="title"/>
          </p:nvPr>
        </p:nvSpPr>
        <p:spPr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ru-RU" sz="3600" dirty="0" smtClean="0"/>
              <a:t>Консультации специалистов</a:t>
            </a:r>
            <a:endParaRPr lang="ru-RU" sz="3600" dirty="0"/>
          </a:p>
        </p:txBody>
      </p:sp>
      <p:sp>
        <p:nvSpPr>
          <p:cNvPr id="6" name="Овал 5"/>
          <p:cNvSpPr/>
          <p:nvPr/>
        </p:nvSpPr>
        <p:spPr>
          <a:xfrm rot="815820">
            <a:off x="5864099" y="1633798"/>
            <a:ext cx="3143272" cy="15370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Сотрудничество психолога  и  логопеда </a:t>
            </a:r>
          </a:p>
        </p:txBody>
      </p:sp>
      <p:pic>
        <p:nvPicPr>
          <p:cNvPr id="5" name="Рисунок 4" descr="C:\Users\Леха\Downloads\IMG_20200225_11274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1714488"/>
            <a:ext cx="2214578" cy="278608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contourW="44450">
            <a:contourClr>
              <a:srgbClr val="0070C0"/>
            </a:contourClr>
          </a:sp3d>
        </p:spPr>
      </p:pic>
      <p:pic>
        <p:nvPicPr>
          <p:cNvPr id="7" name="Рисунок 6" descr="C:\Users\Леха\Downloads\IMG_20200225_11275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93696">
            <a:off x="2228262" y="2783282"/>
            <a:ext cx="3544467" cy="286251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contourW="38100">
            <a:contourClr>
              <a:srgbClr val="0070C0"/>
            </a:contourClr>
          </a:sp3d>
        </p:spPr>
      </p:pic>
      <p:pic>
        <p:nvPicPr>
          <p:cNvPr id="8" name="Рисунок 7" descr="C:\Users\Леха\Downloads\IMG_20200225_11274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88273">
            <a:off x="5194534" y="3484271"/>
            <a:ext cx="3184085" cy="2705224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extrusionH="76200" contourW="38100">
            <a:extrusionClr>
              <a:srgbClr val="0070C0"/>
            </a:extrusionClr>
            <a:contourClr>
              <a:srgbClr val="007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r>
              <a:rPr lang="ru-RU" sz="3600" dirty="0" smtClean="0"/>
              <a:t>Выпуск ежемесячной газеты «Непоседы»</a:t>
            </a:r>
            <a:endParaRPr lang="ru-RU" sz="3600" dirty="0"/>
          </a:p>
        </p:txBody>
      </p:sp>
      <p:pic>
        <p:nvPicPr>
          <p:cNvPr id="7" name="Рисунок 6" descr="C:\Users\Леха\Downloads\IMG_20200224_15084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04" y="2270838"/>
            <a:ext cx="1571636" cy="176943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contourW="50800">
            <a:contourClr>
              <a:srgbClr val="FFFF00"/>
            </a:contourClr>
          </a:sp3d>
        </p:spPr>
      </p:pic>
      <p:sp>
        <p:nvSpPr>
          <p:cNvPr id="10" name="Овал 9"/>
          <p:cNvSpPr/>
          <p:nvPr/>
        </p:nvSpPr>
        <p:spPr>
          <a:xfrm>
            <a:off x="214282" y="1571612"/>
            <a:ext cx="1428760" cy="5715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шаблон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571612"/>
            <a:ext cx="1923887" cy="4266007"/>
          </a:xfrm>
          <a:prstGeom prst="rect">
            <a:avLst/>
          </a:prstGeom>
          <a:scene3d>
            <a:camera prst="orthographicFront"/>
            <a:lightRig rig="threePt" dir="t"/>
          </a:scene3d>
          <a:sp3d contourW="31750">
            <a:contourClr>
              <a:srgbClr val="0070C0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19" y="4406927"/>
            <a:ext cx="2441808" cy="1101208"/>
          </a:xfrm>
          <a:prstGeom prst="rect">
            <a:avLst/>
          </a:prstGeom>
          <a:scene3d>
            <a:camera prst="orthographicFront"/>
            <a:lightRig rig="threePt" dir="t"/>
          </a:scene3d>
          <a:sp3d contourW="38100">
            <a:contourClr>
              <a:srgbClr val="0070C0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969" y="1417638"/>
            <a:ext cx="1390562" cy="2924944"/>
          </a:xfrm>
          <a:prstGeom prst="rect">
            <a:avLst/>
          </a:prstGeom>
          <a:scene3d>
            <a:camera prst="orthographicFront"/>
            <a:lightRig rig="threePt" dir="t"/>
          </a:scene3d>
          <a:sp3d contourW="44450">
            <a:contourClr>
              <a:srgbClr val="007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634" b="11311"/>
          <a:stretch/>
        </p:blipFill>
        <p:spPr>
          <a:xfrm>
            <a:off x="2247881" y="1432702"/>
            <a:ext cx="1513249" cy="2724515"/>
          </a:xfrm>
          <a:prstGeom prst="rect">
            <a:avLst/>
          </a:prstGeom>
          <a:scene3d>
            <a:camera prst="orthographicFront"/>
            <a:lightRig rig="threePt" dir="t"/>
          </a:scene3d>
          <a:sp3d contourW="44450">
            <a:contourClr>
              <a:srgbClr val="007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6" b="17077"/>
          <a:stretch/>
        </p:blipFill>
        <p:spPr>
          <a:xfrm>
            <a:off x="2914734" y="4293096"/>
            <a:ext cx="1448989" cy="2409950"/>
          </a:xfrm>
          <a:prstGeom prst="rect">
            <a:avLst/>
          </a:prstGeom>
          <a:scene3d>
            <a:camera prst="orthographicFront"/>
            <a:lightRig rig="threePt" dir="t"/>
          </a:scene3d>
          <a:sp3d contourW="50800">
            <a:contourClr>
              <a:srgbClr val="007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36"/>
          <a:stretch/>
        </p:blipFill>
        <p:spPr>
          <a:xfrm>
            <a:off x="4696524" y="4454293"/>
            <a:ext cx="1390726" cy="2287076"/>
          </a:xfrm>
          <a:prstGeom prst="rect">
            <a:avLst/>
          </a:prstGeom>
          <a:scene3d>
            <a:camera prst="orthographicFront"/>
            <a:lightRig rig="threePt" dir="t"/>
          </a:scene3d>
          <a:sp3d contourW="44450">
            <a:contourClr>
              <a:srgbClr val="0070C0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26"/>
          <a:stretch/>
        </p:blipFill>
        <p:spPr>
          <a:xfrm>
            <a:off x="3931118" y="1636937"/>
            <a:ext cx="1281764" cy="2520280"/>
          </a:xfrm>
          <a:prstGeom prst="rect">
            <a:avLst/>
          </a:prstGeom>
          <a:scene3d>
            <a:camera prst="orthographicFront"/>
            <a:lightRig rig="threePt" dir="t"/>
          </a:scene3d>
          <a:sp3d contourW="50800">
            <a:contourClr>
              <a:srgbClr val="007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1" r="14250"/>
          <a:stretch/>
        </p:blipFill>
        <p:spPr>
          <a:xfrm>
            <a:off x="395536" y="548680"/>
            <a:ext cx="8079359" cy="5077501"/>
          </a:xfrm>
          <a:prstGeom prst="rect">
            <a:avLst/>
          </a:prstGeom>
          <a:scene3d>
            <a:camera prst="orthographicFront"/>
            <a:lightRig rig="threePt" dir="t"/>
          </a:scene3d>
          <a:sp3d contourW="25400">
            <a:contourClr>
              <a:srgbClr val="0070C0"/>
            </a:contourClr>
          </a:sp3d>
        </p:spPr>
      </p:pic>
    </p:spTree>
    <p:extLst>
      <p:ext uri="{BB962C8B-B14F-4D97-AF65-F5344CB8AC3E}">
        <p14:creationId xmlns:p14="http://schemas.microsoft.com/office/powerpoint/2010/main" val="32795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>
            <a:spLocks noGrp="1"/>
          </p:cNvSpPr>
          <p:nvPr>
            <p:ph type="title"/>
          </p:nvPr>
        </p:nvSpPr>
        <p:spPr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Благотворительные ярмарки семейных поделок</a:t>
            </a:r>
          </a:p>
        </p:txBody>
      </p:sp>
      <p:pic>
        <p:nvPicPr>
          <p:cNvPr id="4" name="Рисунок 3" descr="C:\Users\Леха\Downloads\IMG-957d98a99e0989ae026a0a97d0ed060e-V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3643314"/>
            <a:ext cx="3641727" cy="278608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  <p:pic>
        <p:nvPicPr>
          <p:cNvPr id="5" name="Рисунок 4" descr="C:\Users\Леха\Downloads\IMG-1fc94426eb05a7e7c183f0f98eafff6f-V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90" y="3000372"/>
            <a:ext cx="3929090" cy="314327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  <p:pic>
        <p:nvPicPr>
          <p:cNvPr id="7" name="Рисунок 6" descr="C:\Users\Леха\Downloads\IMG-089cb89fbfa5f5308678b0e6df994a90-V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42" y="1428736"/>
            <a:ext cx="3133090" cy="235077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ln>
                  <a:solidFill>
                    <a:schemeClr val="tx2"/>
                  </a:solidFill>
                </a:ln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СОПРОВОЖДЕНИЕ – ЭТО?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Метод, обеспечивающий создание условий для принятия субъектом развития оптимальных решений в различных ситуациях жизненного выбора и объединение специалистов разного профиля, осуществляющих процесс сопровождения.</a:t>
            </a:r>
          </a:p>
          <a:p>
            <a:endParaRPr lang="ru-RU" dirty="0"/>
          </a:p>
        </p:txBody>
      </p:sp>
      <p:pic>
        <p:nvPicPr>
          <p:cNvPr id="4" name="Рисунок 3" descr="3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flipH="1">
            <a:off x="7358050" y="4143380"/>
            <a:ext cx="1785950" cy="238071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>
            <a:spLocks noGrp="1"/>
          </p:cNvSpPr>
          <p:nvPr>
            <p:ph type="title"/>
          </p:nvPr>
        </p:nvSpPr>
        <p:spPr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Семейные спортивные встречи</a:t>
            </a:r>
          </a:p>
        </p:txBody>
      </p:sp>
      <p:pic>
        <p:nvPicPr>
          <p:cNvPr id="4" name="Picture 3" descr="H:\98\дошкольные группы  моя работа\23 февраля\DSCF5005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85785" y="1785927"/>
            <a:ext cx="3375427" cy="4500570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</p:pic>
      <p:pic>
        <p:nvPicPr>
          <p:cNvPr id="5" name="Рисунок 4" descr="C:\Users\Леха\Desktop\лето диагностика\Camera\IMG_20180705_09352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8" y="4286256"/>
            <a:ext cx="3571900" cy="2357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Леха\Downloads\IMG-d459f6c183d431dfc42cb843863fe24f-V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4" y="1714488"/>
            <a:ext cx="3429024" cy="2433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I:\98\Camera\IMG_20180209_15205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428860" y="2071678"/>
            <a:ext cx="4303796" cy="265241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</p:pic>
      <p:pic>
        <p:nvPicPr>
          <p:cNvPr id="4" name="Picture 3" descr="C:\Users\Леха\Desktop\98\Camera\IMG_20180117_10255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959" y="4214818"/>
            <a:ext cx="6109445" cy="2423483"/>
          </a:xfrm>
          <a:prstGeom prst="rect">
            <a:avLst/>
          </a:prstGeom>
          <a:noFill/>
          <a:ln w="2222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:\98\детки\IMG_20161003_094421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85720" y="214290"/>
            <a:ext cx="4572000" cy="2567353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</p:pic>
      <p:sp>
        <p:nvSpPr>
          <p:cNvPr id="6" name="Овал 5"/>
          <p:cNvSpPr/>
          <p:nvPr/>
        </p:nvSpPr>
        <p:spPr>
          <a:xfrm>
            <a:off x="5715008" y="642918"/>
            <a:ext cx="2714644" cy="12513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Тематические семейные выставки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Леха\Desktop\98\дошкольные группы  моя работа\собрание ср.гр\DSCF58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2" y="3214686"/>
            <a:ext cx="4599548" cy="3446187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Леха\Desktop\98\дошкольные группы  моя работа\собрание ср.гр\DSCF581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714356"/>
            <a:ext cx="4091947" cy="3068960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Леха\Desktop\98\дошкольные группы  моя работа\собрание\DSCF113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8" y="571480"/>
            <a:ext cx="3357586" cy="2518190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вал 6"/>
          <p:cNvSpPr/>
          <p:nvPr/>
        </p:nvSpPr>
        <p:spPr>
          <a:xfrm>
            <a:off x="571472" y="4357694"/>
            <a:ext cx="2857520" cy="14287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Семейные родительские собрания с участием детей</a:t>
            </a:r>
          </a:p>
        </p:txBody>
      </p:sp>
      <p:sp>
        <p:nvSpPr>
          <p:cNvPr id="8" name="Овал 7"/>
          <p:cNvSpPr/>
          <p:nvPr/>
        </p:nvSpPr>
        <p:spPr>
          <a:xfrm>
            <a:off x="6357950" y="214290"/>
            <a:ext cx="2571768" cy="10715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Открытые занятия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Леха\Desktop\лето диагностика\Camera\IMG_20180604_09382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643050"/>
            <a:ext cx="3643338" cy="2928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H:\DCIM\Camera\IMG_20180426_125633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143240" y="3857628"/>
            <a:ext cx="3714776" cy="2786081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</p:pic>
      <p:sp>
        <p:nvSpPr>
          <p:cNvPr id="6" name="Овал 5"/>
          <p:cNvSpPr/>
          <p:nvPr/>
        </p:nvSpPr>
        <p:spPr>
          <a:xfrm>
            <a:off x="2786050" y="214290"/>
            <a:ext cx="3286148" cy="21431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Участие в городских фестивалях, праздничных парадах, семейных спектаклях </a:t>
            </a:r>
          </a:p>
        </p:txBody>
      </p:sp>
      <p:pic>
        <p:nvPicPr>
          <p:cNvPr id="7" name="Picture 2" descr="C:\Users\Леха\Desktop\98\дошкольные группы  моя работа\выпуск\DSCF776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60" y="214290"/>
            <a:ext cx="2286016" cy="4064027"/>
          </a:xfrm>
          <a:prstGeom prst="rect">
            <a:avLst/>
          </a:prstGeom>
          <a:noFill/>
          <a:ln w="1905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85720" y="285728"/>
            <a:ext cx="3571900" cy="12144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ru-RU" sz="3200" dirty="0" smtClean="0"/>
              <a:t>Семейные проекты</a:t>
            </a:r>
          </a:p>
        </p:txBody>
      </p:sp>
      <p:pic>
        <p:nvPicPr>
          <p:cNvPr id="1025" name="Picture 1" descr="C:\Users\Леха\Desktop\лето диагностика\Camera\IMG_20180426_1345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928934"/>
            <a:ext cx="2786050" cy="3714734"/>
          </a:xfrm>
          <a:prstGeom prst="rect">
            <a:avLst/>
          </a:prstGeom>
          <a:noFill/>
        </p:spPr>
      </p:pic>
      <p:pic>
        <p:nvPicPr>
          <p:cNvPr id="7" name="Рисунок 6" descr="C:\Users\Леха\Desktop\лето диагностика\Camera\IMG_20180426_13444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0" y="3786190"/>
            <a:ext cx="3491566" cy="247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Леха\Desktop\лето диагностика\Camera\IMG_20180426_13444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98" y="285728"/>
            <a:ext cx="2714644" cy="3143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Леха\Desktop\лето диагностика\Camera\IMG_20180426_13450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64" y="1428736"/>
            <a:ext cx="2928958" cy="2132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Леха\Downloads\IMG_20200226_155800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3660771"/>
            <a:ext cx="4017441" cy="3197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Леха\Downloads\IMG_20200226_15562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14290"/>
            <a:ext cx="4500594" cy="3333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Леха\Downloads\IMG_20200226_14194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17858">
            <a:off x="5236496" y="1479747"/>
            <a:ext cx="2834325" cy="369531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3"/>
          <p:cNvSpPr>
            <a:spLocks noGrp="1"/>
          </p:cNvSpPr>
          <p:nvPr>
            <p:ph type="title"/>
          </p:nvPr>
        </p:nvSpPr>
        <p:spPr>
          <a:xfrm>
            <a:off x="5214942" y="214290"/>
            <a:ext cx="3571900" cy="12144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ru-RU" sz="3200" dirty="0" smtClean="0"/>
              <a:t>Семейные проекты</a:t>
            </a: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5072066" y="4786322"/>
            <a:ext cx="3643338" cy="18573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Грамоты, хваленки как метод  стимулирования  и мотивации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1844824"/>
            <a:ext cx="4680520" cy="2631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extrusionH="12700" contourW="38100">
            <a:contourClr>
              <a:srgbClr val="0070C0"/>
            </a:contourClr>
          </a:sp3d>
        </p:spPr>
      </p:pic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285720" y="214290"/>
            <a:ext cx="8401080" cy="135732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ru-RU" sz="2000" dirty="0" smtClean="0"/>
              <a:t>Использование сайта ДОО </a:t>
            </a:r>
            <a:r>
              <a:rPr lang="ru-RU" sz="2000" dirty="0" smtClean="0"/>
              <a:t> и социальной сети для </a:t>
            </a:r>
            <a:r>
              <a:rPr lang="ru-RU" sz="2000" dirty="0" smtClean="0"/>
              <a:t>информирования и получения обратной связи по вопросам  взаимодействия педагогов и родителей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5" y="1571612"/>
            <a:ext cx="2926038" cy="5025740"/>
          </a:xfrm>
          <a:prstGeom prst="rect">
            <a:avLst/>
          </a:prstGeom>
          <a:scene3d>
            <a:camera prst="orthographicFront"/>
            <a:lightRig rig="threePt" dir="t"/>
          </a:scene3d>
          <a:sp3d contourW="31750">
            <a:contourClr>
              <a:srgbClr val="0070C0"/>
            </a:contourClr>
          </a:sp3d>
        </p:spPr>
      </p:pic>
    </p:spTree>
  </p:cSld>
  <p:clrMapOvr>
    <a:masterClrMapping/>
  </p:clrMapOvr>
  <p:transition spd="slow">
    <p:wheel spokes="2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:\Безымянный.pn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1428736"/>
            <a:ext cx="8025570" cy="469742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3"/>
          <p:cNvSpPr>
            <a:spLocks noGrp="1"/>
          </p:cNvSpPr>
          <p:nvPr>
            <p:ph type="title"/>
          </p:nvPr>
        </p:nvSpPr>
        <p:spPr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ru-RU" sz="2000" dirty="0" smtClean="0"/>
              <a:t>Использование персонального сайта педагога для взаимодействия с семьями воспитанников   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Леха\Downloads\IMG_20200109_1242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285992"/>
            <a:ext cx="2911099" cy="388146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РАБОТА С ПОРТФОЛИО</a:t>
            </a:r>
            <a:endParaRPr lang="ru-RU" dirty="0"/>
          </a:p>
        </p:txBody>
      </p:sp>
      <p:pic>
        <p:nvPicPr>
          <p:cNvPr id="5" name="Picture 7" descr="H:\DCIM\Camera\IMG_20180503_120137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715008" y="1285860"/>
            <a:ext cx="3000396" cy="22502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</p:pic>
      <p:pic>
        <p:nvPicPr>
          <p:cNvPr id="6" name="Picture 8" descr="H:\DCIM\Camera\IMG_20180503_120035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072066" y="3786190"/>
            <a:ext cx="3643338" cy="2732504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</p:pic>
      <p:pic>
        <p:nvPicPr>
          <p:cNvPr id="7" name="Picture 9" descr="H:\DCIM\Camera\IMG_20180503_120044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286116" y="1285860"/>
            <a:ext cx="2214578" cy="295277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</p:pic>
      <p:sp>
        <p:nvSpPr>
          <p:cNvPr id="9" name="Овал 8"/>
          <p:cNvSpPr/>
          <p:nvPr/>
        </p:nvSpPr>
        <p:spPr>
          <a:xfrm>
            <a:off x="3428992" y="5286388"/>
            <a:ext cx="1428760" cy="11430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https://funpick.ru/wp-content/uploads/2018/04/girl-smiley-clipart-2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44" y="5429264"/>
            <a:ext cx="704850" cy="913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Леха\Downloads\IMG_20200128_0955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500174"/>
            <a:ext cx="3714750" cy="4953000"/>
          </a:xfrm>
          <a:prstGeom prst="rect">
            <a:avLst/>
          </a:prstGeom>
          <a:noFill/>
          <a:ln w="44450">
            <a:solidFill>
              <a:srgbClr val="00B050"/>
            </a:solidFill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ru-RU" sz="3600" dirty="0" smtClean="0"/>
              <a:t>«РОДИТЕЛЬСКАЯ ПОЧТА»</a:t>
            </a:r>
            <a:endParaRPr lang="ru-RU" sz="3600" dirty="0"/>
          </a:p>
        </p:txBody>
      </p:sp>
      <p:pic>
        <p:nvPicPr>
          <p:cNvPr id="5" name="Рисунок 4" descr="C:\Users\Леха\Downloads\IMG_20200128_09550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8" y="1500174"/>
            <a:ext cx="3500462" cy="492922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1500174"/>
            <a:ext cx="8286808" cy="4643471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   Психолого-педагогическое сопровождение является гибким длительным динамическим процессом, предполагающим целостную, организованную и системную деятельность специалистов, направленную на создание условий для успешного функционирования.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214290"/>
            <a:ext cx="8858280" cy="17145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i="0" u="none" strike="noStrike" kern="1200" cap="none" spc="0" normalizeH="0" baseline="0" noProof="0" dirty="0" smtClean="0">
                <a:ln>
                  <a:solidFill>
                    <a:schemeClr val="tx2"/>
                  </a:solidFill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ПСИХОЛОГО-ПЕДАГОГИЧЕСКОЕ СОПРОВОЖДЕНИЕ </a:t>
            </a:r>
            <a:br>
              <a:rPr kumimoji="0" lang="ru-RU" sz="3600" i="0" u="none" strike="noStrike" kern="1200" cap="none" spc="0" normalizeH="0" baseline="0" noProof="0" dirty="0" smtClean="0">
                <a:ln>
                  <a:solidFill>
                    <a:schemeClr val="tx2"/>
                  </a:solidFill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3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4" descr="http://www.ethical-leadership.co.uk/wp-content/uploads/2017/02/links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428992" y="5000636"/>
            <a:ext cx="2214546" cy="166091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ru-RU" sz="1800" dirty="0" smtClean="0"/>
              <a:t>ИГРОВОЙ МОДУЛЬ </a:t>
            </a:r>
            <a:r>
              <a:rPr lang="ru-RU" dirty="0" smtClean="0"/>
              <a:t>«Телефон доверия»</a:t>
            </a:r>
            <a:endParaRPr lang="ru-RU" dirty="0"/>
          </a:p>
        </p:txBody>
      </p:sp>
      <p:pic>
        <p:nvPicPr>
          <p:cNvPr id="5" name="Содержимое 4" descr="C:\Users\Леха\Downloads\IMG_20200226_162030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5"/>
          <a:stretch>
            <a:fillRect/>
          </a:stretch>
        </p:blipFill>
        <p:spPr bwMode="auto">
          <a:xfrm>
            <a:off x="253729" y="1721590"/>
            <a:ext cx="2520280" cy="343187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81"/>
          <a:stretch/>
        </p:blipFill>
        <p:spPr>
          <a:xfrm>
            <a:off x="7165501" y="3273436"/>
            <a:ext cx="1776526" cy="3325970"/>
          </a:xfrm>
          <a:prstGeom prst="rect">
            <a:avLst/>
          </a:prstGeom>
          <a:scene3d>
            <a:camera prst="orthographicFront"/>
            <a:lightRig rig="threePt" dir="t"/>
          </a:scene3d>
          <a:sp3d contourW="31750">
            <a:contourClr>
              <a:srgbClr val="007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1"/>
          <a:stretch/>
        </p:blipFill>
        <p:spPr>
          <a:xfrm>
            <a:off x="2964342" y="3273436"/>
            <a:ext cx="1607658" cy="3324157"/>
          </a:xfrm>
          <a:prstGeom prst="rect">
            <a:avLst/>
          </a:prstGeom>
          <a:scene3d>
            <a:camera prst="orthographicFront"/>
            <a:lightRig rig="threePt" dir="t"/>
          </a:scene3d>
          <a:sp3d contourW="44450">
            <a:contourClr>
              <a:srgbClr val="007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859" y="1640062"/>
            <a:ext cx="1968577" cy="4365104"/>
          </a:xfrm>
          <a:prstGeom prst="rect">
            <a:avLst/>
          </a:prstGeom>
          <a:scene3d>
            <a:camera prst="orthographicFront"/>
            <a:lightRig rig="threePt" dir="t"/>
          </a:scene3d>
          <a:sp3d contourW="38100">
            <a:contourClr>
              <a:srgbClr val="007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>
            <a:spLocks noGrp="1"/>
          </p:cNvSpPr>
          <p:nvPr>
            <p:ph type="title"/>
          </p:nvPr>
        </p:nvSpPr>
        <p:spPr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ru-RU" sz="1800" dirty="0" smtClean="0"/>
              <a:t>ИГРОВОЙ МОДУЛЬ </a:t>
            </a:r>
            <a:r>
              <a:rPr lang="ru-RU" dirty="0" smtClean="0"/>
              <a:t>«НАШЕ НАСТРОЕНИЕ»</a:t>
            </a:r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5929322" y="3071810"/>
            <a:ext cx="2786050" cy="15001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Для родителей</a:t>
            </a:r>
            <a:endParaRPr lang="ru-RU" sz="2800" dirty="0"/>
          </a:p>
        </p:txBody>
      </p:sp>
      <p:pic>
        <p:nvPicPr>
          <p:cNvPr id="5" name="Рисунок 4" descr="C:\Users\Леха\Desktop\январь выступление\фото юююю\IMG_20200219_08505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38" y="1500174"/>
            <a:ext cx="4143404" cy="507209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ru-RU" sz="1800" dirty="0" smtClean="0"/>
              <a:t>ИГРОВОЙ МОДУЛЬ </a:t>
            </a:r>
            <a:r>
              <a:rPr lang="ru-RU" dirty="0" smtClean="0"/>
              <a:t>«НАШЕ НАСТРОЕНИЕ»</a:t>
            </a:r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6368000" y="1700808"/>
            <a:ext cx="2318800" cy="9961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Для детей</a:t>
            </a:r>
            <a:endParaRPr lang="ru-RU" sz="2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" y="1700808"/>
            <a:ext cx="2935535" cy="4869160"/>
          </a:xfrm>
          <a:prstGeom prst="rect">
            <a:avLst/>
          </a:prstGeom>
          <a:scene3d>
            <a:camera prst="orthographicFront"/>
            <a:lightRig rig="threePt" dir="t"/>
          </a:scene3d>
          <a:sp3d contourW="31750">
            <a:contourClr>
              <a:srgbClr val="007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962" y="1700808"/>
            <a:ext cx="2195896" cy="4869160"/>
          </a:xfrm>
          <a:prstGeom prst="rect">
            <a:avLst/>
          </a:prstGeom>
          <a:scene3d>
            <a:camera prst="orthographicFront"/>
            <a:lightRig rig="threePt" dir="t"/>
          </a:scene3d>
          <a:sp3d contourW="44450">
            <a:contourClr>
              <a:srgbClr val="0070C0"/>
            </a:contourClr>
          </a:sp3d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Леха\Downloads\IMG_20200226_14155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268" y="2154818"/>
            <a:ext cx="3106688" cy="378222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ru-RU" sz="1800" dirty="0" smtClean="0"/>
              <a:t>ИГРОВОЙ МОДУЛЬ </a:t>
            </a:r>
            <a:r>
              <a:rPr lang="ru-RU" sz="3100" dirty="0" smtClean="0"/>
              <a:t>«НАШИ ПОЗДРАВЛЯЛОЧКИ»</a:t>
            </a:r>
            <a:endParaRPr lang="ru-RU" sz="31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7" b="11304"/>
          <a:stretch/>
        </p:blipFill>
        <p:spPr>
          <a:xfrm>
            <a:off x="4788024" y="1417638"/>
            <a:ext cx="3092824" cy="5256584"/>
          </a:xfrm>
          <a:prstGeom prst="rect">
            <a:avLst/>
          </a:prstGeom>
          <a:scene3d>
            <a:camera prst="orthographicFront"/>
            <a:lightRig rig="threePt" dir="t"/>
          </a:scene3d>
          <a:sp3d contourW="38100">
            <a:contourClr>
              <a:srgbClr val="007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Весёлые ребята. Дети. Шаблоны для презентаций. Началоч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320" y="0"/>
            <a:ext cx="9023680" cy="6858000"/>
          </a:xfrm>
          <a:prstGeom prst="rect">
            <a:avLst/>
          </a:prstGeom>
          <a:noFill/>
        </p:spPr>
      </p:pic>
      <p:sp>
        <p:nvSpPr>
          <p:cNvPr id="8" name="Заголовок 3"/>
          <p:cNvSpPr txBox="1">
            <a:spLocks/>
          </p:cNvSpPr>
          <p:nvPr/>
        </p:nvSpPr>
        <p:spPr>
          <a:xfrm>
            <a:off x="1928794" y="0"/>
            <a:ext cx="7215206" cy="78579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ИГРОВОЙ МОДУЛЬ </a:t>
            </a:r>
            <a:r>
              <a:rPr kumimoji="0" lang="ru-RU" sz="4400" b="0" i="0" u="none" strike="noStrike" kern="1200" cap="none" spc="0" normalizeH="0" baseline="0" noProof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«Доска выбора»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Содержимое 3" descr="C:\Users\Леха\Desktop\январь выступление\фото юююю\IMG_20200219_141454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78" y="1214422"/>
            <a:ext cx="4000528" cy="528641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Весёлые ребята. Дети. Шаблоны для презентаций. Началоч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Заголовок 3"/>
          <p:cNvSpPr txBox="1">
            <a:spLocks/>
          </p:cNvSpPr>
          <p:nvPr/>
        </p:nvSpPr>
        <p:spPr>
          <a:xfrm>
            <a:off x="1928794" y="260648"/>
            <a:ext cx="6963686" cy="62777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</a:t>
            </a:r>
            <a:r>
              <a:rPr lang="ru-RU" sz="4400" dirty="0" smtClean="0"/>
              <a:t>Постеры достижений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»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645024"/>
            <a:ext cx="3636818" cy="2726575"/>
          </a:xfrm>
          <a:prstGeom prst="rect">
            <a:avLst/>
          </a:prstGeom>
          <a:scene3d>
            <a:camera prst="orthographicFront"/>
            <a:lightRig rig="threePt" dir="t"/>
          </a:scene3d>
          <a:sp3d contourW="57150">
            <a:contourClr>
              <a:srgbClr val="00B05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979215"/>
            <a:ext cx="1728192" cy="2304254"/>
          </a:xfrm>
          <a:prstGeom prst="rect">
            <a:avLst/>
          </a:prstGeom>
          <a:scene3d>
            <a:camera prst="orthographicFront"/>
            <a:lightRig rig="threePt" dir="t"/>
          </a:scene3d>
          <a:sp3d contourW="44450">
            <a:contourClr>
              <a:srgbClr val="00B050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574310"/>
            <a:ext cx="1800200" cy="2400268"/>
          </a:xfrm>
          <a:prstGeom prst="rect">
            <a:avLst/>
          </a:prstGeom>
          <a:scene3d>
            <a:camera prst="orthographicFront"/>
            <a:lightRig rig="threePt" dir="t"/>
          </a:scene3d>
          <a:sp3d contourW="44450">
            <a:contourClr>
              <a:srgbClr val="00B050"/>
            </a:contourClr>
          </a:sp3d>
        </p:spPr>
      </p:pic>
    </p:spTree>
    <p:extLst>
      <p:ext uri="{BB962C8B-B14F-4D97-AF65-F5344CB8AC3E}">
        <p14:creationId xmlns:p14="http://schemas.microsoft.com/office/powerpoint/2010/main" val="135697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3"/>
          <p:cNvSpPr txBox="1">
            <a:spLocks/>
          </p:cNvSpPr>
          <p:nvPr/>
        </p:nvSpPr>
        <p:spPr>
          <a:xfrm>
            <a:off x="611560" y="260648"/>
            <a:ext cx="8280920" cy="86409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dirty="0"/>
              <a:t>ИГРОВОЙ </a:t>
            </a:r>
            <a:r>
              <a:rPr lang="ru-RU" dirty="0" smtClean="0"/>
              <a:t>МОДУЛЬ  </a:t>
            </a:r>
            <a:r>
              <a:rPr lang="ru-RU" sz="2400" dirty="0" smtClean="0"/>
              <a:t>«</a:t>
            </a:r>
            <a:r>
              <a:rPr lang="ru-RU" sz="3800" dirty="0" smtClean="0"/>
              <a:t>Встреча </a:t>
            </a:r>
            <a:r>
              <a:rPr lang="ru-RU" sz="3800" dirty="0"/>
              <a:t>и </a:t>
            </a:r>
            <a:r>
              <a:rPr lang="ru-RU" sz="3800" dirty="0" smtClean="0"/>
              <a:t>прощание</a:t>
            </a:r>
            <a:r>
              <a:rPr lang="ru-RU" sz="2000" dirty="0" smtClean="0"/>
              <a:t>»</a:t>
            </a:r>
            <a:endParaRPr lang="ru-RU" sz="3800" dirty="0"/>
          </a:p>
          <a:p>
            <a:pPr lvl="0" algn="ctr">
              <a:spcBef>
                <a:spcPct val="0"/>
              </a:spcBef>
              <a:defRPr/>
            </a:pPr>
            <a:r>
              <a:rPr lang="ru-RU" dirty="0" smtClean="0"/>
              <a:t> 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303071"/>
            <a:ext cx="2401160" cy="5324313"/>
          </a:xfrm>
          <a:scene3d>
            <a:camera prst="orthographicFront"/>
            <a:lightRig rig="threePt" dir="t"/>
          </a:scene3d>
          <a:sp3d contourW="44450">
            <a:contourClr>
              <a:srgbClr val="00206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03071"/>
            <a:ext cx="2376264" cy="5269107"/>
          </a:xfrm>
          <a:prstGeom prst="rect">
            <a:avLst/>
          </a:prstGeom>
          <a:scene3d>
            <a:camera prst="orthographicFront"/>
            <a:lightRig rig="threePt" dir="t"/>
          </a:scene3d>
          <a:sp3d contourW="50800">
            <a:contourClr>
              <a:srgbClr val="002060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69" b="19695"/>
          <a:stretch/>
        </p:blipFill>
        <p:spPr>
          <a:xfrm>
            <a:off x="3402750" y="2489062"/>
            <a:ext cx="2410508" cy="2952329"/>
          </a:xfrm>
          <a:prstGeom prst="rect">
            <a:avLst/>
          </a:prstGeom>
          <a:scene3d>
            <a:camera prst="orthographicFront"/>
            <a:lightRig rig="threePt" dir="t"/>
          </a:scene3d>
          <a:sp3d contourW="44450">
            <a:contourClr>
              <a:srgbClr val="0070C0"/>
            </a:contourClr>
          </a:sp3d>
        </p:spPr>
      </p:pic>
    </p:spTree>
    <p:extLst>
      <p:ext uri="{BB962C8B-B14F-4D97-AF65-F5344CB8AC3E}">
        <p14:creationId xmlns:p14="http://schemas.microsoft.com/office/powerpoint/2010/main" val="343712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060848"/>
            <a:ext cx="8229600" cy="1143000"/>
          </a:xfrm>
        </p:spPr>
        <p:txBody>
          <a:bodyPr/>
          <a:lstStyle/>
          <a:p>
            <a:endParaRPr lang="ru-RU" b="1" dirty="0"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s://mpng.pngfly.com/20190804/bqs/kisspng-twelfth-middle-school-in-beijing-beijing-xicheng-w-5d46e96dd41a66.101294291564928365868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214290"/>
            <a:ext cx="8940911" cy="6357982"/>
          </a:xfrm>
          <a:prstGeom prst="rect">
            <a:avLst/>
          </a:prstGeom>
          <a:noFill/>
        </p:spPr>
      </p:pic>
      <p:pic>
        <p:nvPicPr>
          <p:cNvPr id="6" name="Picture 2" descr="(7) Одноклассник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2171" y="2643182"/>
            <a:ext cx="4524407" cy="339330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658196" cy="171451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УЧАСТНИКИ  </a:t>
            </a:r>
            <a:r>
              <a:rPr lang="ru-RU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ПСИХОЛОГО</a:t>
            </a:r>
            <a:r>
              <a:rPr lang="ru-RU" sz="3600" b="1" dirty="0" smtClean="0"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ПЕДАГОГИЧЕСКОГО</a:t>
            </a:r>
            <a:r>
              <a:rPr lang="ru-RU" sz="3600" b="1" dirty="0" smtClean="0">
                <a:solidFill>
                  <a:schemeClr val="tx2"/>
                </a:solidFill>
                <a:effectLst/>
                <a:latin typeface="Times New Roman" pitchFamily="18" charset="0"/>
                <a:cs typeface="Times New Roman" pitchFamily="18" charset="0"/>
              </a:rPr>
              <a:t> СОПРОВОЖДЕНИЯ СЕМЬИ</a:t>
            </a:r>
            <a:endParaRPr lang="ru-RU" sz="3600" b="1" dirty="0"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928802"/>
            <a:ext cx="8929718" cy="3571900"/>
          </a:xfrm>
        </p:spPr>
        <p:txBody>
          <a:bodyPr>
            <a:normAutofit fontScale="55000" lnSpcReduction="20000"/>
          </a:bodyPr>
          <a:lstStyle/>
          <a:p>
            <a:pPr algn="ctr">
              <a:buNone/>
            </a:pPr>
            <a:endParaRPr lang="ru-RU" sz="54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87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Дети </a:t>
            </a:r>
          </a:p>
          <a:p>
            <a:r>
              <a:rPr lang="ru-RU" sz="87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Родители</a:t>
            </a:r>
          </a:p>
          <a:p>
            <a:r>
              <a:rPr lang="ru-RU" sz="87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Группа семей</a:t>
            </a:r>
          </a:p>
          <a:p>
            <a:r>
              <a:rPr lang="ru-RU" sz="87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Педагоги и специалисты</a:t>
            </a:r>
            <a:r>
              <a:rPr lang="ru-RU" sz="69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5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2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632240" y="4500570"/>
            <a:ext cx="2511760" cy="220329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87152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n w="11430"/>
                <a:solidFill>
                  <a:schemeClr val="tx2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ЦЕЛЬ: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14612" y="1214422"/>
            <a:ext cx="6000792" cy="421484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ОКАЗАНИЕ ПОМОЩИ СЕМЬЕ В ВОСПИТАНИИ И РАЗВИТИИ ДЕТЕЙ, СОТРУДНИЧЕСТВО В ПРОЦЕССЕ СОЦИАЛИЗАЦИИ ЛИЧНОСТИ КАЖДОГО ЧЛЕНА СЕМЬИ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 descr="3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flipH="1">
            <a:off x="0" y="2857496"/>
            <a:ext cx="2806997" cy="374178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1903128"/>
            <a:ext cx="8072462" cy="4954872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ПРОФЕССИОНАЛЬНАЯ КОМПЕТЕНТНОСТЬ КАЖДОГО ПЕДАГОГА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ПЕДАГОГИЧЕСКАЯ КУЛЬТУРА РОДИТЕЛЕЙ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СОГЛАСОВАННОСТЬ УСИЛИЙ ВСЕХ СПЕЦИАЛИСТОВ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МОТИВАЦИЯ ПЕДАГОГОВ И РОДИТЕЛЕЙ НА СОТРУДНИЧЕСТВО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ПРЕОБЛАДАНИЕ АКТИВНЫХ ФОРМ ВЗАИМОДЕЙСТВИЯ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ПОДДЕРЖКА АВТОРИТЕТА ВОСПИТАТЕЛЯ </a:t>
            </a: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285720" y="214290"/>
            <a:ext cx="8572528" cy="151447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УСЛОВИЯ: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28596" y="357166"/>
            <a:ext cx="8229600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0" y="-171400"/>
            <a:ext cx="9144000" cy="18002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9592" y="1916832"/>
            <a:ext cx="792088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ОСОЗНАННОСТИ СИСТЕМНОГО ВЗАИМОДЕЙСТИЯ;</a:t>
            </a:r>
          </a:p>
          <a:p>
            <a:pPr>
              <a:buFont typeface="Wingdings" pitchFamily="2" charset="2"/>
              <a:buChar char="ü"/>
            </a:pPr>
            <a:r>
              <a:rPr lang="ru-RU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СОГЛАСОВАННОСТИ УСИЛИЙ;</a:t>
            </a:r>
          </a:p>
          <a:p>
            <a:pPr>
              <a:buFont typeface="Wingdings" pitchFamily="2" charset="2"/>
              <a:buChar char="ü"/>
            </a:pPr>
            <a:r>
              <a:rPr lang="ru-RU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ОТКРЫТОСТИ ДЕТСКОГО САДА ДЛЯ СЕМЬИ;</a:t>
            </a:r>
          </a:p>
          <a:p>
            <a:pPr>
              <a:buFont typeface="Wingdings" pitchFamily="2" charset="2"/>
              <a:buChar char="ü"/>
            </a:pPr>
            <a:r>
              <a:rPr lang="ru-RU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ВАРИАТИВНОСТИ;</a:t>
            </a:r>
          </a:p>
          <a:p>
            <a:pPr>
              <a:buFont typeface="Wingdings" pitchFamily="2" charset="2"/>
              <a:buChar char="ü"/>
            </a:pPr>
            <a:r>
              <a:rPr lang="ru-RU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ДОПОЛНЕНИЯ;</a:t>
            </a:r>
          </a:p>
          <a:p>
            <a:pPr>
              <a:buFont typeface="Wingdings" pitchFamily="2" charset="2"/>
              <a:buChar char="ü"/>
            </a:pPr>
            <a:r>
              <a:rPr lang="ru-RU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ОПЕРАЦИОНАЛЬНОЙ КОМПЕТЕНЦИИ;</a:t>
            </a:r>
          </a:p>
          <a:p>
            <a:pPr>
              <a:buFont typeface="Wingdings" pitchFamily="2" charset="2"/>
              <a:buChar char="ü"/>
            </a:pPr>
            <a:r>
              <a:rPr lang="ru-RU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ПАРИТЕТНОСТИ;</a:t>
            </a:r>
          </a:p>
          <a:p>
            <a:pPr>
              <a:buFont typeface="Wingdings" pitchFamily="2" charset="2"/>
              <a:buChar char="ü"/>
            </a:pPr>
            <a:r>
              <a:rPr lang="ru-RU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ДИНАМИЧНОСТИ;</a:t>
            </a:r>
          </a:p>
          <a:p>
            <a:pPr algn="ctr">
              <a:buFont typeface="Wingdings" pitchFamily="2" charset="2"/>
              <a:buChar char="ü"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5400000">
            <a:off x="4148141" y="-923605"/>
            <a:ext cx="800219" cy="323865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ПРИНЦИПЫ</a:t>
            </a: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ru-RU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ОЗНАКОМЛЕНИЕ ПЕДАГОГОВ С СИСТЕМОЙ НОВЫХ ТРЕБОВАНИЙ, ФОРМ И ТЕХНОЛОГИЙ РАБОТЫ С РОДИТЕЛЯМИ;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ПОВЫШЕНИЕ ПЕДАГОГИЧЕСКОЙ КУЛЬТУРЫ РОДИТЕЛЕЙ;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СОТРУДНИЧЕСТВО ПЕДАГОГОВ И РОДИТЕЛЕЙ  (ВКЛЮЧЕНИЕ РОДИТЕЛЕЙ В ДЕЯТЕЛЬНОСТЬ ДОО).</a:t>
            </a: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285720" y="0"/>
            <a:ext cx="8643966" cy="158588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НАПРАВЛЕНИЯ: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484784"/>
            <a:ext cx="8496944" cy="5184576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УСТАНОВИТЬ ПАРТНЕРСКИЕ ОТНОШЕНИЯ С СЕМЬЕЙ КАЖДОГО ВОСПИТАННИКА;</a:t>
            </a:r>
          </a:p>
          <a:p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ОБЪЕДИНИТЬ УСИЛИЯ ДЛЯ РАЗВИТИЯ, ВОСПИТАНИЯ И СОЦИАЛИЗАЦИИ ДЕТЕЙ, ФОРМИРОВАНИЯ ОСНОВ ЗДОРОВОГО ОБРАЗА ЖИЗНИ, НРАВСТВЕННОГО ПОВЕДЕНИЯ;</a:t>
            </a:r>
          </a:p>
          <a:p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СОЗДАТЬ АТМОСФЕРУ ВЗАИМОПОНИМАНИЯ, ОБЩНОСТИ ИНТЕРЕСОВ, ЭМОЦИОНАЛЬНОЙ ВЗАИМОПОДДЕРЖКИ;</a:t>
            </a:r>
          </a:p>
          <a:p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АКТИВИЗИРОВАТЬ И ОБОГАЩАТЬ ВОСПИТАТЕЛЬНЫЕ УМЕНИЯ И ТВОРЧЕСКИЕ СПОСОБНОСТИ РОДИТЕЛЕЙ;ПОДДЕРЖИВАТЬ ИХ УВЕРЕННОСТЬ В СОБСТВЕННЫХ ПЕДАГОГИЧЕСКИХ ВОЗМОЖНОСТЯХ</a:t>
            </a:r>
            <a:endParaRPr lang="ru-RU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28596" y="0"/>
            <a:ext cx="8258204" cy="1296974"/>
          </a:xfrm>
          <a:custGeom>
            <a:avLst/>
            <a:gdLst>
              <a:gd name="connsiteX0" fmla="*/ 8258204 w 8258204"/>
              <a:gd name="connsiteY0" fmla="*/ 81061 h 1296974"/>
              <a:gd name="connsiteX1" fmla="*/ 8234462 w 8258204"/>
              <a:gd name="connsiteY1" fmla="*/ 138380 h 1296974"/>
              <a:gd name="connsiteX2" fmla="*/ 8177143 w 8258204"/>
              <a:gd name="connsiteY2" fmla="*/ 162122 h 1296974"/>
              <a:gd name="connsiteX3" fmla="*/ 8177143 w 8258204"/>
              <a:gd name="connsiteY3" fmla="*/ 81061 h 1296974"/>
              <a:gd name="connsiteX4" fmla="*/ 8156878 w 8258204"/>
              <a:gd name="connsiteY4" fmla="*/ 116161 h 1296974"/>
              <a:gd name="connsiteX5" fmla="*/ 8116348 w 8258204"/>
              <a:gd name="connsiteY5" fmla="*/ 116161 h 1296974"/>
              <a:gd name="connsiteX6" fmla="*/ 8096083 w 8258204"/>
              <a:gd name="connsiteY6" fmla="*/ 81061 h 1296974"/>
              <a:gd name="connsiteX7" fmla="*/ 8096082 w 8258204"/>
              <a:gd name="connsiteY7" fmla="*/ 162122 h 1296974"/>
              <a:gd name="connsiteX8" fmla="*/ 81061 w 8258204"/>
              <a:gd name="connsiteY8" fmla="*/ 162122 h 1296974"/>
              <a:gd name="connsiteX9" fmla="*/ 0 w 8258204"/>
              <a:gd name="connsiteY9" fmla="*/ 243183 h 1296974"/>
              <a:gd name="connsiteX10" fmla="*/ 0 w 8258204"/>
              <a:gd name="connsiteY10" fmla="*/ 1215913 h 1296974"/>
              <a:gd name="connsiteX11" fmla="*/ 81061 w 8258204"/>
              <a:gd name="connsiteY11" fmla="*/ 1296974 h 1296974"/>
              <a:gd name="connsiteX12" fmla="*/ 162122 w 8258204"/>
              <a:gd name="connsiteY12" fmla="*/ 1215913 h 1296974"/>
              <a:gd name="connsiteX13" fmla="*/ 162122 w 8258204"/>
              <a:gd name="connsiteY13" fmla="*/ 1134852 h 1296974"/>
              <a:gd name="connsiteX14" fmla="*/ 8177143 w 8258204"/>
              <a:gd name="connsiteY14" fmla="*/ 1134852 h 1296974"/>
              <a:gd name="connsiteX15" fmla="*/ 8258204 w 8258204"/>
              <a:gd name="connsiteY15" fmla="*/ 1053791 h 1296974"/>
              <a:gd name="connsiteX16" fmla="*/ 8258204 w 8258204"/>
              <a:gd name="connsiteY16" fmla="*/ 81061 h 1296974"/>
              <a:gd name="connsiteX17" fmla="*/ 81061 w 8258204"/>
              <a:gd name="connsiteY17" fmla="*/ 324244 h 1296974"/>
              <a:gd name="connsiteX18" fmla="*/ 162122 w 8258204"/>
              <a:gd name="connsiteY18" fmla="*/ 243183 h 1296974"/>
              <a:gd name="connsiteX19" fmla="*/ 121592 w 8258204"/>
              <a:gd name="connsiteY19" fmla="*/ 202653 h 1296974"/>
              <a:gd name="connsiteX20" fmla="*/ 81062 w 8258204"/>
              <a:gd name="connsiteY20" fmla="*/ 243183 h 1296974"/>
              <a:gd name="connsiteX21" fmla="*/ 81061 w 8258204"/>
              <a:gd name="connsiteY21" fmla="*/ 324244 h 1296974"/>
              <a:gd name="connsiteX0" fmla="*/ 81061 w 8258204"/>
              <a:gd name="connsiteY0" fmla="*/ 324244 h 1296974"/>
              <a:gd name="connsiteX1" fmla="*/ 162122 w 8258204"/>
              <a:gd name="connsiteY1" fmla="*/ 243183 h 1296974"/>
              <a:gd name="connsiteX2" fmla="*/ 121592 w 8258204"/>
              <a:gd name="connsiteY2" fmla="*/ 202653 h 1296974"/>
              <a:gd name="connsiteX3" fmla="*/ 81062 w 8258204"/>
              <a:gd name="connsiteY3" fmla="*/ 243183 h 1296974"/>
              <a:gd name="connsiteX4" fmla="*/ 81061 w 8258204"/>
              <a:gd name="connsiteY4" fmla="*/ 324244 h 1296974"/>
              <a:gd name="connsiteX5" fmla="*/ 8177143 w 8258204"/>
              <a:gd name="connsiteY5" fmla="*/ 162122 h 1296974"/>
              <a:gd name="connsiteX6" fmla="*/ 8258204 w 8258204"/>
              <a:gd name="connsiteY6" fmla="*/ 81061 h 1296974"/>
              <a:gd name="connsiteX7" fmla="*/ 8177143 w 8258204"/>
              <a:gd name="connsiteY7" fmla="*/ 0 h 1296974"/>
              <a:gd name="connsiteX8" fmla="*/ 8096082 w 8258204"/>
              <a:gd name="connsiteY8" fmla="*/ 81061 h 1296974"/>
              <a:gd name="connsiteX9" fmla="*/ 8136612 w 8258204"/>
              <a:gd name="connsiteY9" fmla="*/ 121591 h 1296974"/>
              <a:gd name="connsiteX10" fmla="*/ 8177142 w 8258204"/>
              <a:gd name="connsiteY10" fmla="*/ 81061 h 1296974"/>
              <a:gd name="connsiteX11" fmla="*/ 8177143 w 8258204"/>
              <a:gd name="connsiteY11" fmla="*/ 162122 h 1296974"/>
              <a:gd name="connsiteX0" fmla="*/ 0 w 8258204"/>
              <a:gd name="connsiteY0" fmla="*/ 243183 h 1296974"/>
              <a:gd name="connsiteX1" fmla="*/ 23742 w 8258204"/>
              <a:gd name="connsiteY1" fmla="*/ 185864 h 1296974"/>
              <a:gd name="connsiteX2" fmla="*/ 81061 w 8258204"/>
              <a:gd name="connsiteY2" fmla="*/ 162122 h 1296974"/>
              <a:gd name="connsiteX3" fmla="*/ 8096082 w 8258204"/>
              <a:gd name="connsiteY3" fmla="*/ 162122 h 1296974"/>
              <a:gd name="connsiteX4" fmla="*/ 8096082 w 8258204"/>
              <a:gd name="connsiteY4" fmla="*/ 81061 h 1296974"/>
              <a:gd name="connsiteX5" fmla="*/ 8136613 w 8258204"/>
              <a:gd name="connsiteY5" fmla="*/ 10860 h 1296974"/>
              <a:gd name="connsiteX6" fmla="*/ 8217674 w 8258204"/>
              <a:gd name="connsiteY6" fmla="*/ 10860 h 1296974"/>
              <a:gd name="connsiteX7" fmla="*/ 8258204 w 8258204"/>
              <a:gd name="connsiteY7" fmla="*/ 81061 h 1296974"/>
              <a:gd name="connsiteX8" fmla="*/ 8258204 w 8258204"/>
              <a:gd name="connsiteY8" fmla="*/ 1053791 h 1296974"/>
              <a:gd name="connsiteX9" fmla="*/ 8234462 w 8258204"/>
              <a:gd name="connsiteY9" fmla="*/ 1111110 h 1296974"/>
              <a:gd name="connsiteX10" fmla="*/ 8177143 w 8258204"/>
              <a:gd name="connsiteY10" fmla="*/ 1134852 h 1296974"/>
              <a:gd name="connsiteX11" fmla="*/ 162122 w 8258204"/>
              <a:gd name="connsiteY11" fmla="*/ 1134852 h 1296974"/>
              <a:gd name="connsiteX12" fmla="*/ 162122 w 8258204"/>
              <a:gd name="connsiteY12" fmla="*/ 1215913 h 1296974"/>
              <a:gd name="connsiteX13" fmla="*/ 121591 w 8258204"/>
              <a:gd name="connsiteY13" fmla="*/ 1286114 h 1296974"/>
              <a:gd name="connsiteX14" fmla="*/ 40530 w 8258204"/>
              <a:gd name="connsiteY14" fmla="*/ 1286114 h 1296974"/>
              <a:gd name="connsiteX15" fmla="*/ 0 w 8258204"/>
              <a:gd name="connsiteY15" fmla="*/ 1215913 h 1296974"/>
              <a:gd name="connsiteX16" fmla="*/ 0 w 8258204"/>
              <a:gd name="connsiteY16" fmla="*/ 243183 h 1296974"/>
              <a:gd name="connsiteX17" fmla="*/ 8096082 w 8258204"/>
              <a:gd name="connsiteY17" fmla="*/ 162122 h 1296974"/>
              <a:gd name="connsiteX18" fmla="*/ 8177143 w 8258204"/>
              <a:gd name="connsiteY18" fmla="*/ 162122 h 1296974"/>
              <a:gd name="connsiteX19" fmla="*/ 8258204 w 8258204"/>
              <a:gd name="connsiteY19" fmla="*/ 81061 h 1296974"/>
              <a:gd name="connsiteX20" fmla="*/ 8177143 w 8258204"/>
              <a:gd name="connsiteY20" fmla="*/ 162122 h 1296974"/>
              <a:gd name="connsiteX21" fmla="*/ 8177143 w 8258204"/>
              <a:gd name="connsiteY21" fmla="*/ 81061 h 1296974"/>
              <a:gd name="connsiteX22" fmla="*/ 8156878 w 8258204"/>
              <a:gd name="connsiteY22" fmla="*/ 116161 h 1296974"/>
              <a:gd name="connsiteX23" fmla="*/ 8116348 w 8258204"/>
              <a:gd name="connsiteY23" fmla="*/ 116161 h 1296974"/>
              <a:gd name="connsiteX24" fmla="*/ 8096083 w 8258204"/>
              <a:gd name="connsiteY24" fmla="*/ 81061 h 1296974"/>
              <a:gd name="connsiteX25" fmla="*/ 81061 w 8258204"/>
              <a:gd name="connsiteY25" fmla="*/ 324244 h 1296974"/>
              <a:gd name="connsiteX26" fmla="*/ 81061 w 8258204"/>
              <a:gd name="connsiteY26" fmla="*/ 243183 h 1296974"/>
              <a:gd name="connsiteX27" fmla="*/ 101326 w 8258204"/>
              <a:gd name="connsiteY27" fmla="*/ 208083 h 1296974"/>
              <a:gd name="connsiteX28" fmla="*/ 141856 w 8258204"/>
              <a:gd name="connsiteY28" fmla="*/ 208083 h 1296974"/>
              <a:gd name="connsiteX29" fmla="*/ 162121 w 8258204"/>
              <a:gd name="connsiteY29" fmla="*/ 243183 h 1296974"/>
              <a:gd name="connsiteX30" fmla="*/ 121590 w 8258204"/>
              <a:gd name="connsiteY30" fmla="*/ 313384 h 1296974"/>
              <a:gd name="connsiteX31" fmla="*/ 40529 w 8258204"/>
              <a:gd name="connsiteY31" fmla="*/ 313384 h 1296974"/>
              <a:gd name="connsiteX32" fmla="*/ -1 w 8258204"/>
              <a:gd name="connsiteY32" fmla="*/ 243183 h 1296974"/>
              <a:gd name="connsiteX33" fmla="*/ 162122 w 8258204"/>
              <a:gd name="connsiteY33" fmla="*/ 243183 h 1296974"/>
              <a:gd name="connsiteX34" fmla="*/ 162122 w 8258204"/>
              <a:gd name="connsiteY34" fmla="*/ 1134852 h 1296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258204" h="1296974" stroke="0" extrusionOk="0">
                <a:moveTo>
                  <a:pt x="8258204" y="81061"/>
                </a:moveTo>
                <a:cubicBezTo>
                  <a:pt x="8258204" y="102560"/>
                  <a:pt x="8249664" y="123178"/>
                  <a:pt x="8234462" y="138380"/>
                </a:cubicBezTo>
                <a:cubicBezTo>
                  <a:pt x="8219260" y="153582"/>
                  <a:pt x="8198642" y="162122"/>
                  <a:pt x="8177143" y="162122"/>
                </a:cubicBezTo>
                <a:lnTo>
                  <a:pt x="8177143" y="81061"/>
                </a:lnTo>
                <a:cubicBezTo>
                  <a:pt x="8177143" y="95541"/>
                  <a:pt x="8169418" y="108921"/>
                  <a:pt x="8156878" y="116161"/>
                </a:cubicBezTo>
                <a:cubicBezTo>
                  <a:pt x="8144338" y="123401"/>
                  <a:pt x="8128888" y="123401"/>
                  <a:pt x="8116348" y="116161"/>
                </a:cubicBezTo>
                <a:cubicBezTo>
                  <a:pt x="8103808" y="108921"/>
                  <a:pt x="8096083" y="95541"/>
                  <a:pt x="8096083" y="81061"/>
                </a:cubicBezTo>
                <a:cubicBezTo>
                  <a:pt x="8096083" y="108081"/>
                  <a:pt x="8096082" y="135102"/>
                  <a:pt x="8096082" y="162122"/>
                </a:cubicBezTo>
                <a:lnTo>
                  <a:pt x="81061" y="162122"/>
                </a:lnTo>
                <a:cubicBezTo>
                  <a:pt x="36292" y="162122"/>
                  <a:pt x="0" y="198414"/>
                  <a:pt x="0" y="243183"/>
                </a:cubicBezTo>
                <a:lnTo>
                  <a:pt x="0" y="1215913"/>
                </a:lnTo>
                <a:cubicBezTo>
                  <a:pt x="0" y="1260682"/>
                  <a:pt x="36292" y="1296974"/>
                  <a:pt x="81061" y="1296974"/>
                </a:cubicBezTo>
                <a:cubicBezTo>
                  <a:pt x="125830" y="1296974"/>
                  <a:pt x="162122" y="1260682"/>
                  <a:pt x="162122" y="1215913"/>
                </a:cubicBezTo>
                <a:lnTo>
                  <a:pt x="162122" y="1134852"/>
                </a:lnTo>
                <a:lnTo>
                  <a:pt x="8177143" y="1134852"/>
                </a:lnTo>
                <a:cubicBezTo>
                  <a:pt x="8221912" y="1134852"/>
                  <a:pt x="8258204" y="1098560"/>
                  <a:pt x="8258204" y="1053791"/>
                </a:cubicBezTo>
                <a:lnTo>
                  <a:pt x="8258204" y="81061"/>
                </a:lnTo>
                <a:close/>
                <a:moveTo>
                  <a:pt x="81061" y="324244"/>
                </a:moveTo>
                <a:cubicBezTo>
                  <a:pt x="125830" y="324244"/>
                  <a:pt x="162122" y="287952"/>
                  <a:pt x="162122" y="243183"/>
                </a:cubicBezTo>
                <a:cubicBezTo>
                  <a:pt x="162122" y="220799"/>
                  <a:pt x="143976" y="202653"/>
                  <a:pt x="121592" y="202653"/>
                </a:cubicBezTo>
                <a:cubicBezTo>
                  <a:pt x="99208" y="202653"/>
                  <a:pt x="81062" y="220799"/>
                  <a:pt x="81062" y="243183"/>
                </a:cubicBezTo>
                <a:cubicBezTo>
                  <a:pt x="81062" y="270203"/>
                  <a:pt x="81061" y="297224"/>
                  <a:pt x="81061" y="324244"/>
                </a:cubicBezTo>
                <a:close/>
              </a:path>
              <a:path w="8258204" h="1296974" fill="darkenLess" stroke="0" extrusionOk="0">
                <a:moveTo>
                  <a:pt x="81061" y="324244"/>
                </a:moveTo>
                <a:cubicBezTo>
                  <a:pt x="125830" y="324244"/>
                  <a:pt x="162122" y="287952"/>
                  <a:pt x="162122" y="243183"/>
                </a:cubicBezTo>
                <a:cubicBezTo>
                  <a:pt x="162122" y="220799"/>
                  <a:pt x="143976" y="202653"/>
                  <a:pt x="121592" y="202653"/>
                </a:cubicBezTo>
                <a:cubicBezTo>
                  <a:pt x="99208" y="202653"/>
                  <a:pt x="81062" y="220799"/>
                  <a:pt x="81062" y="243183"/>
                </a:cubicBezTo>
                <a:cubicBezTo>
                  <a:pt x="81062" y="270203"/>
                  <a:pt x="81061" y="297224"/>
                  <a:pt x="81061" y="324244"/>
                </a:cubicBezTo>
                <a:close/>
                <a:moveTo>
                  <a:pt x="8177143" y="162122"/>
                </a:moveTo>
                <a:cubicBezTo>
                  <a:pt x="8221912" y="162122"/>
                  <a:pt x="8258204" y="125830"/>
                  <a:pt x="8258204" y="81061"/>
                </a:cubicBezTo>
                <a:cubicBezTo>
                  <a:pt x="8258204" y="36292"/>
                  <a:pt x="8221912" y="0"/>
                  <a:pt x="8177143" y="0"/>
                </a:cubicBezTo>
                <a:cubicBezTo>
                  <a:pt x="8132374" y="0"/>
                  <a:pt x="8096082" y="36292"/>
                  <a:pt x="8096082" y="81061"/>
                </a:cubicBezTo>
                <a:cubicBezTo>
                  <a:pt x="8096082" y="103445"/>
                  <a:pt x="8114228" y="121591"/>
                  <a:pt x="8136612" y="121591"/>
                </a:cubicBezTo>
                <a:cubicBezTo>
                  <a:pt x="8158996" y="121591"/>
                  <a:pt x="8177142" y="103445"/>
                  <a:pt x="8177142" y="81061"/>
                </a:cubicBezTo>
                <a:cubicBezTo>
                  <a:pt x="8177142" y="108081"/>
                  <a:pt x="8177143" y="135102"/>
                  <a:pt x="8177143" y="162122"/>
                </a:cubicBezTo>
                <a:close/>
              </a:path>
              <a:path w="8258204" h="1296974" fill="none" extrusionOk="0">
                <a:moveTo>
                  <a:pt x="0" y="243183"/>
                </a:moveTo>
                <a:cubicBezTo>
                  <a:pt x="0" y="221684"/>
                  <a:pt x="8540" y="201066"/>
                  <a:pt x="23742" y="185864"/>
                </a:cubicBezTo>
                <a:cubicBezTo>
                  <a:pt x="38944" y="170662"/>
                  <a:pt x="59562" y="162122"/>
                  <a:pt x="81061" y="162122"/>
                </a:cubicBezTo>
                <a:lnTo>
                  <a:pt x="8096082" y="162122"/>
                </a:lnTo>
                <a:lnTo>
                  <a:pt x="8096082" y="81061"/>
                </a:lnTo>
                <a:cubicBezTo>
                  <a:pt x="8096082" y="52101"/>
                  <a:pt x="8111532" y="25340"/>
                  <a:pt x="8136613" y="10860"/>
                </a:cubicBezTo>
                <a:cubicBezTo>
                  <a:pt x="8161693" y="-3620"/>
                  <a:pt x="8192594" y="-3620"/>
                  <a:pt x="8217674" y="10860"/>
                </a:cubicBezTo>
                <a:cubicBezTo>
                  <a:pt x="8242754" y="25340"/>
                  <a:pt x="8258204" y="52101"/>
                  <a:pt x="8258204" y="81061"/>
                </a:cubicBezTo>
                <a:lnTo>
                  <a:pt x="8258204" y="1053791"/>
                </a:lnTo>
                <a:cubicBezTo>
                  <a:pt x="8258204" y="1075290"/>
                  <a:pt x="8249664" y="1095908"/>
                  <a:pt x="8234462" y="1111110"/>
                </a:cubicBezTo>
                <a:cubicBezTo>
                  <a:pt x="8219260" y="1126312"/>
                  <a:pt x="8198642" y="1134852"/>
                  <a:pt x="8177143" y="1134852"/>
                </a:cubicBezTo>
                <a:lnTo>
                  <a:pt x="162122" y="1134852"/>
                </a:lnTo>
                <a:lnTo>
                  <a:pt x="162122" y="1215913"/>
                </a:lnTo>
                <a:cubicBezTo>
                  <a:pt x="162122" y="1244873"/>
                  <a:pt x="146672" y="1271634"/>
                  <a:pt x="121591" y="1286114"/>
                </a:cubicBezTo>
                <a:cubicBezTo>
                  <a:pt x="96511" y="1300594"/>
                  <a:pt x="65610" y="1300594"/>
                  <a:pt x="40530" y="1286114"/>
                </a:cubicBezTo>
                <a:cubicBezTo>
                  <a:pt x="15450" y="1271634"/>
                  <a:pt x="0" y="1244873"/>
                  <a:pt x="0" y="1215913"/>
                </a:cubicBezTo>
                <a:lnTo>
                  <a:pt x="0" y="243183"/>
                </a:lnTo>
                <a:close/>
                <a:moveTo>
                  <a:pt x="8096082" y="162122"/>
                </a:moveTo>
                <a:lnTo>
                  <a:pt x="8177143" y="162122"/>
                </a:lnTo>
                <a:cubicBezTo>
                  <a:pt x="8221912" y="162122"/>
                  <a:pt x="8258204" y="125830"/>
                  <a:pt x="8258204" y="81061"/>
                </a:cubicBezTo>
                <a:moveTo>
                  <a:pt x="8177143" y="162122"/>
                </a:moveTo>
                <a:lnTo>
                  <a:pt x="8177143" y="81061"/>
                </a:lnTo>
                <a:cubicBezTo>
                  <a:pt x="8177143" y="95541"/>
                  <a:pt x="8169418" y="108921"/>
                  <a:pt x="8156878" y="116161"/>
                </a:cubicBezTo>
                <a:cubicBezTo>
                  <a:pt x="8144338" y="123401"/>
                  <a:pt x="8128888" y="123401"/>
                  <a:pt x="8116348" y="116161"/>
                </a:cubicBezTo>
                <a:cubicBezTo>
                  <a:pt x="8103808" y="108921"/>
                  <a:pt x="8096083" y="95541"/>
                  <a:pt x="8096083" y="81061"/>
                </a:cubicBezTo>
                <a:moveTo>
                  <a:pt x="81061" y="324244"/>
                </a:moveTo>
                <a:lnTo>
                  <a:pt x="81061" y="243183"/>
                </a:lnTo>
                <a:cubicBezTo>
                  <a:pt x="81061" y="228703"/>
                  <a:pt x="88786" y="215323"/>
                  <a:pt x="101326" y="208083"/>
                </a:cubicBezTo>
                <a:cubicBezTo>
                  <a:pt x="113866" y="200843"/>
                  <a:pt x="129316" y="200843"/>
                  <a:pt x="141856" y="208083"/>
                </a:cubicBezTo>
                <a:cubicBezTo>
                  <a:pt x="154396" y="215323"/>
                  <a:pt x="162121" y="228703"/>
                  <a:pt x="162121" y="243183"/>
                </a:cubicBezTo>
                <a:cubicBezTo>
                  <a:pt x="162121" y="272143"/>
                  <a:pt x="146671" y="298904"/>
                  <a:pt x="121590" y="313384"/>
                </a:cubicBezTo>
                <a:cubicBezTo>
                  <a:pt x="96510" y="327864"/>
                  <a:pt x="65609" y="327864"/>
                  <a:pt x="40529" y="313384"/>
                </a:cubicBezTo>
                <a:cubicBezTo>
                  <a:pt x="15449" y="298904"/>
                  <a:pt x="-1" y="272143"/>
                  <a:pt x="-1" y="243183"/>
                </a:cubicBezTo>
                <a:moveTo>
                  <a:pt x="162122" y="243183"/>
                </a:moveTo>
                <a:lnTo>
                  <a:pt x="162122" y="1134852"/>
                </a:lnTo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ЗАДАЧИ:</a:t>
            </a:r>
            <a:endParaRPr lang="ru-RU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7b4f212df9ca7519b2410b59a6dbd962b2f4a5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1515</TotalTime>
  <Words>564</Words>
  <Application>Microsoft Office PowerPoint</Application>
  <PresentationFormat>Экран (4:3)</PresentationFormat>
  <Paragraphs>94</Paragraphs>
  <Slides>37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2" baseType="lpstr">
      <vt:lpstr>Arial</vt:lpstr>
      <vt:lpstr>Calibri</vt:lpstr>
      <vt:lpstr>Times New Roman</vt:lpstr>
      <vt:lpstr>Wingdings</vt:lpstr>
      <vt:lpstr>Тема Office</vt:lpstr>
      <vt:lpstr>Презентация PowerPoint</vt:lpstr>
      <vt:lpstr>СОПРОВОЖДЕНИЕ – ЭТО?</vt:lpstr>
      <vt:lpstr>Презентация PowerPoint</vt:lpstr>
      <vt:lpstr>УЧАСТНИКИ  ПСИХОЛОГО - ПЕДАГОГИЧЕСКОГО СОПРОВОЖДЕНИЯ СЕМЬИ</vt:lpstr>
      <vt:lpstr>ЦЕЛЬ:</vt:lpstr>
      <vt:lpstr>УСЛОВИЯ:</vt:lpstr>
      <vt:lpstr>Презентация PowerPoint</vt:lpstr>
      <vt:lpstr>Презентация PowerPoint</vt:lpstr>
      <vt:lpstr>ЗАДАЧИ:</vt:lpstr>
      <vt:lpstr>ЭТАПЫ:</vt:lpstr>
      <vt:lpstr>СОДЕРЖАТЕЛЬНЫЕ ПРИОРИТЕТЫ:</vt:lpstr>
      <vt:lpstr>ЦЕННОСТНЫЕ ПРИОРИТЕТЫ:</vt:lpstr>
      <vt:lpstr>Презентация PowerPoint</vt:lpstr>
      <vt:lpstr>Формы  работы с семьей:</vt:lpstr>
      <vt:lpstr>Презентация PowerPoint</vt:lpstr>
      <vt:lpstr>Консультации специалистов</vt:lpstr>
      <vt:lpstr>Выпуск ежемесячной газеты «Непоседы»</vt:lpstr>
      <vt:lpstr>Презентация PowerPoint</vt:lpstr>
      <vt:lpstr>Благотворительные ярмарки семейных поделок</vt:lpstr>
      <vt:lpstr>Семейные спортивные встречи</vt:lpstr>
      <vt:lpstr>Презентация PowerPoint</vt:lpstr>
      <vt:lpstr>Презентация PowerPoint</vt:lpstr>
      <vt:lpstr>Презентация PowerPoint</vt:lpstr>
      <vt:lpstr>Семейные проекты</vt:lpstr>
      <vt:lpstr>Семейные проекты</vt:lpstr>
      <vt:lpstr>Использование сайта ДОО  и социальной сети для информирования и получения обратной связи по вопросам  взаимодействия педагогов и родителей</vt:lpstr>
      <vt:lpstr>Использование персонального сайта педагога для взаимодействия с семьями воспитанников   </vt:lpstr>
      <vt:lpstr>РАБОТА С ПОРТФОЛИО</vt:lpstr>
      <vt:lpstr>«РОДИТЕЛЬСКАЯ ПОЧТА»</vt:lpstr>
      <vt:lpstr>ИГРОВОЙ МОДУЛЬ «Телефон доверия»</vt:lpstr>
      <vt:lpstr>ИГРОВОЙ МОДУЛЬ «НАШЕ НАСТРОЕНИЕ»</vt:lpstr>
      <vt:lpstr>ИГРОВОЙ МОДУЛЬ «НАШЕ НАСТРОЕНИЕ»</vt:lpstr>
      <vt:lpstr>ИГРОВОЙ МОДУЛЬ «НАШИ ПОЗДРАВЛЯЛОЧКИ»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Антонина</dc:creator>
  <cp:lastModifiedBy>Леха</cp:lastModifiedBy>
  <cp:revision>193</cp:revision>
  <dcterms:created xsi:type="dcterms:W3CDTF">2014-09-12T06:04:27Z</dcterms:created>
  <dcterms:modified xsi:type="dcterms:W3CDTF">2023-08-31T17:35:13Z</dcterms:modified>
</cp:coreProperties>
</file>