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18.09.2023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18.09.2023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18.09.2023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18.09.2023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18.09.2023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18.09.2023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484784"/>
            <a:ext cx="7772400" cy="576064"/>
          </a:xfrm>
        </p:spPr>
        <p:txBody>
          <a:bodyPr>
            <a:normAutofit fontScale="90000"/>
          </a:bodyPr>
          <a:lstStyle/>
          <a:p>
            <a:r>
              <a:rPr lang="ru-RU" sz="2000" dirty="0">
                <a:latin typeface="Times New Roman" pitchFamily="18" charset="0"/>
                <a:cs typeface="Times New Roman" pitchFamily="18" charset="0"/>
              </a:rPr>
              <a:t>Муниципальное </a:t>
            </a:r>
            <a:r>
              <a:rPr lang="ru-RU" sz="2000" dirty="0" smtClean="0">
                <a:latin typeface="Times New Roman" pitchFamily="18" charset="0"/>
                <a:cs typeface="Times New Roman" pitchFamily="18" charset="0"/>
              </a:rPr>
              <a:t>дошкольное образовательное </a:t>
            </a:r>
            <a:r>
              <a:rPr lang="ru-RU" sz="2000" dirty="0">
                <a:latin typeface="Times New Roman" pitchFamily="18" charset="0"/>
                <a:cs typeface="Times New Roman" pitchFamily="18" charset="0"/>
              </a:rPr>
              <a:t>автономное </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учреждение  «Детский </a:t>
            </a:r>
            <a:r>
              <a:rPr lang="ru-RU" sz="2000" dirty="0">
                <a:latin typeface="Times New Roman" pitchFamily="18" charset="0"/>
                <a:cs typeface="Times New Roman" pitchFamily="18" charset="0"/>
              </a:rPr>
              <a:t>сад № 123 «Гармония»</a:t>
            </a:r>
            <a:r>
              <a:rPr lang="ru-RU" dirty="0"/>
              <a:t/>
            </a:r>
            <a:br>
              <a:rPr lang="ru-RU" dirty="0"/>
            </a:br>
            <a:endParaRPr lang="ru-RU" dirty="0"/>
          </a:p>
        </p:txBody>
      </p:sp>
      <p:sp>
        <p:nvSpPr>
          <p:cNvPr id="3" name="Подзаголовок 2"/>
          <p:cNvSpPr>
            <a:spLocks noGrp="1"/>
          </p:cNvSpPr>
          <p:nvPr>
            <p:ph type="subTitle" idx="1"/>
          </p:nvPr>
        </p:nvSpPr>
        <p:spPr>
          <a:xfrm>
            <a:off x="1371600" y="2348880"/>
            <a:ext cx="6400800" cy="4104456"/>
          </a:xfrm>
        </p:spPr>
        <p:txBody>
          <a:bodyPr>
            <a:normAutofit fontScale="92500" lnSpcReduction="10000"/>
          </a:bodyPr>
          <a:lstStyle/>
          <a:p>
            <a:r>
              <a:rPr lang="ru-RU" sz="4000" b="1" i="1" dirty="0" smtClean="0">
                <a:solidFill>
                  <a:srgbClr val="C00000"/>
                </a:solidFill>
                <a:latin typeface="Times New Roman" pitchFamily="18" charset="0"/>
                <a:cs typeface="Times New Roman" pitchFamily="18" charset="0"/>
              </a:rPr>
              <a:t>Проект «Синьор Помидор»</a:t>
            </a:r>
          </a:p>
          <a:p>
            <a:r>
              <a:rPr lang="ru-RU" sz="4000" b="1" i="1" dirty="0">
                <a:solidFill>
                  <a:srgbClr val="C00000"/>
                </a:solidFill>
                <a:latin typeface="Times New Roman" pitchFamily="18" charset="0"/>
                <a:cs typeface="Times New Roman" pitchFamily="18" charset="0"/>
              </a:rPr>
              <a:t>г</a:t>
            </a:r>
            <a:r>
              <a:rPr lang="ru-RU" sz="4000" b="1" i="1" dirty="0" smtClean="0">
                <a:solidFill>
                  <a:srgbClr val="C00000"/>
                </a:solidFill>
                <a:latin typeface="Times New Roman" pitchFamily="18" charset="0"/>
                <a:cs typeface="Times New Roman" pitchFamily="18" charset="0"/>
              </a:rPr>
              <a:t>руппа «Непоседы»</a:t>
            </a:r>
          </a:p>
          <a:p>
            <a:endParaRPr lang="ru-RU" sz="4000" b="1" i="1" dirty="0">
              <a:solidFill>
                <a:srgbClr val="C00000"/>
              </a:solidFill>
              <a:latin typeface="Times New Roman" pitchFamily="18" charset="0"/>
              <a:cs typeface="Times New Roman" pitchFamily="18" charset="0"/>
            </a:endParaRPr>
          </a:p>
          <a:p>
            <a:pPr algn="l"/>
            <a:r>
              <a:rPr lang="ru-RU" sz="4000" b="1" i="1" dirty="0" smtClean="0">
                <a:solidFill>
                  <a:srgbClr val="C00000"/>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Воспитатели:</a:t>
            </a:r>
          </a:p>
          <a:p>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Косягина</a:t>
            </a:r>
            <a:r>
              <a:rPr lang="ru-RU" sz="2000" dirty="0" smtClean="0">
                <a:solidFill>
                  <a:schemeClr val="tx1"/>
                </a:solidFill>
                <a:latin typeface="Times New Roman" pitchFamily="18" charset="0"/>
                <a:cs typeface="Times New Roman" pitchFamily="18" charset="0"/>
              </a:rPr>
              <a:t> Татьяна Николаевна,</a:t>
            </a:r>
          </a:p>
          <a:p>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Кушкумбаева</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Айжан</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Кадыржановна</a:t>
            </a:r>
            <a:endParaRPr lang="ru-RU" sz="2000" dirty="0" smtClean="0">
              <a:solidFill>
                <a:schemeClr val="tx1"/>
              </a:solidFill>
              <a:latin typeface="Times New Roman" pitchFamily="18" charset="0"/>
              <a:cs typeface="Times New Roman" pitchFamily="18" charset="0"/>
            </a:endParaRPr>
          </a:p>
          <a:p>
            <a:endParaRPr lang="ru-RU" sz="2000" dirty="0">
              <a:solidFill>
                <a:schemeClr val="tx1"/>
              </a:solidFill>
              <a:latin typeface="Times New Roman" pitchFamily="18" charset="0"/>
              <a:cs typeface="Times New Roman" pitchFamily="18" charset="0"/>
            </a:endParaRPr>
          </a:p>
          <a:p>
            <a:endParaRPr lang="ru-RU" sz="2000" dirty="0" smtClean="0">
              <a:solidFill>
                <a:schemeClr val="tx1"/>
              </a:solidFill>
              <a:latin typeface="Times New Roman" pitchFamily="18" charset="0"/>
              <a:cs typeface="Times New Roman" pitchFamily="18" charset="0"/>
            </a:endParaRPr>
          </a:p>
          <a:p>
            <a:r>
              <a:rPr lang="ru-RU" sz="2000" dirty="0" smtClean="0">
                <a:solidFill>
                  <a:schemeClr val="tx1"/>
                </a:solidFill>
                <a:latin typeface="Times New Roman" pitchFamily="18" charset="0"/>
                <a:cs typeface="Times New Roman" pitchFamily="18" charset="0"/>
              </a:rPr>
              <a:t>Орск 2023</a:t>
            </a:r>
            <a:endParaRPr lang="ru-RU"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44148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24744"/>
            <a:ext cx="8229600" cy="1152128"/>
          </a:xfrm>
        </p:spPr>
        <p:txBody>
          <a:bodyPr>
            <a:normAutofit/>
          </a:bodyPr>
          <a:lstStyle/>
          <a:p>
            <a:r>
              <a:rPr lang="ru-RU" sz="2800" dirty="0">
                <a:solidFill>
                  <a:srgbClr val="C00000"/>
                </a:solidFill>
                <a:latin typeface="Times New Roman" pitchFamily="18" charset="0"/>
                <a:cs typeface="Times New Roman" pitchFamily="18" charset="0"/>
              </a:rPr>
              <a:t>Первые зеленые плоды появились на </a:t>
            </a:r>
            <a:r>
              <a:rPr lang="ru-RU" sz="2800" dirty="0" smtClean="0">
                <a:solidFill>
                  <a:srgbClr val="C00000"/>
                </a:solidFill>
                <a:latin typeface="Times New Roman" pitchFamily="18" charset="0"/>
                <a:cs typeface="Times New Roman" pitchFamily="18" charset="0"/>
              </a:rPr>
              <a:t>первой	 </a:t>
            </a:r>
            <a:r>
              <a:rPr lang="ru-RU" sz="2800" dirty="0">
                <a:solidFill>
                  <a:srgbClr val="C00000"/>
                </a:solidFill>
                <a:latin typeface="Times New Roman" pitchFamily="18" charset="0"/>
                <a:cs typeface="Times New Roman" pitchFamily="18" charset="0"/>
              </a:rPr>
              <a:t>недели </a:t>
            </a:r>
            <a:r>
              <a:rPr lang="ru-RU" sz="2800" dirty="0" smtClean="0">
                <a:solidFill>
                  <a:srgbClr val="C00000"/>
                </a:solidFill>
                <a:latin typeface="Times New Roman" pitchFamily="18" charset="0"/>
                <a:cs typeface="Times New Roman" pitchFamily="18" charset="0"/>
              </a:rPr>
              <a:t>июля</a:t>
            </a:r>
            <a:endParaRPr lang="ru-RU" sz="2800" dirty="0">
              <a:solidFill>
                <a:srgbClr val="C00000"/>
              </a:solidFill>
              <a:latin typeface="Times New Roman" pitchFamily="18" charset="0"/>
              <a:cs typeface="Times New Roman"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780928"/>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780928"/>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504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52736"/>
            <a:ext cx="8229600" cy="936104"/>
          </a:xfrm>
        </p:spPr>
        <p:txBody>
          <a:bodyPr>
            <a:normAutofit fontScale="90000"/>
          </a:bodyPr>
          <a:lstStyle/>
          <a:p>
            <a:r>
              <a:rPr lang="ru-RU" sz="2800" dirty="0">
                <a:solidFill>
                  <a:srgbClr val="C00000"/>
                </a:solidFill>
                <a:latin typeface="Times New Roman" pitchFamily="18" charset="0"/>
                <a:cs typeface="Times New Roman" pitchFamily="18" charset="0"/>
              </a:rPr>
              <a:t>Покраснели томаты в </a:t>
            </a:r>
            <a:r>
              <a:rPr lang="ru-RU" sz="2800" dirty="0" smtClean="0">
                <a:solidFill>
                  <a:srgbClr val="C00000"/>
                </a:solidFill>
                <a:latin typeface="Times New Roman" pitchFamily="18" charset="0"/>
                <a:cs typeface="Times New Roman" pitchFamily="18" charset="0"/>
              </a:rPr>
              <a:t>конце июле</a:t>
            </a:r>
            <a:r>
              <a:rPr lang="ru-RU" sz="2800" dirty="0">
                <a:solidFill>
                  <a:srgbClr val="C00000"/>
                </a:solidFill>
                <a:latin typeface="Times New Roman" pitchFamily="18" charset="0"/>
                <a:cs typeface="Times New Roman" pitchFamily="18" charset="0"/>
              </a:rPr>
              <a:t>. </a:t>
            </a:r>
            <a:r>
              <a:rPr lang="ru-RU" sz="2800" dirty="0" smtClean="0">
                <a:solidFill>
                  <a:srgbClr val="C00000"/>
                </a:solidFill>
                <a:latin typeface="Times New Roman" pitchFamily="18" charset="0"/>
                <a:cs typeface="Times New Roman" pitchFamily="18" charset="0"/>
              </a:rPr>
              <a:t/>
            </a:r>
            <a:br>
              <a:rPr lang="ru-RU" sz="2800" dirty="0" smtClean="0">
                <a:solidFill>
                  <a:srgbClr val="C00000"/>
                </a:solidFill>
                <a:latin typeface="Times New Roman" pitchFamily="18" charset="0"/>
                <a:cs typeface="Times New Roman" pitchFamily="18" charset="0"/>
              </a:rPr>
            </a:br>
            <a:r>
              <a:rPr lang="ru-RU" sz="2800" dirty="0" smtClean="0">
                <a:solidFill>
                  <a:srgbClr val="C00000"/>
                </a:solidFill>
                <a:latin typeface="Times New Roman" pitchFamily="18" charset="0"/>
                <a:cs typeface="Times New Roman" pitchFamily="18" charset="0"/>
              </a:rPr>
              <a:t>Урожай собирали до самого сентября</a:t>
            </a:r>
            <a:endParaRPr lang="ru-RU" sz="2800" dirty="0">
              <a:solidFill>
                <a:srgbClr val="C00000"/>
              </a:solidFill>
              <a:latin typeface="Times New Roman" pitchFamily="18" charset="0"/>
              <a:cs typeface="Times New Roman"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2204864"/>
            <a:ext cx="4320000"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597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Прямоугольник 2"/>
          <p:cNvSpPr/>
          <p:nvPr/>
        </p:nvSpPr>
        <p:spPr>
          <a:xfrm>
            <a:off x="899592" y="1412776"/>
            <a:ext cx="7272808" cy="4247317"/>
          </a:xfrm>
          <a:prstGeom prst="rect">
            <a:avLst/>
          </a:prstGeom>
        </p:spPr>
        <p:txBody>
          <a:bodyPr wrap="square">
            <a:spAutoFit/>
          </a:bodyPr>
          <a:lstStyle/>
          <a:p>
            <a:r>
              <a:rPr lang="ru-RU" sz="2800" b="1" i="1" dirty="0">
                <a:solidFill>
                  <a:srgbClr val="C00000"/>
                </a:solidFill>
                <a:latin typeface="Times New Roman" pitchFamily="18" charset="0"/>
                <a:cs typeface="Times New Roman" pitchFamily="18" charset="0"/>
              </a:rPr>
              <a:t>Тип проекта</a:t>
            </a:r>
            <a:r>
              <a:rPr lang="ru-RU" sz="2800" dirty="0">
                <a:solidFill>
                  <a:srgbClr val="C00000"/>
                </a:solidFill>
                <a:latin typeface="Times New Roman" pitchFamily="18" charset="0"/>
                <a:cs typeface="Times New Roman" pitchFamily="18" charset="0"/>
              </a:rPr>
              <a:t>: долгосрочный</a:t>
            </a:r>
          </a:p>
          <a:p>
            <a:r>
              <a:rPr lang="ru-RU" sz="2800" b="1" i="1" dirty="0">
                <a:solidFill>
                  <a:srgbClr val="C00000"/>
                </a:solidFill>
                <a:latin typeface="Times New Roman" pitchFamily="18" charset="0"/>
                <a:cs typeface="Times New Roman" pitchFamily="18" charset="0"/>
              </a:rPr>
              <a:t>Вид проекта</a:t>
            </a:r>
            <a:r>
              <a:rPr lang="ru-RU" sz="2800" dirty="0">
                <a:solidFill>
                  <a:srgbClr val="C00000"/>
                </a:solidFill>
                <a:latin typeface="Times New Roman" pitchFamily="18" charset="0"/>
                <a:cs typeface="Times New Roman" pitchFamily="18" charset="0"/>
              </a:rPr>
              <a:t>: информационно –</a:t>
            </a:r>
          </a:p>
          <a:p>
            <a:r>
              <a:rPr lang="ru-RU" sz="2800" dirty="0" smtClean="0">
                <a:solidFill>
                  <a:srgbClr val="C00000"/>
                </a:solidFill>
                <a:latin typeface="Times New Roman" pitchFamily="18" charset="0"/>
                <a:cs typeface="Times New Roman" pitchFamily="18" charset="0"/>
              </a:rPr>
              <a:t>                         познавательный</a:t>
            </a:r>
            <a:r>
              <a:rPr lang="ru-RU" sz="2800" dirty="0">
                <a:solidFill>
                  <a:srgbClr val="C00000"/>
                </a:solidFill>
                <a:latin typeface="Times New Roman" pitchFamily="18" charset="0"/>
                <a:cs typeface="Times New Roman" pitchFamily="18" charset="0"/>
              </a:rPr>
              <a:t>, </a:t>
            </a:r>
            <a:r>
              <a:rPr lang="ru-RU" sz="2800" dirty="0" smtClean="0">
                <a:solidFill>
                  <a:srgbClr val="C00000"/>
                </a:solidFill>
                <a:latin typeface="Times New Roman" pitchFamily="18" charset="0"/>
                <a:cs typeface="Times New Roman" pitchFamily="18" charset="0"/>
              </a:rPr>
              <a:t>творческий</a:t>
            </a:r>
          </a:p>
          <a:p>
            <a:r>
              <a:rPr lang="ru-RU" sz="2800" b="1" i="1" dirty="0">
                <a:solidFill>
                  <a:srgbClr val="C00000"/>
                </a:solidFill>
                <a:latin typeface="Times New Roman" pitchFamily="18" charset="0"/>
                <a:cs typeface="Times New Roman" pitchFamily="18" charset="0"/>
              </a:rPr>
              <a:t>Участники проекта</a:t>
            </a:r>
            <a:r>
              <a:rPr lang="ru-RU" sz="2800" dirty="0">
                <a:solidFill>
                  <a:srgbClr val="C00000"/>
                </a:solidFill>
                <a:latin typeface="Times New Roman" pitchFamily="18" charset="0"/>
                <a:cs typeface="Times New Roman" pitchFamily="18" charset="0"/>
              </a:rPr>
              <a:t>: дети, воспитатели,</a:t>
            </a:r>
          </a:p>
          <a:p>
            <a:r>
              <a:rPr lang="ru-RU" sz="2800" dirty="0" smtClean="0">
                <a:solidFill>
                  <a:srgbClr val="C00000"/>
                </a:solidFill>
                <a:latin typeface="Times New Roman" pitchFamily="18" charset="0"/>
                <a:cs typeface="Times New Roman" pitchFamily="18" charset="0"/>
              </a:rPr>
              <a:t>                           родители </a:t>
            </a:r>
            <a:r>
              <a:rPr lang="ru-RU" sz="2800" dirty="0">
                <a:solidFill>
                  <a:srgbClr val="C00000"/>
                </a:solidFill>
                <a:latin typeface="Times New Roman" pitchFamily="18" charset="0"/>
                <a:cs typeface="Times New Roman" pitchFamily="18" charset="0"/>
              </a:rPr>
              <a:t>группы « </a:t>
            </a:r>
            <a:r>
              <a:rPr lang="ru-RU" sz="2800" dirty="0" smtClean="0">
                <a:solidFill>
                  <a:srgbClr val="C00000"/>
                </a:solidFill>
                <a:latin typeface="Times New Roman" pitchFamily="18" charset="0"/>
                <a:cs typeface="Times New Roman" pitchFamily="18" charset="0"/>
              </a:rPr>
              <a:t>Непоседы»</a:t>
            </a:r>
            <a:endParaRPr lang="ru-RU" sz="2800" dirty="0">
              <a:solidFill>
                <a:srgbClr val="C00000"/>
              </a:solidFill>
              <a:latin typeface="Times New Roman" pitchFamily="18" charset="0"/>
              <a:cs typeface="Times New Roman" pitchFamily="18" charset="0"/>
            </a:endParaRPr>
          </a:p>
          <a:p>
            <a:r>
              <a:rPr lang="ru-RU" sz="2800" b="1" i="1" dirty="0">
                <a:solidFill>
                  <a:srgbClr val="C00000"/>
                </a:solidFill>
                <a:latin typeface="Times New Roman" pitchFamily="18" charset="0"/>
                <a:cs typeface="Times New Roman" pitchFamily="18" charset="0"/>
              </a:rPr>
              <a:t>Срок реализации проекта:</a:t>
            </a:r>
            <a:r>
              <a:rPr lang="ru-RU" sz="2800" dirty="0">
                <a:solidFill>
                  <a:srgbClr val="C00000"/>
                </a:solidFill>
                <a:latin typeface="Times New Roman" pitchFamily="18" charset="0"/>
                <a:cs typeface="Times New Roman" pitchFamily="18" charset="0"/>
              </a:rPr>
              <a:t> апрель – сентябрь</a:t>
            </a:r>
          </a:p>
          <a:p>
            <a:r>
              <a:rPr lang="ru-RU" sz="2800" dirty="0" smtClean="0">
                <a:solidFill>
                  <a:srgbClr val="C00000"/>
                </a:solidFill>
                <a:latin typeface="Times New Roman" pitchFamily="18" charset="0"/>
                <a:cs typeface="Times New Roman" pitchFamily="18" charset="0"/>
              </a:rPr>
              <a:t>                                                2023г</a:t>
            </a:r>
          </a:p>
          <a:p>
            <a:r>
              <a:rPr lang="ru-RU" sz="2800" b="1" i="1" dirty="0">
                <a:solidFill>
                  <a:srgbClr val="C00000"/>
                </a:solidFill>
                <a:latin typeface="Times New Roman" pitchFamily="18" charset="0"/>
                <a:cs typeface="Times New Roman" pitchFamily="18" charset="0"/>
              </a:rPr>
              <a:t>Проблема:</a:t>
            </a:r>
            <a:r>
              <a:rPr lang="ru-RU" sz="2800" dirty="0">
                <a:solidFill>
                  <a:srgbClr val="C00000"/>
                </a:solidFill>
                <a:latin typeface="Times New Roman" pitchFamily="18" charset="0"/>
                <a:cs typeface="Times New Roman" pitchFamily="18" charset="0"/>
              </a:rPr>
              <a:t> «Откуда взялся помидор?»</a:t>
            </a:r>
          </a:p>
          <a:p>
            <a:r>
              <a:rPr lang="ru-RU" sz="2800" b="1" i="1" dirty="0">
                <a:solidFill>
                  <a:srgbClr val="C00000"/>
                </a:solidFill>
                <a:latin typeface="Times New Roman" pitchFamily="18" charset="0"/>
                <a:cs typeface="Times New Roman" pitchFamily="18" charset="0"/>
              </a:rPr>
              <a:t>Цель</a:t>
            </a:r>
            <a:r>
              <a:rPr lang="ru-RU" sz="2800" dirty="0">
                <a:solidFill>
                  <a:srgbClr val="C00000"/>
                </a:solidFill>
                <a:latin typeface="Times New Roman" pitchFamily="18" charset="0"/>
                <a:cs typeface="Times New Roman" pitchFamily="18" charset="0"/>
              </a:rPr>
              <a:t>: расширение знаний детей об овощах.</a:t>
            </a:r>
          </a:p>
          <a:p>
            <a:endParaRPr lang="ru-RU" dirty="0"/>
          </a:p>
        </p:txBody>
      </p:sp>
    </p:spTree>
    <p:extLst>
      <p:ext uri="{BB962C8B-B14F-4D97-AF65-F5344CB8AC3E}">
        <p14:creationId xmlns:p14="http://schemas.microsoft.com/office/powerpoint/2010/main" val="427631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228919"/>
            <a:ext cx="8229600" cy="45719"/>
          </a:xfrm>
        </p:spPr>
        <p:txBody>
          <a:bodyPr>
            <a:normAutofit fontScale="90000"/>
          </a:bodyPr>
          <a:lstStyle/>
          <a:p>
            <a:endParaRPr lang="ru-RU" dirty="0"/>
          </a:p>
        </p:txBody>
      </p:sp>
      <p:sp>
        <p:nvSpPr>
          <p:cNvPr id="3" name="Прямоугольник 2"/>
          <p:cNvSpPr/>
          <p:nvPr/>
        </p:nvSpPr>
        <p:spPr>
          <a:xfrm>
            <a:off x="755576" y="1196752"/>
            <a:ext cx="7560840" cy="3416320"/>
          </a:xfrm>
          <a:prstGeom prst="rect">
            <a:avLst/>
          </a:prstGeom>
        </p:spPr>
        <p:txBody>
          <a:bodyPr wrap="square">
            <a:spAutoFit/>
          </a:bodyPr>
          <a:lstStyle/>
          <a:p>
            <a:pPr algn="just"/>
            <a:r>
              <a:rPr lang="ru-RU" sz="2400" dirty="0" smtClean="0">
                <a:solidFill>
                  <a:srgbClr val="C00000"/>
                </a:solidFill>
                <a:latin typeface="Times New Roman" pitchFamily="18" charset="0"/>
                <a:cs typeface="Times New Roman" pitchFamily="18" charset="0"/>
              </a:rPr>
              <a:t>     Всем </a:t>
            </a:r>
            <a:r>
              <a:rPr lang="ru-RU" sz="2400" dirty="0">
                <a:solidFill>
                  <a:srgbClr val="C00000"/>
                </a:solidFill>
                <a:latin typeface="Times New Roman" pitchFamily="18" charset="0"/>
                <a:cs typeface="Times New Roman" pitchFamily="18" charset="0"/>
              </a:rPr>
              <a:t>знаком помидор. И о важном </a:t>
            </a:r>
            <a:r>
              <a:rPr lang="ru-RU" sz="2400" dirty="0" smtClean="0">
                <a:solidFill>
                  <a:srgbClr val="C00000"/>
                </a:solidFill>
                <a:latin typeface="Times New Roman" pitchFamily="18" charset="0"/>
                <a:cs typeface="Times New Roman" pitchFamily="18" charset="0"/>
              </a:rPr>
              <a:t>синьоре Помидоре</a:t>
            </a:r>
            <a:r>
              <a:rPr lang="ru-RU" sz="2400" dirty="0">
                <a:solidFill>
                  <a:srgbClr val="C00000"/>
                </a:solidFill>
                <a:latin typeface="Times New Roman" pitchFamily="18" charset="0"/>
                <a:cs typeface="Times New Roman" pitchFamily="18" charset="0"/>
              </a:rPr>
              <a:t>, персонаже сказочной </a:t>
            </a:r>
            <a:r>
              <a:rPr lang="ru-RU" sz="2400" dirty="0" smtClean="0">
                <a:solidFill>
                  <a:srgbClr val="C00000"/>
                </a:solidFill>
                <a:latin typeface="Times New Roman" pitchFamily="18" charset="0"/>
                <a:cs typeface="Times New Roman" pitchFamily="18" charset="0"/>
              </a:rPr>
              <a:t>повести </a:t>
            </a:r>
            <a:r>
              <a:rPr lang="ru-RU" sz="2400" dirty="0" err="1" smtClean="0">
                <a:solidFill>
                  <a:srgbClr val="C00000"/>
                </a:solidFill>
                <a:latin typeface="Times New Roman" pitchFamily="18" charset="0"/>
                <a:cs typeface="Times New Roman" pitchFamily="18" charset="0"/>
              </a:rPr>
              <a:t>Джанни</a:t>
            </a:r>
            <a:r>
              <a:rPr lang="ru-RU" sz="2400" dirty="0" smtClean="0">
                <a:solidFill>
                  <a:srgbClr val="C00000"/>
                </a:solidFill>
                <a:latin typeface="Times New Roman" pitchFamily="18" charset="0"/>
                <a:cs typeface="Times New Roman" pitchFamily="18" charset="0"/>
              </a:rPr>
              <a:t> </a:t>
            </a:r>
            <a:r>
              <a:rPr lang="ru-RU" sz="2400" dirty="0" err="1">
                <a:solidFill>
                  <a:srgbClr val="C00000"/>
                </a:solidFill>
                <a:latin typeface="Times New Roman" pitchFamily="18" charset="0"/>
                <a:cs typeface="Times New Roman" pitchFamily="18" charset="0"/>
              </a:rPr>
              <a:t>Родари</a:t>
            </a:r>
            <a:r>
              <a:rPr lang="ru-RU" sz="2400" dirty="0">
                <a:solidFill>
                  <a:srgbClr val="C00000"/>
                </a:solidFill>
                <a:latin typeface="Times New Roman" pitchFamily="18" charset="0"/>
                <a:cs typeface="Times New Roman" pitchFamily="18" charset="0"/>
              </a:rPr>
              <a:t> «Приключения </a:t>
            </a:r>
            <a:r>
              <a:rPr lang="ru-RU" sz="2400" dirty="0" err="1" smtClean="0">
                <a:solidFill>
                  <a:srgbClr val="C00000"/>
                </a:solidFill>
                <a:latin typeface="Times New Roman" pitchFamily="18" charset="0"/>
                <a:cs typeface="Times New Roman" pitchFamily="18" charset="0"/>
              </a:rPr>
              <a:t>Чиполлино</a:t>
            </a:r>
            <a:r>
              <a:rPr lang="ru-RU" sz="2400" dirty="0" smtClean="0">
                <a:solidFill>
                  <a:srgbClr val="C00000"/>
                </a:solidFill>
                <a:latin typeface="Times New Roman" pitchFamily="18" charset="0"/>
                <a:cs typeface="Times New Roman" pitchFamily="18" charset="0"/>
              </a:rPr>
              <a:t>» все </a:t>
            </a:r>
            <a:r>
              <a:rPr lang="ru-RU" sz="2400" dirty="0">
                <a:solidFill>
                  <a:srgbClr val="C00000"/>
                </a:solidFill>
                <a:latin typeface="Times New Roman" pitchFamily="18" charset="0"/>
                <a:cs typeface="Times New Roman" pitchFamily="18" charset="0"/>
              </a:rPr>
              <a:t>тоже, конечно, слышали.</a:t>
            </a:r>
          </a:p>
          <a:p>
            <a:pPr algn="just"/>
            <a:r>
              <a:rPr lang="ru-RU" sz="2400" dirty="0" smtClean="0">
                <a:solidFill>
                  <a:srgbClr val="C00000"/>
                </a:solidFill>
                <a:latin typeface="Times New Roman" pitchFamily="18" charset="0"/>
                <a:cs typeface="Times New Roman" pitchFamily="18" charset="0"/>
              </a:rPr>
              <a:t>      А </a:t>
            </a:r>
            <a:r>
              <a:rPr lang="ru-RU" sz="2400" dirty="0">
                <a:solidFill>
                  <a:srgbClr val="C00000"/>
                </a:solidFill>
                <a:latin typeface="Times New Roman" pitchFamily="18" charset="0"/>
                <a:cs typeface="Times New Roman" pitchFamily="18" charset="0"/>
              </a:rPr>
              <a:t>недавно мы узнали ,что помидоры </a:t>
            </a:r>
            <a:r>
              <a:rPr lang="ru-RU" sz="2400" dirty="0" smtClean="0">
                <a:solidFill>
                  <a:srgbClr val="C00000"/>
                </a:solidFill>
                <a:latin typeface="Times New Roman" pitchFamily="18" charset="0"/>
                <a:cs typeface="Times New Roman" pitchFamily="18" charset="0"/>
              </a:rPr>
              <a:t>содержат много </a:t>
            </a:r>
            <a:r>
              <a:rPr lang="ru-RU" sz="2400" dirty="0">
                <a:solidFill>
                  <a:srgbClr val="C00000"/>
                </a:solidFill>
                <a:latin typeface="Times New Roman" pitchFamily="18" charset="0"/>
                <a:cs typeface="Times New Roman" pitchFamily="18" charset="0"/>
              </a:rPr>
              <a:t>полезных веществ: </a:t>
            </a:r>
            <a:r>
              <a:rPr lang="ru-RU" sz="2400" dirty="0" err="1">
                <a:solidFill>
                  <a:srgbClr val="C00000"/>
                </a:solidFill>
                <a:latin typeface="Times New Roman" pitchFamily="18" charset="0"/>
                <a:cs typeface="Times New Roman" pitchFamily="18" charset="0"/>
              </a:rPr>
              <a:t>ликопин</a:t>
            </a:r>
            <a:r>
              <a:rPr lang="ru-RU" sz="2400" dirty="0">
                <a:solidFill>
                  <a:srgbClr val="C00000"/>
                </a:solidFill>
                <a:latin typeface="Times New Roman" pitchFamily="18" charset="0"/>
                <a:cs typeface="Times New Roman" pitchFamily="18" charset="0"/>
              </a:rPr>
              <a:t>, </a:t>
            </a:r>
            <a:r>
              <a:rPr lang="ru-RU" sz="2400" dirty="0" smtClean="0">
                <a:solidFill>
                  <a:srgbClr val="C00000"/>
                </a:solidFill>
                <a:latin typeface="Times New Roman" pitchFamily="18" charset="0"/>
                <a:cs typeface="Times New Roman" pitchFamily="18" charset="0"/>
              </a:rPr>
              <a:t>витамины С </a:t>
            </a:r>
            <a:r>
              <a:rPr lang="ru-RU" sz="2400" dirty="0">
                <a:solidFill>
                  <a:srgbClr val="C00000"/>
                </a:solidFill>
                <a:latin typeface="Times New Roman" pitchFamily="18" charset="0"/>
                <a:cs typeface="Times New Roman" pitchFamily="18" charset="0"/>
              </a:rPr>
              <a:t>и К, калий, фолиевую кислоту и если </a:t>
            </a:r>
            <a:r>
              <a:rPr lang="ru-RU" sz="2400" dirty="0" smtClean="0">
                <a:solidFill>
                  <a:srgbClr val="C00000"/>
                </a:solidFill>
                <a:latin typeface="Times New Roman" pitchFamily="18" charset="0"/>
                <a:cs typeface="Times New Roman" pitchFamily="18" charset="0"/>
              </a:rPr>
              <a:t>часто есть </a:t>
            </a:r>
            <a:r>
              <a:rPr lang="ru-RU" sz="2400" dirty="0">
                <a:solidFill>
                  <a:srgbClr val="C00000"/>
                </a:solidFill>
                <a:latin typeface="Times New Roman" pitchFamily="18" charset="0"/>
                <a:cs typeface="Times New Roman" pitchFamily="18" charset="0"/>
              </a:rPr>
              <a:t>их, будешь всегда в хорошем настроении.</a:t>
            </a:r>
          </a:p>
          <a:p>
            <a:pPr algn="just"/>
            <a:r>
              <a:rPr lang="ru-RU" sz="2400" dirty="0" smtClean="0">
                <a:solidFill>
                  <a:srgbClr val="C00000"/>
                </a:solidFill>
                <a:latin typeface="Times New Roman" pitchFamily="18" charset="0"/>
                <a:cs typeface="Times New Roman" pitchFamily="18" charset="0"/>
              </a:rPr>
              <a:t>      И </a:t>
            </a:r>
            <a:r>
              <a:rPr lang="ru-RU" sz="2400" dirty="0">
                <a:solidFill>
                  <a:srgbClr val="C00000"/>
                </a:solidFill>
                <a:latin typeface="Times New Roman" pitchFamily="18" charset="0"/>
                <a:cs typeface="Times New Roman" pitchFamily="18" charset="0"/>
              </a:rPr>
              <a:t>мы решили их вырастить сами.</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6515" y="4077072"/>
            <a:ext cx="2400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4633773"/>
            <a:ext cx="2040456" cy="130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18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018"/>
          </a:xfrm>
        </p:spPr>
        <p:txBody>
          <a:bodyPr>
            <a:normAutofit fontScale="90000"/>
          </a:bodyPr>
          <a:lstStyle/>
          <a:p>
            <a:endParaRPr lang="ru-RU" dirty="0"/>
          </a:p>
        </p:txBody>
      </p:sp>
      <p:sp>
        <p:nvSpPr>
          <p:cNvPr id="3" name="Прямоугольник 2"/>
          <p:cNvSpPr/>
          <p:nvPr/>
        </p:nvSpPr>
        <p:spPr>
          <a:xfrm>
            <a:off x="809827" y="1253462"/>
            <a:ext cx="3978197" cy="1938992"/>
          </a:xfrm>
          <a:prstGeom prst="rect">
            <a:avLst/>
          </a:prstGeom>
        </p:spPr>
        <p:txBody>
          <a:bodyPr wrap="square">
            <a:spAutoFit/>
          </a:bodyPr>
          <a:lstStyle/>
          <a:p>
            <a:pPr algn="ctr"/>
            <a:r>
              <a:rPr lang="ru-RU" sz="2400" dirty="0">
                <a:solidFill>
                  <a:srgbClr val="C00000"/>
                </a:solidFill>
                <a:latin typeface="Times New Roman" pitchFamily="18" charset="0"/>
                <a:cs typeface="Times New Roman" pitchFamily="18" charset="0"/>
              </a:rPr>
              <a:t>Выбрали несколько сортов </a:t>
            </a:r>
            <a:r>
              <a:rPr lang="ru-RU" sz="2400" dirty="0" smtClean="0">
                <a:solidFill>
                  <a:srgbClr val="C00000"/>
                </a:solidFill>
                <a:latin typeface="Times New Roman" pitchFamily="18" charset="0"/>
                <a:cs typeface="Times New Roman" pitchFamily="18" charset="0"/>
              </a:rPr>
              <a:t>помидоров, которые </a:t>
            </a:r>
            <a:r>
              <a:rPr lang="ru-RU" sz="2400" dirty="0">
                <a:solidFill>
                  <a:srgbClr val="C00000"/>
                </a:solidFill>
                <a:latin typeface="Times New Roman" pitchFamily="18" charset="0"/>
                <a:cs typeface="Times New Roman" pitchFamily="18" charset="0"/>
              </a:rPr>
              <a:t>можно есть в свежем виде </a:t>
            </a:r>
            <a:r>
              <a:rPr lang="ru-RU" sz="2400" dirty="0" smtClean="0">
                <a:solidFill>
                  <a:srgbClr val="C00000"/>
                </a:solidFill>
                <a:latin typeface="Times New Roman" pitchFamily="18" charset="0"/>
                <a:cs typeface="Times New Roman" pitchFamily="18" charset="0"/>
              </a:rPr>
              <a:t>и готовить </a:t>
            </a:r>
            <a:r>
              <a:rPr lang="ru-RU" sz="2400" dirty="0">
                <a:solidFill>
                  <a:srgbClr val="C00000"/>
                </a:solidFill>
                <a:latin typeface="Times New Roman" pitchFamily="18" charset="0"/>
                <a:cs typeface="Times New Roman" pitchFamily="18" charset="0"/>
              </a:rPr>
              <a:t>из них соки, пасты и кетчупы</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434425"/>
            <a:ext cx="324761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556792"/>
            <a:ext cx="2538282" cy="3384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24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52736"/>
            <a:ext cx="8229600" cy="1152128"/>
          </a:xfrm>
        </p:spPr>
        <p:txBody>
          <a:bodyPr>
            <a:normAutofit/>
          </a:bodyPr>
          <a:lstStyle/>
          <a:p>
            <a:r>
              <a:rPr lang="ru-RU" sz="2800" dirty="0">
                <a:solidFill>
                  <a:srgbClr val="C00000"/>
                </a:solidFill>
                <a:latin typeface="Times New Roman" pitchFamily="18" charset="0"/>
                <a:cs typeface="Times New Roman" pitchFamily="18" charset="0"/>
              </a:rPr>
              <a:t>В ящики и </a:t>
            </a:r>
            <a:r>
              <a:rPr lang="ru-RU" sz="2800" dirty="0" smtClean="0">
                <a:solidFill>
                  <a:srgbClr val="C00000"/>
                </a:solidFill>
                <a:latin typeface="Times New Roman" pitchFamily="18" charset="0"/>
                <a:cs typeface="Times New Roman" pitchFamily="18" charset="0"/>
              </a:rPr>
              <a:t> </a:t>
            </a:r>
            <a:r>
              <a:rPr lang="ru-RU" sz="2800" dirty="0">
                <a:solidFill>
                  <a:srgbClr val="C00000"/>
                </a:solidFill>
                <a:latin typeface="Times New Roman" pitchFamily="18" charset="0"/>
                <a:cs typeface="Times New Roman" pitchFamily="18" charset="0"/>
              </a:rPr>
              <a:t>стаканчики </a:t>
            </a:r>
            <a:r>
              <a:rPr lang="ru-RU" sz="2800" dirty="0" smtClean="0">
                <a:solidFill>
                  <a:srgbClr val="C00000"/>
                </a:solidFill>
                <a:latin typeface="Times New Roman" pitchFamily="18" charset="0"/>
                <a:cs typeface="Times New Roman" pitchFamily="18" charset="0"/>
              </a:rPr>
              <a:t>посадили семена и стали поливать  их тёплою водичкой</a:t>
            </a:r>
            <a:endParaRPr lang="ru-RU" sz="2800" dirty="0">
              <a:solidFill>
                <a:srgbClr val="C0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190540"/>
            <a:ext cx="189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204864"/>
            <a:ext cx="189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239636"/>
            <a:ext cx="189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00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24744"/>
            <a:ext cx="8229600" cy="2736304"/>
          </a:xfrm>
        </p:spPr>
        <p:txBody>
          <a:bodyPr>
            <a:normAutofit fontScale="90000"/>
          </a:bodyPr>
          <a:lstStyle/>
          <a:p>
            <a:r>
              <a:rPr lang="ru-RU" sz="3100" dirty="0" smtClean="0">
                <a:solidFill>
                  <a:srgbClr val="C00000"/>
                </a:solidFill>
                <a:latin typeface="Times New Roman" pitchFamily="18" charset="0"/>
                <a:cs typeface="Times New Roman" pitchFamily="18" charset="0"/>
              </a:rPr>
              <a:t>И стали ждать когда они взойдут. </a:t>
            </a:r>
            <a:r>
              <a:rPr lang="ru-RU" sz="3100" dirty="0">
                <a:solidFill>
                  <a:srgbClr val="C00000"/>
                </a:solidFill>
                <a:latin typeface="Times New Roman" pitchFamily="18" charset="0"/>
                <a:cs typeface="Times New Roman" pitchFamily="18" charset="0"/>
              </a:rPr>
              <a:t>Для того чтобы они быстрей появились </a:t>
            </a:r>
            <a:r>
              <a:rPr lang="ru-RU" sz="3100" dirty="0" smtClean="0">
                <a:solidFill>
                  <a:srgbClr val="C00000"/>
                </a:solidFill>
                <a:latin typeface="Times New Roman" pitchFamily="18" charset="0"/>
                <a:cs typeface="Times New Roman" pitchFamily="18" charset="0"/>
              </a:rPr>
              <a:t>нужно тепло</a:t>
            </a:r>
            <a:r>
              <a:rPr lang="ru-RU" sz="3100" dirty="0">
                <a:solidFill>
                  <a:srgbClr val="C00000"/>
                </a:solidFill>
                <a:latin typeface="Times New Roman" pitchFamily="18" charset="0"/>
                <a:cs typeface="Times New Roman" pitchFamily="18" charset="0"/>
              </a:rPr>
              <a:t>. Важно поливать только утром, тёплой, отстоянной водой. С</a:t>
            </a:r>
            <a:br>
              <a:rPr lang="ru-RU" sz="3100" dirty="0">
                <a:solidFill>
                  <a:srgbClr val="C00000"/>
                </a:solidFill>
                <a:latin typeface="Times New Roman" pitchFamily="18" charset="0"/>
                <a:cs typeface="Times New Roman" pitchFamily="18" charset="0"/>
              </a:rPr>
            </a:br>
            <a:r>
              <a:rPr lang="ru-RU" sz="3100" dirty="0" err="1" smtClean="0">
                <a:solidFill>
                  <a:srgbClr val="C00000"/>
                </a:solidFill>
                <a:latin typeface="Times New Roman" pitchFamily="18" charset="0"/>
                <a:cs typeface="Times New Roman" pitchFamily="18" charset="0"/>
              </a:rPr>
              <a:t>С</a:t>
            </a:r>
            <a:r>
              <a:rPr lang="ru-RU" sz="3100" dirty="0" smtClean="0">
                <a:solidFill>
                  <a:srgbClr val="C00000"/>
                </a:solidFill>
                <a:latin typeface="Times New Roman" pitchFamily="18" charset="0"/>
                <a:cs typeface="Times New Roman" pitchFamily="18" charset="0"/>
              </a:rPr>
              <a:t> появлением </a:t>
            </a:r>
            <a:r>
              <a:rPr lang="ru-RU" sz="3100" dirty="0">
                <a:solidFill>
                  <a:srgbClr val="C00000"/>
                </a:solidFill>
                <a:latin typeface="Times New Roman" pitchFamily="18" charset="0"/>
                <a:cs typeface="Times New Roman" pitchFamily="18" charset="0"/>
              </a:rPr>
              <a:t>всходов ящики поставим на самое светлое </a:t>
            </a:r>
            <a:r>
              <a:rPr lang="ru-RU" sz="3100" dirty="0" smtClean="0">
                <a:solidFill>
                  <a:srgbClr val="C00000"/>
                </a:solidFill>
                <a:latin typeface="Times New Roman" pitchFamily="18" charset="0"/>
                <a:cs typeface="Times New Roman" pitchFamily="18" charset="0"/>
              </a:rPr>
              <a:t>место. Все наблюдения отмечали в дневниках.</a:t>
            </a:r>
            <a:r>
              <a:rPr lang="ru-RU" dirty="0"/>
              <a:t/>
            </a:r>
            <a:br>
              <a:rPr lang="ru-RU" dirty="0"/>
            </a:b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645024"/>
            <a:ext cx="162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3589915"/>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807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36712"/>
            <a:ext cx="8229600" cy="1512168"/>
          </a:xfrm>
        </p:spPr>
        <p:txBody>
          <a:bodyPr>
            <a:normAutofit/>
          </a:bodyPr>
          <a:lstStyle/>
          <a:p>
            <a:r>
              <a:rPr lang="ru-RU" sz="2800" dirty="0">
                <a:solidFill>
                  <a:srgbClr val="C00000"/>
                </a:solidFill>
                <a:latin typeface="Times New Roman" pitchFamily="18" charset="0"/>
                <a:cs typeface="Times New Roman" pitchFamily="18" charset="0"/>
              </a:rPr>
              <a:t>До сбора урожая нам ещё далеко, наша рассада</a:t>
            </a:r>
            <a:br>
              <a:rPr lang="ru-RU" sz="2800" dirty="0">
                <a:solidFill>
                  <a:srgbClr val="C00000"/>
                </a:solidFill>
                <a:latin typeface="Times New Roman" pitchFamily="18" charset="0"/>
                <a:cs typeface="Times New Roman" pitchFamily="18" charset="0"/>
              </a:rPr>
            </a:br>
            <a:r>
              <a:rPr lang="ru-RU" sz="2800" dirty="0">
                <a:solidFill>
                  <a:srgbClr val="C00000"/>
                </a:solidFill>
                <a:latin typeface="Times New Roman" pitchFamily="18" charset="0"/>
                <a:cs typeface="Times New Roman" pitchFamily="18" charset="0"/>
              </a:rPr>
              <a:t>должна пройти несколько стадий </a:t>
            </a:r>
            <a:r>
              <a:rPr lang="ru-RU" sz="2800" dirty="0" smtClean="0">
                <a:solidFill>
                  <a:srgbClr val="C00000"/>
                </a:solidFill>
                <a:latin typeface="Times New Roman" pitchFamily="18" charset="0"/>
                <a:cs typeface="Times New Roman" pitchFamily="18" charset="0"/>
              </a:rPr>
              <a:t>развития</a:t>
            </a:r>
            <a:endParaRPr lang="ru-RU" sz="2800" dirty="0">
              <a:solidFill>
                <a:srgbClr val="C0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420888"/>
            <a:ext cx="641649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30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96752"/>
            <a:ext cx="8229600" cy="2736304"/>
          </a:xfrm>
        </p:spPr>
        <p:txBody>
          <a:bodyPr>
            <a:noAutofit/>
          </a:bodyPr>
          <a:lstStyle/>
          <a:p>
            <a:r>
              <a:rPr lang="ru-RU" sz="2200" dirty="0">
                <a:solidFill>
                  <a:srgbClr val="C00000"/>
                </a:solidFill>
                <a:latin typeface="Times New Roman" pitchFamily="18" charset="0"/>
                <a:cs typeface="Times New Roman" pitchFamily="18" charset="0"/>
              </a:rPr>
              <a:t>В </a:t>
            </a:r>
            <a:r>
              <a:rPr lang="ru-RU" sz="2200" dirty="0" smtClean="0">
                <a:solidFill>
                  <a:srgbClr val="C00000"/>
                </a:solidFill>
                <a:latin typeface="Times New Roman" pitchFamily="18" charset="0"/>
                <a:cs typeface="Times New Roman" pitchFamily="18" charset="0"/>
              </a:rPr>
              <a:t>конце мая </a:t>
            </a:r>
            <a:r>
              <a:rPr lang="ru-RU" sz="2200" dirty="0">
                <a:solidFill>
                  <a:srgbClr val="C00000"/>
                </a:solidFill>
                <a:latin typeface="Times New Roman" pitchFamily="18" charset="0"/>
                <a:cs typeface="Times New Roman" pitchFamily="18" charset="0"/>
              </a:rPr>
              <a:t>дети высадили помидоры </a:t>
            </a:r>
            <a:r>
              <a:rPr lang="ru-RU" sz="2200" dirty="0" smtClean="0">
                <a:solidFill>
                  <a:srgbClr val="C00000"/>
                </a:solidFill>
                <a:latin typeface="Times New Roman" pitchFamily="18" charset="0"/>
                <a:cs typeface="Times New Roman" pitchFamily="18" charset="0"/>
              </a:rPr>
              <a:t>в нашем огороде. Ходили  поливать, рыхлить, пропалывать.</a:t>
            </a:r>
            <a:r>
              <a:rPr lang="ru-RU" sz="2200" dirty="0">
                <a:solidFill>
                  <a:srgbClr val="C00000"/>
                </a:solidFill>
                <a:latin typeface="Times New Roman" pitchFamily="18" charset="0"/>
                <a:cs typeface="Times New Roman" pitchFamily="18" charset="0"/>
              </a:rPr>
              <a:t/>
            </a:r>
            <a:br>
              <a:rPr lang="ru-RU" sz="2200" dirty="0">
                <a:solidFill>
                  <a:srgbClr val="C00000"/>
                </a:solidFill>
                <a:latin typeface="Times New Roman" pitchFamily="18" charset="0"/>
                <a:cs typeface="Times New Roman" pitchFamily="18" charset="0"/>
              </a:rPr>
            </a:br>
            <a:r>
              <a:rPr lang="ru-RU" sz="2200" dirty="0" smtClean="0">
                <a:solidFill>
                  <a:srgbClr val="C00000"/>
                </a:solidFill>
                <a:latin typeface="Times New Roman" pitchFamily="18" charset="0"/>
                <a:cs typeface="Times New Roman" pitchFamily="18" charset="0"/>
              </a:rPr>
              <a:t>У </a:t>
            </a:r>
            <a:r>
              <a:rPr lang="ru-RU" sz="2200" dirty="0">
                <a:solidFill>
                  <a:srgbClr val="C00000"/>
                </a:solidFill>
                <a:latin typeface="Times New Roman" pitchFamily="18" charset="0"/>
                <a:cs typeface="Times New Roman" pitchFamily="18" charset="0"/>
              </a:rPr>
              <a:t>растения помидоров много вредителей: </a:t>
            </a:r>
            <a:r>
              <a:rPr lang="ru-RU" sz="2200" dirty="0" err="1">
                <a:solidFill>
                  <a:srgbClr val="C00000"/>
                </a:solidFill>
                <a:latin typeface="Times New Roman" pitchFamily="18" charset="0"/>
                <a:cs typeface="Times New Roman" pitchFamily="18" charset="0"/>
              </a:rPr>
              <a:t>белокрылка</a:t>
            </a:r>
            <a:r>
              <a:rPr lang="ru-RU" sz="2200" dirty="0">
                <a:solidFill>
                  <a:srgbClr val="C00000"/>
                </a:solidFill>
                <a:latin typeface="Times New Roman" pitchFamily="18" charset="0"/>
                <a:cs typeface="Times New Roman" pitchFamily="18" charset="0"/>
              </a:rPr>
              <a:t>, колорадский жук, крестоцветная картофельная блошка… Они наносят большой урон урожаю, поэтому с ними необходимо бороться. Мы применяли следующие меры борьбы: удаляли сорняки, опрыскивали настоем из репчатого лука и чеснока, луковой шелухи один раз в десять дней, высоко окучивали помидоры. Подвязали помидоры к колышкам.</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5957" y="4149080"/>
            <a:ext cx="2771800" cy="2078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1079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24744"/>
            <a:ext cx="8229600" cy="2448272"/>
          </a:xfrm>
        </p:spPr>
        <p:txBody>
          <a:bodyPr>
            <a:noAutofit/>
          </a:bodyPr>
          <a:lstStyle/>
          <a:p>
            <a:r>
              <a:rPr lang="ru-RU" sz="2200" dirty="0">
                <a:solidFill>
                  <a:srgbClr val="C00000"/>
                </a:solidFill>
                <a:latin typeface="Times New Roman" pitchFamily="18" charset="0"/>
                <a:cs typeface="Times New Roman" pitchFamily="18" charset="0"/>
              </a:rPr>
              <a:t>Зацвели помидоры в </a:t>
            </a:r>
            <a:r>
              <a:rPr lang="ru-RU" sz="2200" dirty="0" smtClean="0">
                <a:solidFill>
                  <a:srgbClr val="C00000"/>
                </a:solidFill>
                <a:latin typeface="Times New Roman" pitchFamily="18" charset="0"/>
                <a:cs typeface="Times New Roman" pitchFamily="18" charset="0"/>
              </a:rPr>
              <a:t>середине июня</a:t>
            </a:r>
            <a:r>
              <a:rPr lang="ru-RU" sz="2200" dirty="0">
                <a:solidFill>
                  <a:srgbClr val="C00000"/>
                </a:solidFill>
                <a:latin typeface="Times New Roman" pitchFamily="18" charset="0"/>
                <a:cs typeface="Times New Roman" pitchFamily="18" charset="0"/>
              </a:rPr>
              <a:t>, чтобы помидоры были крупными прищипнули макушку и удалили часть цветков.</a:t>
            </a:r>
            <a:br>
              <a:rPr lang="ru-RU" sz="2200" dirty="0">
                <a:solidFill>
                  <a:srgbClr val="C00000"/>
                </a:solidFill>
                <a:latin typeface="Times New Roman" pitchFamily="18" charset="0"/>
                <a:cs typeface="Times New Roman" pitchFamily="18" charset="0"/>
              </a:rPr>
            </a:br>
            <a:r>
              <a:rPr lang="ru-RU" sz="2200" dirty="0" smtClean="0">
                <a:solidFill>
                  <a:srgbClr val="C00000"/>
                </a:solidFill>
                <a:latin typeface="Times New Roman" pitchFamily="18" charset="0"/>
                <a:cs typeface="Times New Roman" pitchFamily="18" charset="0"/>
              </a:rPr>
              <a:t>Цвести </a:t>
            </a:r>
            <a:r>
              <a:rPr lang="ru-RU" sz="2200" dirty="0">
                <a:solidFill>
                  <a:srgbClr val="C00000"/>
                </a:solidFill>
                <a:latin typeface="Times New Roman" pitchFamily="18" charset="0"/>
                <a:cs typeface="Times New Roman" pitchFamily="18" charset="0"/>
              </a:rPr>
              <a:t>помидоры могут чуть ли не вплоть до заморозков, но успеть созреть они не смогут, так как не хватит времени на их рост, ведь помидоры теплолюбивы. Когда же температура опускается, то они и вовсе прекращают рост. Поэтому и верхушку прищипывают, чтобы растение прекратило рост в высоту и смогло сформировать плоды уже из имеющихся цветов.</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3789040"/>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46596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262</Words>
  <Application>Microsoft Office PowerPoint</Application>
  <PresentationFormat>Экран (4:3)</PresentationFormat>
  <Paragraphs>30</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Муниципальное дошкольное образовательное автономное   учреждение  «Детский сад № 123 «Гармония» </vt:lpstr>
      <vt:lpstr>Презентация PowerPoint</vt:lpstr>
      <vt:lpstr>Презентация PowerPoint</vt:lpstr>
      <vt:lpstr>Презентация PowerPoint</vt:lpstr>
      <vt:lpstr>В ящики и  стаканчики посадили семена и стали поливать  их тёплою водичкой</vt:lpstr>
      <vt:lpstr>И стали ждать когда они взойдут. Для того чтобы они быстрей появились нужно тепло. Важно поливать только утром, тёплой, отстоянной водой. С С появлением всходов ящики поставим на самое светлое место. Все наблюдения отмечали в дневниках. </vt:lpstr>
      <vt:lpstr>До сбора урожая нам ещё далеко, наша рассада должна пройти несколько стадий развития</vt:lpstr>
      <vt:lpstr>В конце мая дети высадили помидоры в нашем огороде. Ходили  поливать, рыхлить, пропалывать. У растения помидоров много вредителей: белокрылка, колорадский жук, крестоцветная картофельная блошка… Они наносят большой урон урожаю, поэтому с ними необходимо бороться. Мы применяли следующие меры борьбы: удаляли сорняки, опрыскивали настоем из репчатого лука и чеснока, луковой шелухи один раз в десять дней, высоко окучивали помидоры. Подвязали помидоры к колышкам.</vt:lpstr>
      <vt:lpstr>Зацвели помидоры в середине июня, чтобы помидоры были крупными прищипнули макушку и удалили часть цветков. Цвести помидоры могут чуть ли не вплоть до заморозков, но успеть созреть они не смогут, так как не хватит времени на их рост, ведь помидоры теплолюбивы. Когда же температура опускается, то они и вовсе прекращают рост. Поэтому и верхушку прищипывают, чтобы растение прекратило рост в высоту и смогло сформировать плоды уже из имеющихся цветов.</vt:lpstr>
      <vt:lpstr>Первые зеленые плоды появились на первой  недели июля</vt:lpstr>
      <vt:lpstr>Покраснели томаты в конце июле.  Урожай собирали до самого сентября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дошкольное образовательное автономное   учреждение  «Детский сад № 123 «Гармония» </dc:title>
  <dc:creator>Даниил Косягин</dc:creator>
  <cp:lastModifiedBy>daniil202120212021@outlook.com</cp:lastModifiedBy>
  <cp:revision>6</cp:revision>
  <dcterms:created xsi:type="dcterms:W3CDTF">2023-09-18T17:48:59Z</dcterms:created>
  <dcterms:modified xsi:type="dcterms:W3CDTF">2023-09-18T18:49:20Z</dcterms:modified>
</cp:coreProperties>
</file>