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73" r:id="rId4"/>
    <p:sldId id="272" r:id="rId5"/>
    <p:sldId id="274" r:id="rId6"/>
    <p:sldId id="275" r:id="rId7"/>
    <p:sldId id="284" r:id="rId8"/>
    <p:sldId id="285" r:id="rId9"/>
    <p:sldId id="262" r:id="rId10"/>
    <p:sldId id="276" r:id="rId11"/>
    <p:sldId id="260" r:id="rId12"/>
    <p:sldId id="277" r:id="rId13"/>
    <p:sldId id="261" r:id="rId14"/>
    <p:sldId id="270" r:id="rId15"/>
    <p:sldId id="271" r:id="rId16"/>
    <p:sldId id="263" r:id="rId17"/>
    <p:sldId id="278" r:id="rId18"/>
    <p:sldId id="264" r:id="rId19"/>
    <p:sldId id="265" r:id="rId20"/>
    <p:sldId id="279" r:id="rId21"/>
    <p:sldId id="280" r:id="rId22"/>
    <p:sldId id="282" r:id="rId23"/>
    <p:sldId id="266" r:id="rId24"/>
    <p:sldId id="281" r:id="rId25"/>
    <p:sldId id="283" r:id="rId26"/>
    <p:sldId id="269" r:id="rId27"/>
  </p:sldIdLst>
  <p:sldSz cx="9144000" cy="6858000" type="screen4x3"/>
  <p:notesSz cx="6858000" cy="9144000"/>
  <p:defaultText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p:scale>
          <a:sx n="76" d="100"/>
          <a:sy n="76" d="100"/>
        </p:scale>
        <p:origin x="-894" y="216"/>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presProps" Target="presProp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685800" y="2130425"/>
            <a:ext cx="7772400" cy="1470025"/>
          </a:xfrm>
        </p:spPr>
        <p:txBody>
          <a:bodyPr/>
          <a:lstStyle/>
          <a:p>
            <a:r>
              <a:rPr lang="ru-RU" smtClean="0"/>
              <a:t>Образец заголовка</a:t>
            </a:r>
            <a:endParaRPr lang="ru-RU"/>
          </a:p>
        </p:txBody>
      </p:sp>
      <p:sp>
        <p:nvSpPr>
          <p:cNvPr id="3" name="Подзаголовок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ru-RU" smtClean="0"/>
              <a:t>Образец подзаголовка</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ru-RU"/>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10"/>
          </p:nvPr>
        </p:nvSpPr>
        <p:spPr/>
        <p:txBody>
          <a:bodyPr/>
          <a:lstStyle/>
          <a:p>
            <a:fld id="{B4C71EC6-210F-42DE-9C53-41977AD35B3D}" type="datetimeFigureOut">
              <a:rPr lang="ru-RU" smtClean="0"/>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2313" y="4406900"/>
            <a:ext cx="7772400" cy="1362075"/>
          </a:xfrm>
        </p:spPr>
        <p:txBody>
          <a:bodyPr anchor="t"/>
          <a:lstStyle>
            <a:lvl1pPr algn="l">
              <a:defRPr sz="4000" b="1" cap="all"/>
            </a:lvl1pPr>
          </a:lstStyle>
          <a:p>
            <a:r>
              <a:rPr lang="ru-RU" smtClean="0"/>
              <a:t>Образец заголовка</a:t>
            </a:r>
            <a:endParaRPr lang="ru-RU"/>
          </a:p>
        </p:txBody>
      </p:sp>
      <p:sp>
        <p:nvSpPr>
          <p:cNvPr id="3" name="Текст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ru-RU" smtClean="0"/>
              <a:t>Образец текста</a:t>
            </a:r>
          </a:p>
        </p:txBody>
      </p:sp>
      <p:sp>
        <p:nvSpPr>
          <p:cNvPr id="4" name="Дата 3"/>
          <p:cNvSpPr>
            <a:spLocks noGrp="1"/>
          </p:cNvSpPr>
          <p:nvPr>
            <p:ph type="dt" sz="half" idx="10"/>
          </p:nvPr>
        </p:nvSpPr>
        <p:spPr/>
        <p:txBody>
          <a:bodyPr/>
          <a:lstStyle/>
          <a:p>
            <a:fld id="{B4C71EC6-210F-42DE-9C53-41977AD35B3D}" type="datetimeFigureOut">
              <a:rPr lang="ru-RU" smtClean="0"/>
              <a:t>13.02.2024</a:t>
            </a:fld>
            <a:endParaRPr lang="ru-RU"/>
          </a:p>
        </p:txBody>
      </p:sp>
      <p:sp>
        <p:nvSpPr>
          <p:cNvPr id="5" name="Нижний колонтитул 4"/>
          <p:cNvSpPr>
            <a:spLocks noGrp="1"/>
          </p:cNvSpPr>
          <p:nvPr>
            <p:ph type="ftr" sz="quarter" idx="11"/>
          </p:nvPr>
        </p:nvSpPr>
        <p:spPr/>
        <p:txBody>
          <a:bodyPr/>
          <a:lstStyle/>
          <a:p>
            <a:endParaRPr lang="ru-RU"/>
          </a:p>
        </p:txBody>
      </p:sp>
      <p:sp>
        <p:nvSpPr>
          <p:cNvPr id="6" name="Номер слайда 5"/>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Содержимое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Содержимое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Дата 4"/>
          <p:cNvSpPr>
            <a:spLocks noGrp="1"/>
          </p:cNvSpPr>
          <p:nvPr>
            <p:ph type="dt" sz="half" idx="10"/>
          </p:nvPr>
        </p:nvSpPr>
        <p:spPr/>
        <p:txBody>
          <a:bodyPr/>
          <a:lstStyle/>
          <a:p>
            <a:fld id="{B4C71EC6-210F-42DE-9C53-41977AD35B3D}" type="datetimeFigureOut">
              <a:rPr lang="ru-RU" smtClean="0"/>
              <a:t>13.02.2024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lvl1pPr>
              <a:defRPr/>
            </a:lvl1pPr>
          </a:lstStyle>
          <a:p>
            <a:r>
              <a:rPr lang="ru-RU" smtClean="0"/>
              <a:t>Образец заголовка</a:t>
            </a:r>
            <a:endParaRPr lang="ru-RU"/>
          </a:p>
        </p:txBody>
      </p:sp>
      <p:sp>
        <p:nvSpPr>
          <p:cNvPr id="3" name="Текст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Содержимое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5" name="Текст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Содержимое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7" name="Дата 6"/>
          <p:cNvSpPr>
            <a:spLocks noGrp="1"/>
          </p:cNvSpPr>
          <p:nvPr>
            <p:ph type="dt" sz="half" idx="10"/>
          </p:nvPr>
        </p:nvSpPr>
        <p:spPr/>
        <p:txBody>
          <a:bodyPr/>
          <a:lstStyle/>
          <a:p>
            <a:fld id="{B4C71EC6-210F-42DE-9C53-41977AD35B3D}" type="datetimeFigureOut">
              <a:rPr lang="ru-RU" smtClean="0"/>
              <a:t>13.02.2024</a:t>
            </a:fld>
            <a:endParaRPr lang="ru-RU"/>
          </a:p>
        </p:txBody>
      </p:sp>
      <p:sp>
        <p:nvSpPr>
          <p:cNvPr id="8" name="Нижний колонтитул 7"/>
          <p:cNvSpPr>
            <a:spLocks noGrp="1"/>
          </p:cNvSpPr>
          <p:nvPr>
            <p:ph type="ftr" sz="quarter" idx="11"/>
          </p:nvPr>
        </p:nvSpPr>
        <p:spPr/>
        <p:txBody>
          <a:bodyPr/>
          <a:lstStyle/>
          <a:p>
            <a:endParaRPr lang="ru-RU"/>
          </a:p>
        </p:txBody>
      </p:sp>
      <p:sp>
        <p:nvSpPr>
          <p:cNvPr id="9" name="Номер слайда 8"/>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ru-RU"/>
          </a:p>
        </p:txBody>
      </p:sp>
      <p:sp>
        <p:nvSpPr>
          <p:cNvPr id="3" name="Дата 2"/>
          <p:cNvSpPr>
            <a:spLocks noGrp="1"/>
          </p:cNvSpPr>
          <p:nvPr>
            <p:ph type="dt" sz="half" idx="10"/>
          </p:nvPr>
        </p:nvSpPr>
        <p:spPr/>
        <p:txBody>
          <a:bodyPr/>
          <a:lstStyle/>
          <a:p>
            <a:fld id="{B4C71EC6-210F-42DE-9C53-41977AD35B3D}" type="datetimeFigureOut">
              <a:rPr lang="ru-RU" smtClean="0"/>
              <a:t>13.02.2024</a:t>
            </a:fld>
            <a:endParaRPr lang="ru-RU"/>
          </a:p>
        </p:txBody>
      </p:sp>
      <p:sp>
        <p:nvSpPr>
          <p:cNvPr id="4" name="Нижний колонтитул 3"/>
          <p:cNvSpPr>
            <a:spLocks noGrp="1"/>
          </p:cNvSpPr>
          <p:nvPr>
            <p:ph type="ftr" sz="quarter" idx="11"/>
          </p:nvPr>
        </p:nvSpPr>
        <p:spPr/>
        <p:txBody>
          <a:bodyPr/>
          <a:lstStyle/>
          <a:p>
            <a:endParaRPr lang="ru-RU"/>
          </a:p>
        </p:txBody>
      </p:sp>
      <p:sp>
        <p:nvSpPr>
          <p:cNvPr id="5" name="Номер слайда 4"/>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
          <p:cNvSpPr>
            <a:spLocks noGrp="1"/>
          </p:cNvSpPr>
          <p:nvPr>
            <p:ph type="dt" sz="half" idx="10"/>
          </p:nvPr>
        </p:nvSpPr>
        <p:spPr/>
        <p:txBody>
          <a:bodyPr/>
          <a:lstStyle/>
          <a:p>
            <a:fld id="{B4C71EC6-210F-42DE-9C53-41977AD35B3D}" type="datetimeFigureOut">
              <a:rPr lang="ru-RU" smtClean="0"/>
              <a:t>13.02.2024</a:t>
            </a:fld>
            <a:endParaRPr lang="ru-RU"/>
          </a:p>
        </p:txBody>
      </p:sp>
      <p:sp>
        <p:nvSpPr>
          <p:cNvPr id="3" name="Нижний колонтитул 2"/>
          <p:cNvSpPr>
            <a:spLocks noGrp="1"/>
          </p:cNvSpPr>
          <p:nvPr>
            <p:ph type="ftr" sz="quarter" idx="11"/>
          </p:nvPr>
        </p:nvSpPr>
        <p:spPr/>
        <p:txBody>
          <a:bodyPr/>
          <a:lstStyle/>
          <a:p>
            <a:endParaRPr lang="ru-RU"/>
          </a:p>
        </p:txBody>
      </p:sp>
      <p:sp>
        <p:nvSpPr>
          <p:cNvPr id="4" name="Номер слайда 3"/>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lstStyle>
            <a:lvl1pPr algn="l">
              <a:defRPr sz="2000" b="1"/>
            </a:lvl1pPr>
          </a:lstStyle>
          <a:p>
            <a:r>
              <a:rPr lang="ru-RU" smtClean="0"/>
              <a:t>Образец заголовка</a:t>
            </a:r>
            <a:endParaRPr lang="ru-RU"/>
          </a:p>
        </p:txBody>
      </p:sp>
      <p:sp>
        <p:nvSpPr>
          <p:cNvPr id="3" name="Содержимое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Текст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13.02.2024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792288" y="4800600"/>
            <a:ext cx="5486400" cy="566738"/>
          </a:xfrm>
        </p:spPr>
        <p:txBody>
          <a:bodyPr anchor="b"/>
          <a:lstStyle>
            <a:lvl1pPr algn="l">
              <a:defRPr sz="2000" b="1"/>
            </a:lvl1pPr>
          </a:lstStyle>
          <a:p>
            <a:r>
              <a:rPr lang="ru-RU" smtClean="0"/>
              <a:t>Образец заголовка</a:t>
            </a:r>
            <a:endParaRPr lang="ru-RU"/>
          </a:p>
        </p:txBody>
      </p:sp>
      <p:sp>
        <p:nvSpPr>
          <p:cNvPr id="3" name="Рисунок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Текст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5" name="Дата 4"/>
          <p:cNvSpPr>
            <a:spLocks noGrp="1"/>
          </p:cNvSpPr>
          <p:nvPr>
            <p:ph type="dt" sz="half" idx="10"/>
          </p:nvPr>
        </p:nvSpPr>
        <p:spPr/>
        <p:txBody>
          <a:bodyPr/>
          <a:lstStyle/>
          <a:p>
            <a:fld id="{B4C71EC6-210F-42DE-9C53-41977AD35B3D}" type="datetimeFigureOut">
              <a:rPr lang="ru-RU" smtClean="0"/>
              <a:t>13.02.2024</a:t>
            </a:fld>
            <a:endParaRPr lang="ru-RU"/>
          </a:p>
        </p:txBody>
      </p:sp>
      <p:sp>
        <p:nvSpPr>
          <p:cNvPr id="6" name="Нижний колонтитул 5"/>
          <p:cNvSpPr>
            <a:spLocks noGrp="1"/>
          </p:cNvSpPr>
          <p:nvPr>
            <p:ph type="ftr" sz="quarter" idx="11"/>
          </p:nvPr>
        </p:nvSpPr>
        <p:spPr/>
        <p:txBody>
          <a:bodyPr/>
          <a:lstStyle/>
          <a:p>
            <a:endParaRPr lang="ru-RU"/>
          </a:p>
        </p:txBody>
      </p:sp>
      <p:sp>
        <p:nvSpPr>
          <p:cNvPr id="7" name="Номер слайда 6"/>
          <p:cNvSpPr>
            <a:spLocks noGrp="1"/>
          </p:cNvSpPr>
          <p:nvPr>
            <p:ph type="sldNum" sz="quarter" idx="12"/>
          </p:nvPr>
        </p:nvSpPr>
        <p:spPr/>
        <p:txBody>
          <a:bodyPr/>
          <a:lstStyle/>
          <a:p>
            <a:fld id="{B19B0651-EE4F-4900-A07F-96A6BFA9D0F0}" type="slidenum">
              <a:rPr lang="ru-RU" smtClean="0"/>
              <a:t>‹#›</a:t>
            </a:fld>
            <a:endParaRPr lang="ru-RU"/>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ru-RU" smtClean="0"/>
              <a:t>Образец заголовка</a:t>
            </a:r>
            <a:endParaRPr lang="ru-RU"/>
          </a:p>
        </p:txBody>
      </p:sp>
      <p:sp>
        <p:nvSpPr>
          <p:cNvPr id="3" name="Текст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4" name="Дата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4C71EC6-210F-42DE-9C53-41977AD35B3D}" type="datetimeFigureOut">
              <a:rPr lang="ru-RU" smtClean="0"/>
              <a:t>13.02.2024</a:t>
            </a:fld>
            <a:endParaRPr lang="ru-RU"/>
          </a:p>
        </p:txBody>
      </p:sp>
      <p:sp>
        <p:nvSpPr>
          <p:cNvPr id="5" name="Нижний колонтитул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ru-RU"/>
          </a:p>
        </p:txBody>
      </p:sp>
      <p:sp>
        <p:nvSpPr>
          <p:cNvPr id="6" name="Номер слайда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19B0651-EE4F-4900-A07F-96A6BFA9D0F0}" type="slidenum">
              <a:rPr lang="ru-RU" smtClean="0"/>
              <a:t>‹#›</a:t>
            </a:fld>
            <a:endParaRPr lang="ru-RU"/>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16.jpeg"/><Relationship Id="rId1" Type="http://schemas.openxmlformats.org/officeDocument/2006/relationships/slideLayout" Target="../slideLayouts/slideLayout7.xml"/><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7.xml"/><Relationship Id="rId5" Type="http://schemas.openxmlformats.org/officeDocument/2006/relationships/image" Target="../media/image23.jpeg"/><Relationship Id="rId4" Type="http://schemas.openxmlformats.org/officeDocument/2006/relationships/image" Target="../media/image22.jpeg"/></Relationships>
</file>

<file path=ppt/slides/_rels/slide13.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30.jpeg"/><Relationship Id="rId5" Type="http://schemas.openxmlformats.org/officeDocument/2006/relationships/image" Target="../media/image29.jpeg"/><Relationship Id="rId4" Type="http://schemas.openxmlformats.org/officeDocument/2006/relationships/image" Target="../media/image28.jpeg"/></Relationships>
</file>

<file path=ppt/slides/_rels/slide1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png"/><Relationship Id="rId1" Type="http://schemas.openxmlformats.org/officeDocument/2006/relationships/slideLayout" Target="../slideLayouts/slideLayout6.xml"/><Relationship Id="rId4" Type="http://schemas.openxmlformats.org/officeDocument/2006/relationships/image" Target="../media/image33.jpeg"/></Relationships>
</file>

<file path=ppt/slides/_rels/slide16.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png"/><Relationship Id="rId1" Type="http://schemas.openxmlformats.org/officeDocument/2006/relationships/slideLayout" Target="../slideLayouts/slideLayout6.xml"/><Relationship Id="rId4" Type="http://schemas.openxmlformats.org/officeDocument/2006/relationships/image" Target="../media/image36.jpeg"/></Relationships>
</file>

<file path=ppt/slides/_rels/slide17.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7.xml"/><Relationship Id="rId5" Type="http://schemas.openxmlformats.org/officeDocument/2006/relationships/image" Target="../media/image40.png"/><Relationship Id="rId4" Type="http://schemas.openxmlformats.org/officeDocument/2006/relationships/image" Target="../media/image39.jpeg"/></Relationships>
</file>

<file path=ppt/slides/_rels/slide18.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43.png"/><Relationship Id="rId1" Type="http://schemas.openxmlformats.org/officeDocument/2006/relationships/slideLayout" Target="../slideLayouts/slideLayout7.xml"/><Relationship Id="rId6" Type="http://schemas.openxmlformats.org/officeDocument/2006/relationships/image" Target="../media/image47.png"/><Relationship Id="rId5" Type="http://schemas.openxmlformats.org/officeDocument/2006/relationships/image" Target="../media/image46.png"/><Relationship Id="rId4" Type="http://schemas.openxmlformats.org/officeDocument/2006/relationships/image" Target="../media/image45.png"/></Relationships>
</file>

<file path=ppt/slides/_rels/slide2.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png"/><Relationship Id="rId1" Type="http://schemas.openxmlformats.org/officeDocument/2006/relationships/slideLayout" Target="../slideLayouts/slideLayout7.xml"/><Relationship Id="rId5" Type="http://schemas.openxmlformats.org/officeDocument/2006/relationships/image" Target="../media/image53.png"/><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png"/><Relationship Id="rId1" Type="http://schemas.openxmlformats.org/officeDocument/2006/relationships/slideLayout" Target="../slideLayouts/slideLayout7.xml"/><Relationship Id="rId4" Type="http://schemas.openxmlformats.org/officeDocument/2006/relationships/image" Target="../media/image56.png"/></Relationships>
</file>

<file path=ppt/slides/_rels/slide2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image" Target="../media/image57.png"/><Relationship Id="rId1" Type="http://schemas.openxmlformats.org/officeDocument/2006/relationships/slideLayout" Target="../slideLayouts/slideLayout6.xml"/><Relationship Id="rId5" Type="http://schemas.openxmlformats.org/officeDocument/2006/relationships/image" Target="../media/image60.jpeg"/><Relationship Id="rId4" Type="http://schemas.openxmlformats.org/officeDocument/2006/relationships/image" Target="../media/image59.png"/></Relationships>
</file>

<file path=ppt/slides/_rels/slide24.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image" Target="../media/image61.png"/><Relationship Id="rId1" Type="http://schemas.openxmlformats.org/officeDocument/2006/relationships/slideLayout" Target="../slideLayouts/slideLayout7.xml"/><Relationship Id="rId5" Type="http://schemas.openxmlformats.org/officeDocument/2006/relationships/image" Target="../media/image64.png"/><Relationship Id="rId4" Type="http://schemas.openxmlformats.org/officeDocument/2006/relationships/image" Target="../media/image63.png"/></Relationships>
</file>

<file path=ppt/slides/_rels/slide2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7.xml"/><Relationship Id="rId5" Type="http://schemas.openxmlformats.org/officeDocument/2006/relationships/image" Target="../media/image68.png"/><Relationship Id="rId4" Type="http://schemas.openxmlformats.org/officeDocument/2006/relationships/image" Target="../media/image6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2.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11960" y="1412776"/>
            <a:ext cx="4392488" cy="4032448"/>
          </a:xfrm>
        </p:spPr>
        <p:txBody>
          <a:bodyPr>
            <a:noAutofit/>
          </a:bodyPr>
          <a:lstStyle/>
          <a:p>
            <a:r>
              <a:rPr lang="ru-RU" sz="26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Организация развивающей</a:t>
            </a:r>
            <a:br>
              <a:rPr lang="ru-RU" sz="26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ru-RU" sz="26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предметно- пространственной среды по речевому развитию дошкольников</a:t>
            </a:r>
            <a:br>
              <a:rPr lang="ru-RU" sz="26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br>
            <a:r>
              <a:rPr lang="ru-RU" sz="2600" b="1" i="1" dirty="0">
                <a:solidFill>
                  <a:srgbClr val="C00000"/>
                </a:solidFill>
                <a:effectLst>
                  <a:outerShdw blurRad="38100" dist="38100" dir="2700000" algn="tl">
                    <a:srgbClr val="000000">
                      <a:alpha val="43137"/>
                    </a:srgbClr>
                  </a:outerShdw>
                </a:effectLst>
                <a:latin typeface="Times New Roman" pitchFamily="18" charset="0"/>
                <a:cs typeface="Times New Roman" pitchFamily="18" charset="0"/>
              </a:rPr>
              <a:t> в соответствии с ФОП ДО</a:t>
            </a:r>
            <a:r>
              <a:rPr lang="ru-RU" sz="2600" dirty="0">
                <a:solidFill>
                  <a:srgbClr val="C00000"/>
                </a:solidFill>
                <a:latin typeface="Times New Roman" pitchFamily="18" charset="0"/>
                <a:cs typeface="Times New Roman" pitchFamily="18" charset="0"/>
              </a:rPr>
              <a:t/>
            </a:r>
            <a:br>
              <a:rPr lang="ru-RU" sz="2600" dirty="0">
                <a:solidFill>
                  <a:srgbClr val="C00000"/>
                </a:solidFill>
                <a:latin typeface="Times New Roman" pitchFamily="18" charset="0"/>
                <a:cs typeface="Times New Roman" pitchFamily="18" charset="0"/>
              </a:rPr>
            </a:br>
            <a:endParaRPr lang="ru-RU" sz="2600" dirty="0">
              <a:solidFill>
                <a:srgbClr val="C00000"/>
              </a:solidFill>
              <a:latin typeface="Times New Roman" pitchFamily="18" charset="0"/>
              <a:cs typeface="Times New Roman" pitchFamily="18" charset="0"/>
            </a:endParaRPr>
          </a:p>
        </p:txBody>
      </p:sp>
      <p:sp>
        <p:nvSpPr>
          <p:cNvPr id="4" name="Прямоугольник 3"/>
          <p:cNvSpPr/>
          <p:nvPr/>
        </p:nvSpPr>
        <p:spPr>
          <a:xfrm>
            <a:off x="251520" y="620688"/>
            <a:ext cx="8352928" cy="646331"/>
          </a:xfrm>
          <a:prstGeom prst="rect">
            <a:avLst/>
          </a:prstGeom>
        </p:spPr>
        <p:txBody>
          <a:bodyPr wrap="square">
            <a:spAutoFit/>
          </a:bodyPr>
          <a:lstStyle/>
          <a:p>
            <a:pPr algn="ctr"/>
            <a:r>
              <a:rPr lang="ru-RU" dirty="0">
                <a:latin typeface="Times New Roman" pitchFamily="18" charset="0"/>
                <a:cs typeface="Times New Roman" pitchFamily="18" charset="0"/>
              </a:rPr>
              <a:t>муниципальное дошкольное образовательное  учреждение                                         </a:t>
            </a:r>
          </a:p>
          <a:p>
            <a:pPr algn="ctr"/>
            <a:r>
              <a:rPr lang="ru-RU" dirty="0">
                <a:latin typeface="Times New Roman" pitchFamily="18" charset="0"/>
                <a:cs typeface="Times New Roman" pitchFamily="18" charset="0"/>
              </a:rPr>
              <a:t>«Детский сад №123 «Гармония» комбинированного вида г</a:t>
            </a:r>
            <a:r>
              <a:rPr lang="ru-RU" dirty="0" smtClean="0">
                <a:latin typeface="Times New Roman" pitchFamily="18" charset="0"/>
                <a:cs typeface="Times New Roman" pitchFamily="18" charset="0"/>
              </a:rPr>
              <a:t>. Орска</a:t>
            </a:r>
            <a:r>
              <a:rPr lang="ru-RU" dirty="0">
                <a:latin typeface="Times New Roman" pitchFamily="18" charset="0"/>
                <a:cs typeface="Times New Roman" pitchFamily="18" charset="0"/>
              </a:rPr>
              <a:t>»</a:t>
            </a:r>
          </a:p>
        </p:txBody>
      </p:sp>
      <p:sp>
        <p:nvSpPr>
          <p:cNvPr id="5" name="Прямоугольник 4"/>
          <p:cNvSpPr/>
          <p:nvPr/>
        </p:nvSpPr>
        <p:spPr>
          <a:xfrm>
            <a:off x="4499992" y="5589240"/>
            <a:ext cx="3347864" cy="646331"/>
          </a:xfrm>
          <a:prstGeom prst="rect">
            <a:avLst/>
          </a:prstGeom>
        </p:spPr>
        <p:txBody>
          <a:bodyPr wrap="square">
            <a:spAutoFit/>
          </a:bodyPr>
          <a:lstStyle/>
          <a:p>
            <a:r>
              <a:rPr lang="ru-RU" dirty="0"/>
              <a:t> </a:t>
            </a:r>
            <a:r>
              <a:rPr lang="ru-RU" dirty="0">
                <a:latin typeface="Times New Roman" pitchFamily="18" charset="0"/>
                <a:cs typeface="Times New Roman" pitchFamily="18" charset="0"/>
              </a:rPr>
              <a:t>Подготовил воспитатель:</a:t>
            </a:r>
          </a:p>
          <a:p>
            <a:r>
              <a:rPr lang="ru-RU" dirty="0" err="1">
                <a:latin typeface="Times New Roman" pitchFamily="18" charset="0"/>
                <a:cs typeface="Times New Roman" pitchFamily="18" charset="0"/>
              </a:rPr>
              <a:t>Косягина</a:t>
            </a:r>
            <a:r>
              <a:rPr lang="ru-RU" dirty="0">
                <a:latin typeface="Times New Roman" pitchFamily="18" charset="0"/>
                <a:cs typeface="Times New Roman" pitchFamily="18" charset="0"/>
              </a:rPr>
              <a:t> Татьяна Николаевна</a:t>
            </a:r>
          </a:p>
        </p:txBody>
      </p:sp>
      <p:pic>
        <p:nvPicPr>
          <p:cNvPr id="1026" name="Picture 2" descr="E:\МАМА\23-24\уолок по рр\фото\1hJKLICcq9g.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9361" r="5903"/>
          <a:stretch/>
        </p:blipFill>
        <p:spPr bwMode="auto">
          <a:xfrm>
            <a:off x="611560" y="1570141"/>
            <a:ext cx="3456384" cy="3468658"/>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34280812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3" descr="E:\МАМА\23-24\уолок по рр\фото\e16Mcgd1_Tw.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12499" t="10313" r="5675"/>
          <a:stretch/>
        </p:blipFill>
        <p:spPr bwMode="auto">
          <a:xfrm rot="5400000">
            <a:off x="1143528" y="952816"/>
            <a:ext cx="2923569" cy="240332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3" name="Picture 4" descr="E:\МАМА\23-24\уолок по рр\фото\Z7UYb5JEFOw.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998664" y="3785695"/>
            <a:ext cx="3213296" cy="240997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2"/>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4978567" y="1340768"/>
            <a:ext cx="2893184" cy="38575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89590889"/>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Autofit/>
          </a:bodyPr>
          <a:lstStyle/>
          <a:p>
            <a:r>
              <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Раздел «Пособия по развитию речевого дыхания»</a:t>
            </a:r>
          </a:p>
        </p:txBody>
      </p:sp>
      <p:sp>
        <p:nvSpPr>
          <p:cNvPr id="3" name="Прямоугольник 2"/>
          <p:cNvSpPr/>
          <p:nvPr/>
        </p:nvSpPr>
        <p:spPr>
          <a:xfrm>
            <a:off x="621548" y="1377073"/>
            <a:ext cx="4310492" cy="4832092"/>
          </a:xfrm>
          <a:prstGeom prst="rect">
            <a:avLst/>
          </a:prstGeom>
        </p:spPr>
        <p:txBody>
          <a:bodyPr wrap="square">
            <a:spAutoFit/>
          </a:bodyPr>
          <a:lstStyle/>
          <a:p>
            <a:pPr algn="just"/>
            <a:r>
              <a:rPr lang="ru-RU" sz="2000"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Дыхательные </a:t>
            </a:r>
            <a:r>
              <a:rPr lang="ru-RU" sz="2200" dirty="0">
                <a:latin typeface="Times New Roman" pitchFamily="18" charset="0"/>
                <a:cs typeface="Times New Roman" pitchFamily="18" charset="0"/>
              </a:rPr>
              <a:t>упражнения улучшают ритмы, повышают энергетическое обеспечение деятельности мозга, успокаивают, снимают стрессы и важны в работе над произношением. В своей работе мы используем предметы для </a:t>
            </a:r>
            <a:r>
              <a:rPr lang="ru-RU" sz="2200" dirty="0" err="1">
                <a:latin typeface="Times New Roman" pitchFamily="18" charset="0"/>
                <a:cs typeface="Times New Roman" pitchFamily="18" charset="0"/>
              </a:rPr>
              <a:t>поддувания</a:t>
            </a:r>
            <a:r>
              <a:rPr lang="ru-RU" sz="2200" dirty="0">
                <a:latin typeface="Times New Roman" pitchFamily="18" charset="0"/>
                <a:cs typeface="Times New Roman" pitchFamily="18" charset="0"/>
              </a:rPr>
              <a:t>: султанчики, разноцветные воздушные шарики, бумажные полоски, снежинки, перья, листочки, подуй на мельницу, бабочки, «Горячий чай», мыльные пузыри, </a:t>
            </a:r>
            <a:r>
              <a:rPr lang="ru-RU" sz="2200" dirty="0" smtClean="0">
                <a:latin typeface="Times New Roman" pitchFamily="18" charset="0"/>
                <a:cs typeface="Times New Roman" pitchFamily="18" charset="0"/>
              </a:rPr>
              <a:t>вертушки </a:t>
            </a:r>
            <a:r>
              <a:rPr lang="ru-RU" sz="2200" dirty="0">
                <a:latin typeface="Times New Roman" pitchFamily="18" charset="0"/>
                <a:cs typeface="Times New Roman" pitchFamily="18" charset="0"/>
              </a:rPr>
              <a:t>и т. д.</a:t>
            </a:r>
          </a:p>
        </p:txBody>
      </p:sp>
      <p:pic>
        <p:nvPicPr>
          <p:cNvPr id="10244" name="Picture 4" descr="E:\МАМА\23-24\уолок по рр\фото\PoegmoPhXSo.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364088" y="1772816"/>
            <a:ext cx="2970330" cy="396044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6667221"/>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descr="E:\МАМА\23-24\уолок по рр\фото\ctO2SGv5WYU.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55576" y="764704"/>
            <a:ext cx="336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6" name="Picture 4" descr="E:\МАМА\23-24\уолок по рр\фото\LMQwJWbXm0Q.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9162" y="3573016"/>
            <a:ext cx="336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4" name="Picture 3" descr="E:\МАМА\23-24\уолок по рр\фото\EU2xkzPLSq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680012" y="764704"/>
            <a:ext cx="336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5" name="Picture 2" descr="E:\МАМА\23-24\уолок по рр\фото\yRfxWgQdwU4.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80012" y="3559729"/>
            <a:ext cx="336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1775633332"/>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Игры для развития мелкой моторики:</a:t>
            </a:r>
          </a:p>
        </p:txBody>
      </p:sp>
      <p:sp>
        <p:nvSpPr>
          <p:cNvPr id="3" name="Прямоугольник 2"/>
          <p:cNvSpPr/>
          <p:nvPr/>
        </p:nvSpPr>
        <p:spPr>
          <a:xfrm>
            <a:off x="4571999" y="1340768"/>
            <a:ext cx="4176465" cy="4832092"/>
          </a:xfrm>
          <a:prstGeom prst="rect">
            <a:avLst/>
          </a:prstGeom>
        </p:spPr>
        <p:txBody>
          <a:bodyPr wrap="square">
            <a:spAutoFit/>
          </a:bodyPr>
          <a:lstStyle/>
          <a:p>
            <a:pPr algn="just"/>
            <a:r>
              <a:rPr lang="ru-RU" dirty="0" smtClean="0">
                <a:latin typeface="Times New Roman" pitchFamily="18" charset="0"/>
                <a:cs typeface="Times New Roman" pitchFamily="18" charset="0"/>
              </a:rPr>
              <a:t>     </a:t>
            </a:r>
            <a:r>
              <a:rPr lang="ru-RU" sz="2200" dirty="0" smtClean="0">
                <a:latin typeface="Times New Roman" pitchFamily="18" charset="0"/>
                <a:cs typeface="Times New Roman" pitchFamily="18" charset="0"/>
              </a:rPr>
              <a:t>Для </a:t>
            </a:r>
            <a:r>
              <a:rPr lang="ru-RU" sz="2200" dirty="0">
                <a:latin typeface="Times New Roman" pitchFamily="18" charset="0"/>
                <a:cs typeface="Times New Roman" pitchFamily="18" charset="0"/>
              </a:rPr>
              <a:t>развития мелкой моторики, мы  используем следующие игры: сухой пальчиковый бассейн, выложи по контуру, игры с прищепками, вкладыши, мозаика, </a:t>
            </a:r>
            <a:r>
              <a:rPr lang="ru-RU" sz="2200" dirty="0" err="1">
                <a:latin typeface="Times New Roman" pitchFamily="18" charset="0"/>
                <a:cs typeface="Times New Roman" pitchFamily="18" charset="0"/>
              </a:rPr>
              <a:t>пазлы</a:t>
            </a:r>
            <a:r>
              <a:rPr lang="ru-RU" sz="2200" dirty="0">
                <a:latin typeface="Times New Roman" pitchFamily="18" charset="0"/>
                <a:cs typeface="Times New Roman" pitchFamily="18" charset="0"/>
              </a:rPr>
              <a:t>, конструкторы, «Веселые </a:t>
            </a:r>
            <a:r>
              <a:rPr lang="ru-RU" sz="2200" dirty="0" err="1">
                <a:latin typeface="Times New Roman" pitchFamily="18" charset="0"/>
                <a:cs typeface="Times New Roman" pitchFamily="18" charset="0"/>
              </a:rPr>
              <a:t>шнурочки</a:t>
            </a:r>
            <a:r>
              <a:rPr lang="ru-RU" sz="2200" dirty="0">
                <a:latin typeface="Times New Roman" pitchFamily="18" charset="0"/>
                <a:cs typeface="Times New Roman" pitchFamily="18" charset="0"/>
              </a:rPr>
              <a:t>», трафареты, раскраски, счетные палочки, разноцветные скрепки, разнообразный материал для выкладывания предметов, букв, слогов, слов и предложений, сборник пальчиковых игр  и т. д. </a:t>
            </a:r>
          </a:p>
        </p:txBody>
      </p:sp>
      <p:pic>
        <p:nvPicPr>
          <p:cNvPr id="11266" name="Picture 2" descr="E:\МАМА\23-24\уолок по рр\фото\MTJaNaDUJH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01788" y="1340768"/>
            <a:ext cx="3637496" cy="272812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1267" name="Picture 3" descr="E:\МАМА\23-24\уолок по рр\фото\qtXXv6vKdv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053350" y="4221088"/>
            <a:ext cx="2711928" cy="203394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76130931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E:\МАМА\23-24\уолок по рр\фото\LfzrA2rSJU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33378" y="692696"/>
            <a:ext cx="336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0" name="Picture 2" descr="E:\МАМА\23-24\уолок по рр\фото\3s06bXnWxko.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419872" y="3373188"/>
            <a:ext cx="216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1" name="Picture 3" descr="E:\МАМА\23-24\уолок по рр\фото\66JAUAATJq4.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980232" y="692696"/>
            <a:ext cx="336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2" name="Picture 4" descr="E:\МАМА\23-24\уолок по рр\фото\ka88hTonsy8.jpg"/>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145201" y="3373188"/>
            <a:ext cx="216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12293" name="Picture 5" descr="E:\МАМА\23-24\уолок по рр\фото\UJTC7pBB00c.jpg"/>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8604" y="3373188"/>
            <a:ext cx="2160000" cy="288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91582571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2007" y="116632"/>
            <a:ext cx="9144000" cy="778098"/>
          </a:xfrm>
        </p:spPr>
        <p:txBody>
          <a:bodyPr>
            <a:noAutofit/>
          </a:bodyPr>
          <a:lstStyle/>
          <a:p>
            <a:r>
              <a:rPr lang="ru-RU" sz="34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Игры с массажным шариком</a:t>
            </a:r>
            <a:r>
              <a:rPr lang="ru-RU" sz="34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ru-RU" sz="34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су-</a:t>
            </a:r>
            <a:r>
              <a:rPr lang="ru-RU" sz="3400" b="1" i="1" dirty="0" err="1"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джок</a:t>
            </a:r>
            <a:endParaRPr lang="ru-RU" sz="34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pic>
        <p:nvPicPr>
          <p:cNvPr id="819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436255" y="1052736"/>
            <a:ext cx="2880000" cy="216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8195" name="Picture 3" descr="E:\МАМА\23-24\уолок по рр\фото\9x6iDikuOhs.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6836" t="35767"/>
          <a:stretch/>
        </p:blipFill>
        <p:spPr bwMode="auto">
          <a:xfrm rot="5400000">
            <a:off x="6244628" y="3911670"/>
            <a:ext cx="2855321" cy="188009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
        <p:nvSpPr>
          <p:cNvPr id="3" name="Прямоугольник 2"/>
          <p:cNvSpPr/>
          <p:nvPr/>
        </p:nvSpPr>
        <p:spPr>
          <a:xfrm>
            <a:off x="547159" y="1484784"/>
            <a:ext cx="3744416" cy="4093428"/>
          </a:xfrm>
          <a:prstGeom prst="rect">
            <a:avLst/>
          </a:prstGeom>
        </p:spPr>
        <p:txBody>
          <a:bodyPr wrap="square">
            <a:spAutoFit/>
          </a:bodyPr>
          <a:lstStyle/>
          <a:p>
            <a:pPr algn="just"/>
            <a:r>
              <a:rPr lang="ru-RU" sz="2000" dirty="0" smtClean="0">
                <a:latin typeface="Times New Roman" pitchFamily="18" charset="0"/>
                <a:cs typeface="Times New Roman" pitchFamily="18" charset="0"/>
              </a:rPr>
              <a:t>В своей работе я использую массажный </a:t>
            </a:r>
            <a:r>
              <a:rPr lang="ru-RU" sz="2000" dirty="0">
                <a:latin typeface="Times New Roman" pitchFamily="18" charset="0"/>
                <a:cs typeface="Times New Roman" pitchFamily="18" charset="0"/>
              </a:rPr>
              <a:t>мяч (колючий мяч Су-</a:t>
            </a:r>
            <a:r>
              <a:rPr lang="ru-RU" sz="2000" dirty="0" err="1">
                <a:latin typeface="Times New Roman" pitchFamily="18" charset="0"/>
                <a:cs typeface="Times New Roman" pitchFamily="18" charset="0"/>
              </a:rPr>
              <a:t>Джок</a:t>
            </a:r>
            <a:r>
              <a:rPr lang="ru-RU" sz="2000" dirty="0">
                <a:latin typeface="Times New Roman" pitchFamily="18" charset="0"/>
                <a:cs typeface="Times New Roman" pitchFamily="18" charset="0"/>
              </a:rPr>
              <a:t>) эффективное средство развития кистей рук ребенка, движений его пальцев, разработки мышц. Ребристая игольчатая поверхность мяча воздействует на нервные окончания, улучшает приток крови и активизирует кровообращение</a:t>
            </a:r>
            <a:r>
              <a:rPr lang="ru-RU" sz="2000" dirty="0" smtClean="0">
                <a:latin typeface="Times New Roman" pitchFamily="18" charset="0"/>
                <a:cs typeface="Times New Roman" pitchFamily="18" charset="0"/>
              </a:rPr>
              <a:t>. Массажный </a:t>
            </a:r>
            <a:r>
              <a:rPr lang="ru-RU" sz="2000" dirty="0">
                <a:latin typeface="Times New Roman" pitchFamily="18" charset="0"/>
                <a:cs typeface="Times New Roman" pitchFamily="18" charset="0"/>
              </a:rPr>
              <a:t>мяч положительно сказывается на развитии </a:t>
            </a:r>
            <a:r>
              <a:rPr lang="ru-RU" sz="2000" dirty="0" smtClean="0">
                <a:latin typeface="Times New Roman" pitchFamily="18" charset="0"/>
                <a:cs typeface="Times New Roman" pitchFamily="18" charset="0"/>
              </a:rPr>
              <a:t>речи детей</a:t>
            </a:r>
            <a:r>
              <a:rPr lang="ru-RU" sz="2000" dirty="0">
                <a:latin typeface="Times New Roman" pitchFamily="18" charset="0"/>
                <a:cs typeface="Times New Roman" pitchFamily="18" charset="0"/>
              </a:rPr>
              <a:t>. </a:t>
            </a:r>
          </a:p>
        </p:txBody>
      </p:sp>
      <p:pic>
        <p:nvPicPr>
          <p:cNvPr id="13314" name="Picture 2" descr="E:\МАМА\23-24\уолок по рр\фото\7aFGiw531Xc.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b="9643"/>
          <a:stretch/>
        </p:blipFill>
        <p:spPr bwMode="auto">
          <a:xfrm rot="5400000">
            <a:off x="4183846" y="3889159"/>
            <a:ext cx="2855323" cy="193500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135406721"/>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620688"/>
            <a:ext cx="8229600" cy="796950"/>
          </a:xfrm>
        </p:spPr>
        <p:txBody>
          <a:bodyPr>
            <a:noAutofit/>
          </a:bodyPr>
          <a:lstStyle/>
          <a:p>
            <a:r>
              <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Материал по звукоподражанию, игры на развитие голоса:</a:t>
            </a:r>
          </a:p>
        </p:txBody>
      </p:sp>
      <p:sp>
        <p:nvSpPr>
          <p:cNvPr id="3" name="Прямоугольник 2"/>
          <p:cNvSpPr/>
          <p:nvPr/>
        </p:nvSpPr>
        <p:spPr>
          <a:xfrm>
            <a:off x="539552" y="1700808"/>
            <a:ext cx="8136904" cy="923330"/>
          </a:xfrm>
          <a:prstGeom prst="rect">
            <a:avLst/>
          </a:prstGeom>
        </p:spPr>
        <p:txBody>
          <a:bodyPr wrap="square">
            <a:spAutoFit/>
          </a:bodyPr>
          <a:lstStyle/>
          <a:p>
            <a:pPr algn="just"/>
            <a:r>
              <a:rPr lang="ru-RU" dirty="0" smtClean="0">
                <a:latin typeface="Times New Roman" pitchFamily="18" charset="0"/>
                <a:cs typeface="Times New Roman" pitchFamily="18" charset="0"/>
              </a:rPr>
              <a:t>      Игра </a:t>
            </a:r>
            <a:r>
              <a:rPr lang="ru-RU" dirty="0">
                <a:latin typeface="Times New Roman" pitchFamily="18" charset="0"/>
                <a:cs typeface="Times New Roman" pitchFamily="18" charset="0"/>
              </a:rPr>
              <a:t>«Звуковые  дорожки», карточки «Повтори звук», шумовые инструменты; звуковые коробочки; детские музыкальные инструменты: рояль, гармошка, барабаны, дудочка, бубен, трещотка, колокольчики, погремушки.</a:t>
            </a:r>
          </a:p>
        </p:txBody>
      </p:sp>
      <p:pic>
        <p:nvPicPr>
          <p:cNvPr id="14338"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425862" y="3284984"/>
            <a:ext cx="2364283" cy="3152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4339" name="Picture 3" descr="E:\МАМА\23-24\уолок по рр\фото\7qBxAUgH6s0.jpg"/>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11425" r="5676"/>
          <a:stretch/>
        </p:blipFill>
        <p:spPr bwMode="auto">
          <a:xfrm>
            <a:off x="539552" y="2817572"/>
            <a:ext cx="2785403"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4340" name="Picture 4" descr="E:\МАМА\23-24\уолок по рр\фото\6-In1vuPVck.jpg"/>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l="12502" r="5703"/>
          <a:stretch/>
        </p:blipFill>
        <p:spPr bwMode="auto">
          <a:xfrm>
            <a:off x="5928171" y="2624138"/>
            <a:ext cx="2748286" cy="2520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87551991"/>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62" name="Picture 2" descr="E:\МАМА\23-24\уолок по рр\фото\96M4Yg80y4s.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361479" y="764704"/>
            <a:ext cx="189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5364" name="Picture 4" descr="E:\МАМА\23-24\уолок по рр\фото\biZS96H-zvk.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644008" y="764704"/>
            <a:ext cx="3360000" cy="2520000"/>
          </a:xfrm>
          <a:prstGeom prst="rect">
            <a:avLst/>
          </a:prstGeom>
          <a:noFill/>
          <a:extLst>
            <a:ext uri="{909E8E84-426E-40DD-AFC4-6F175D3DCCD1}">
              <a14:hiddenFill xmlns:a14="http://schemas.microsoft.com/office/drawing/2010/main">
                <a:solidFill>
                  <a:srgbClr val="FFFFFF"/>
                </a:solidFill>
              </a14:hiddenFill>
            </a:ext>
          </a:extLst>
        </p:spPr>
      </p:pic>
      <p:pic>
        <p:nvPicPr>
          <p:cNvPr id="15365" name="Picture 5" descr="E:\МАМА\23-24\уолок по рр\фото\dp0iGgodyvs.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5400000">
            <a:off x="1006693" y="3753949"/>
            <a:ext cx="2599573" cy="1949680"/>
          </a:xfrm>
          <a:prstGeom prst="rect">
            <a:avLst/>
          </a:prstGeom>
          <a:noFill/>
          <a:extLst>
            <a:ext uri="{909E8E84-426E-40DD-AFC4-6F175D3DCCD1}">
              <a14:hiddenFill xmlns:a14="http://schemas.microsoft.com/office/drawing/2010/main">
                <a:solidFill>
                  <a:srgbClr val="FFFFFF"/>
                </a:solidFill>
              </a14:hiddenFill>
            </a:ext>
          </a:extLst>
        </p:spPr>
      </p:pic>
      <p:pic>
        <p:nvPicPr>
          <p:cNvPr id="15366"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644008" y="3526763"/>
            <a:ext cx="336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00656376"/>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792088"/>
          </a:xfrm>
        </p:spPr>
        <p:txBody>
          <a:bodyPr>
            <a:normAutofit/>
          </a:bodyPr>
          <a:lstStyle/>
          <a:p>
            <a:r>
              <a:rPr lang="ru-RU" sz="40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Игры по лексике и </a:t>
            </a:r>
            <a:r>
              <a:rPr lang="ru-RU" sz="40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грамматике</a:t>
            </a:r>
            <a:endParaRPr lang="ru-RU" dirty="0">
              <a:solidFill>
                <a:srgbClr val="FF0000"/>
              </a:solidFill>
              <a:latin typeface="Times New Roman" pitchFamily="18" charset="0"/>
              <a:cs typeface="Times New Roman" pitchFamily="18" charset="0"/>
            </a:endParaRPr>
          </a:p>
        </p:txBody>
      </p:sp>
      <p:sp>
        <p:nvSpPr>
          <p:cNvPr id="3" name="Прямоугольник 2"/>
          <p:cNvSpPr/>
          <p:nvPr/>
        </p:nvSpPr>
        <p:spPr>
          <a:xfrm>
            <a:off x="755575" y="1321546"/>
            <a:ext cx="7920880" cy="1200329"/>
          </a:xfrm>
          <a:prstGeom prst="rect">
            <a:avLst/>
          </a:prstGeom>
        </p:spPr>
        <p:txBody>
          <a:bodyPr wrap="square">
            <a:spAutoFit/>
          </a:bodyPr>
          <a:lstStyle/>
          <a:p>
            <a:r>
              <a:rPr lang="ru-RU" dirty="0">
                <a:latin typeface="Times New Roman" pitchFamily="18" charset="0"/>
                <a:cs typeface="Times New Roman" pitchFamily="18" charset="0"/>
              </a:rPr>
              <a:t>Лексические альбомы, тематические плакаты для развития лексики и грамматики, предметные картинки по лексическим темам, тематические лото и домино, игры «Четвертый лишний», «Назови ласково», «Сосчитай до пяти», «Скажи наоборот</a:t>
            </a:r>
            <a:r>
              <a:rPr lang="ru-RU" dirty="0" smtClean="0">
                <a:latin typeface="Times New Roman" pitchFamily="18" charset="0"/>
                <a:cs typeface="Times New Roman" pitchFamily="18" charset="0"/>
              </a:rPr>
              <a:t>».</a:t>
            </a:r>
            <a:endParaRPr lang="ru-RU" dirty="0">
              <a:latin typeface="Times New Roman" pitchFamily="18" charset="0"/>
              <a:cs typeface="Times New Roman" pitchFamily="18" charset="0"/>
            </a:endParaRPr>
          </a:p>
        </p:txBody>
      </p:sp>
      <p:pic>
        <p:nvPicPr>
          <p:cNvPr id="5124" name="Picture 4" descr="E:\МАМА\23-24\уолок по рр\фото\9WpVM1o_CbA.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718089" y="2543160"/>
            <a:ext cx="2610080" cy="3480107"/>
          </a:xfrm>
          <a:prstGeom prst="rect">
            <a:avLst/>
          </a:prstGeom>
          <a:noFill/>
          <a:extLst>
            <a:ext uri="{909E8E84-426E-40DD-AFC4-6F175D3DCCD1}">
              <a14:hiddenFill xmlns:a14="http://schemas.microsoft.com/office/drawing/2010/main">
                <a:solidFill>
                  <a:srgbClr val="FFFFFF"/>
                </a:solidFill>
              </a14:hiddenFill>
            </a:ext>
          </a:extLst>
        </p:spPr>
      </p:pic>
      <p:pic>
        <p:nvPicPr>
          <p:cNvPr id="16388"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50353" y="2780928"/>
            <a:ext cx="4216499" cy="31683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207538656"/>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499992" y="3834069"/>
            <a:ext cx="3667009" cy="2402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6"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954" y="868587"/>
            <a:ext cx="2517775" cy="1890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8" name="Picture 6"/>
          <p:cNvPicPr>
            <a:picLocks noChangeAspect="1" noChangeArrowheads="1"/>
          </p:cNvPicPr>
          <p:nvPr/>
        </p:nvPicPr>
        <p:blipFill rotWithShape="1">
          <a:blip r:embed="rId4" cstate="print">
            <a:extLst>
              <a:ext uri="{28A0092B-C50C-407E-A947-70E740481C1C}">
                <a14:useLocalDpi xmlns:a14="http://schemas.microsoft.com/office/drawing/2010/main" val="0"/>
              </a:ext>
            </a:extLst>
          </a:blip>
          <a:srcRect t="-2322" b="9851"/>
          <a:stretch/>
        </p:blipFill>
        <p:spPr bwMode="auto">
          <a:xfrm>
            <a:off x="683567" y="3775550"/>
            <a:ext cx="3549175" cy="246148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39" name="Picture 7"/>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16200000">
            <a:off x="5777198" y="1121269"/>
            <a:ext cx="3031835" cy="22738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440" name="Picture 8"/>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rot="10800000">
            <a:off x="827584" y="692695"/>
            <a:ext cx="2232248" cy="297633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627401923"/>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4546848" cy="5890666"/>
          </a:xfrm>
        </p:spPr>
        <p:txBody>
          <a:bodyPr>
            <a:noAutofit/>
          </a:bodyPr>
          <a:lstStyle/>
          <a:p>
            <a:pPr algn="just"/>
            <a:r>
              <a:rPr lang="ru-RU" sz="2800" dirty="0">
                <a:latin typeface="Times New Roman" pitchFamily="18" charset="0"/>
                <a:cs typeface="Times New Roman" pitchFamily="18" charset="0"/>
              </a:rPr>
              <a:t> </a:t>
            </a:r>
            <a:r>
              <a:rPr lang="ru-RU" sz="28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В связи с переходом  на Федеральную образовательную программу дошкольного образования перед нами стоит задача: не только научить детей воспринимать программный материал в процессе игры, творчества, тесного взаимодействия с другими воспитанниками, но и самим научиться не управлять детьми, а заинтересовывать их, мотивировать на получение определённого объема знаний. Мы не предоставляем детям знания в готовом виде, не читаем им лекций, наставлений, а действуем, используя «принцип рыболова» - подводим детей к определённым выводам, к открытиям, которые ребёнок должен сделать сам. </a:t>
            </a:r>
          </a:p>
        </p:txBody>
      </p:sp>
      <p:pic>
        <p:nvPicPr>
          <p:cNvPr id="7" name="Picture 2" descr="https://gas-kvas.com/uploads/posts/2023-01/1673466541_gas-kvas-com-p-detskie-shkolnie-risunki-29.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r="9008"/>
          <a:stretch/>
        </p:blipFill>
        <p:spPr bwMode="auto">
          <a:xfrm>
            <a:off x="5076056" y="1700808"/>
            <a:ext cx="3436899" cy="34561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095979888"/>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850106"/>
          </a:xfrm>
        </p:spPr>
        <p:txBody>
          <a:bodyPr>
            <a:normAutofit/>
          </a:bodyPr>
          <a:lstStyle/>
          <a:p>
            <a:r>
              <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Раздел «Развитие связной речи» </a:t>
            </a:r>
          </a:p>
        </p:txBody>
      </p:sp>
      <p:sp>
        <p:nvSpPr>
          <p:cNvPr id="3" name="Прямоугольник 2"/>
          <p:cNvSpPr/>
          <p:nvPr/>
        </p:nvSpPr>
        <p:spPr>
          <a:xfrm>
            <a:off x="4440629" y="1196752"/>
            <a:ext cx="4067944" cy="5016758"/>
          </a:xfrm>
          <a:prstGeom prst="rect">
            <a:avLst/>
          </a:prstGeom>
        </p:spPr>
        <p:txBody>
          <a:bodyPr wrap="square">
            <a:spAutoFit/>
          </a:bodyPr>
          <a:lstStyle/>
          <a:p>
            <a:pPr algn="just"/>
            <a:r>
              <a:rPr lang="ru-RU" sz="2000" dirty="0" smtClean="0">
                <a:latin typeface="Times New Roman" pitchFamily="18" charset="0"/>
                <a:cs typeface="Times New Roman" pitchFamily="18" charset="0"/>
              </a:rPr>
              <a:t>Содержит </a:t>
            </a:r>
            <a:r>
              <a:rPr lang="ru-RU" sz="2000" dirty="0">
                <a:latin typeface="Times New Roman" pitchFamily="18" charset="0"/>
                <a:cs typeface="Times New Roman" pitchFamily="18" charset="0"/>
              </a:rPr>
              <a:t>сюжетные картинки, схемы для составления описательных рассказов «Когда это бывает?»,  «Играем в профессии» «Истории в картинках»;  дидактическое пособие «Рассказы по картинкам», разные виды театра и др. Игры по развитию связной речи «Подбери слово», «Определения», «Лото», «Чей хвост, чья голова», «Противоположности», «Кем быть?»;   </a:t>
            </a:r>
            <a:r>
              <a:rPr lang="ru-RU" sz="2000" dirty="0" err="1">
                <a:latin typeface="Times New Roman" pitchFamily="18" charset="0"/>
                <a:cs typeface="Times New Roman" pitchFamily="18" charset="0"/>
              </a:rPr>
              <a:t>мнемотаблицы</a:t>
            </a:r>
            <a:r>
              <a:rPr lang="ru-RU" sz="2000" dirty="0">
                <a:latin typeface="Times New Roman" pitchFamily="18" charset="0"/>
                <a:cs typeface="Times New Roman" pitchFamily="18" charset="0"/>
              </a:rPr>
              <a:t>; </a:t>
            </a:r>
            <a:r>
              <a:rPr lang="ru-RU" sz="2000" dirty="0" err="1">
                <a:latin typeface="Times New Roman" pitchFamily="18" charset="0"/>
                <a:cs typeface="Times New Roman" pitchFamily="18" charset="0"/>
              </a:rPr>
              <a:t>чистоговорки</a:t>
            </a:r>
            <a:r>
              <a:rPr lang="ru-RU" sz="2000" dirty="0">
                <a:latin typeface="Times New Roman" pitchFamily="18" charset="0"/>
                <a:cs typeface="Times New Roman" pitchFamily="18" charset="0"/>
              </a:rPr>
              <a:t>, стихи, </a:t>
            </a:r>
            <a:r>
              <a:rPr lang="ru-RU" sz="2000" dirty="0" err="1">
                <a:latin typeface="Times New Roman" pitchFamily="18" charset="0"/>
                <a:cs typeface="Times New Roman" pitchFamily="18" charset="0"/>
              </a:rPr>
              <a:t>потешки</a:t>
            </a:r>
            <a:r>
              <a:rPr lang="ru-RU" sz="2000" dirty="0">
                <a:latin typeface="Times New Roman" pitchFamily="18" charset="0"/>
                <a:cs typeface="Times New Roman" pitchFamily="18" charset="0"/>
              </a:rPr>
              <a:t>, скороговорки; библиотека детских книг и др.</a:t>
            </a:r>
          </a:p>
        </p:txBody>
      </p:sp>
      <p:pic>
        <p:nvPicPr>
          <p:cNvPr id="19458"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11560" y="1196752"/>
            <a:ext cx="336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9459"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570" b="12204"/>
          <a:stretch/>
        </p:blipFill>
        <p:spPr bwMode="auto">
          <a:xfrm>
            <a:off x="691552" y="4034321"/>
            <a:ext cx="3240040" cy="22124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1098525"/>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1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99592" y="836712"/>
            <a:ext cx="335915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1"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4791502" y="834487"/>
            <a:ext cx="336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2" name="Picture 4"/>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rot="10800000">
            <a:off x="876791" y="3648869"/>
            <a:ext cx="336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413"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91502" y="3644744"/>
            <a:ext cx="335915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443756027"/>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rot="5400000">
            <a:off x="1196625" y="278938"/>
            <a:ext cx="2646294" cy="35283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2531" name="Picture 3" descr="E:\МАМА\23-24\уолок по рр\фото\RezUEoqsqiA.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5400000">
            <a:off x="1228462" y="3136515"/>
            <a:ext cx="2619005" cy="3492007"/>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716016" y="1494074"/>
            <a:ext cx="3744416" cy="374441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319420499"/>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476672"/>
            <a:ext cx="8229600" cy="940966"/>
          </a:xfrm>
        </p:spPr>
        <p:txBody>
          <a:bodyPr>
            <a:noAutofit/>
          </a:bodyPr>
          <a:lstStyle/>
          <a:p>
            <a:r>
              <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Материал по подготовке к обучению грамоте:</a:t>
            </a:r>
          </a:p>
        </p:txBody>
      </p:sp>
      <p:sp>
        <p:nvSpPr>
          <p:cNvPr id="3" name="Прямоугольник 2"/>
          <p:cNvSpPr/>
          <p:nvPr/>
        </p:nvSpPr>
        <p:spPr>
          <a:xfrm>
            <a:off x="611560" y="1556792"/>
            <a:ext cx="7992888" cy="923330"/>
          </a:xfrm>
          <a:prstGeom prst="rect">
            <a:avLst/>
          </a:prstGeom>
        </p:spPr>
        <p:txBody>
          <a:bodyPr wrap="square">
            <a:spAutoFit/>
          </a:bodyPr>
          <a:lstStyle/>
          <a:p>
            <a:r>
              <a:rPr lang="ru-RU" dirty="0">
                <a:latin typeface="Times New Roman" pitchFamily="18" charset="0"/>
                <a:cs typeface="Times New Roman" pitchFamily="18" charset="0"/>
              </a:rPr>
              <a:t>Прописи, «Цветные </a:t>
            </a:r>
            <a:r>
              <a:rPr lang="ru-RU" dirty="0" err="1">
                <a:latin typeface="Times New Roman" pitchFamily="18" charset="0"/>
                <a:cs typeface="Times New Roman" pitchFamily="18" charset="0"/>
              </a:rPr>
              <a:t>скрепочки</a:t>
            </a:r>
            <a:r>
              <a:rPr lang="ru-RU" dirty="0">
                <a:latin typeface="Times New Roman" pitchFamily="18" charset="0"/>
                <a:cs typeface="Times New Roman" pitchFamily="18" charset="0"/>
              </a:rPr>
              <a:t>», магнитная доска; наборы магнитных букв; кубики «Азбука в картинках», игры «Учись читать», «Умные кубики», игра «Звуки, буквы я учу!»,  «Говорящая Азбука».</a:t>
            </a:r>
          </a:p>
        </p:txBody>
      </p:sp>
      <p:pic>
        <p:nvPicPr>
          <p:cNvPr id="20482"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27884" y="3256412"/>
            <a:ext cx="2160240" cy="28803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85491" y="2686797"/>
            <a:ext cx="288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2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4478000" y="-10858500"/>
            <a:ext cx="2880000" cy="2160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Рисунок 6" descr="C:\Users\Гармония\Downloads\IMG_20240213_102634.jpg"/>
          <p:cNvPicPr/>
          <p:nvPr/>
        </p:nvPicPr>
        <p:blipFill rotWithShape="1">
          <a:blip r:embed="rId5" cstate="print">
            <a:extLst>
              <a:ext uri="{28A0092B-C50C-407E-A947-70E740481C1C}">
                <a14:useLocalDpi xmlns:a14="http://schemas.microsoft.com/office/drawing/2010/main" val="0"/>
              </a:ext>
            </a:extLst>
          </a:blip>
          <a:srcRect t="6866"/>
          <a:stretch/>
        </p:blipFill>
        <p:spPr bwMode="auto">
          <a:xfrm rot="10800000">
            <a:off x="5727898" y="2686797"/>
            <a:ext cx="2876550" cy="2009775"/>
          </a:xfrm>
          <a:prstGeom prst="rect">
            <a:avLst/>
          </a:prstGeom>
          <a:noFill/>
          <a:ln>
            <a:noFill/>
          </a:ln>
          <a:extLst>
            <a:ext uri="{53640926-AAD7-44D8-BBD7-CCE9431645EC}">
              <a14:shadowObscured xmlns:a14="http://schemas.microsoft.com/office/drawing/2010/main"/>
            </a:ext>
          </a:extLst>
        </p:spPr>
      </p:pic>
    </p:spTree>
    <p:extLst>
      <p:ext uri="{BB962C8B-B14F-4D97-AF65-F5344CB8AC3E}">
        <p14:creationId xmlns:p14="http://schemas.microsoft.com/office/powerpoint/2010/main" val="183527227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9" name="Picture 5"/>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729283" y="3441318"/>
            <a:ext cx="336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0" name="Picture 6"/>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rot="10800000">
            <a:off x="1058024" y="3441317"/>
            <a:ext cx="336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1511" name="Picture 7"/>
          <p:cNvPicPr>
            <a:picLocks noChangeAspect="1" noChangeArrowheads="1"/>
          </p:cNvPicPr>
          <p:nvPr/>
        </p:nvPicPr>
        <p:blipFill rotWithShape="1">
          <a:blip r:embed="rId4">
            <a:extLst>
              <a:ext uri="{28A0092B-C50C-407E-A947-70E740481C1C}">
                <a14:useLocalDpi xmlns:a14="http://schemas.microsoft.com/office/drawing/2010/main" val="0"/>
              </a:ext>
            </a:extLst>
          </a:blip>
          <a:srcRect t="50000"/>
          <a:stretch/>
        </p:blipFill>
        <p:spPr bwMode="auto">
          <a:xfrm>
            <a:off x="848024" y="679873"/>
            <a:ext cx="3780000" cy="252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307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860032" y="682098"/>
            <a:ext cx="3359150" cy="2517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78807758"/>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554"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11694" r="13324"/>
          <a:stretch/>
        </p:blipFill>
        <p:spPr bwMode="auto">
          <a:xfrm rot="16200000">
            <a:off x="5233114" y="3040708"/>
            <a:ext cx="2483681" cy="33738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5" name="Picture 3"/>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b="30830"/>
          <a:stretch/>
        </p:blipFill>
        <p:spPr bwMode="auto">
          <a:xfrm>
            <a:off x="5111381" y="731347"/>
            <a:ext cx="2727145" cy="2515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6"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99592" y="3432175"/>
            <a:ext cx="3359150" cy="25241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3557"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040955" y="821120"/>
            <a:ext cx="3049217" cy="21497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87316454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23528" y="1844824"/>
            <a:ext cx="8229600" cy="1143000"/>
          </a:xfrm>
        </p:spPr>
        <p:txBody>
          <a:bodyPr>
            <a:noAutofit/>
          </a:bodyPr>
          <a:lstStyle/>
          <a:p>
            <a:pPr algn="just"/>
            <a:r>
              <a:rPr lang="ru-RU" sz="2800" dirty="0" smtClean="0">
                <a:latin typeface="Times New Roman" pitchFamily="18" charset="0"/>
                <a:cs typeface="Times New Roman" pitchFamily="18" charset="0"/>
              </a:rPr>
              <a:t>       Развитие </a:t>
            </a:r>
            <a:r>
              <a:rPr lang="ru-RU" sz="2800" dirty="0">
                <a:latin typeface="Times New Roman" pitchFamily="18" charset="0"/>
                <a:cs typeface="Times New Roman" pitchFamily="18" charset="0"/>
              </a:rPr>
              <a:t>познавательно – речевых способностей у детей - это одна из главных задач дошкольного образования. Решение этой задачи невозможно без создания современной предметно–развивающей среды. Оформленный речевой уголок расширяет речевую среду в группе, способствует созданию у детей эмоциональной отзывчивости и желания участвовать в речевом общении.</a:t>
            </a:r>
          </a:p>
        </p:txBody>
      </p:sp>
      <p:sp>
        <p:nvSpPr>
          <p:cNvPr id="3" name="Прямоугольник 2"/>
          <p:cNvSpPr/>
          <p:nvPr/>
        </p:nvSpPr>
        <p:spPr>
          <a:xfrm>
            <a:off x="611560" y="4581128"/>
            <a:ext cx="7920880" cy="769441"/>
          </a:xfrm>
          <a:prstGeom prst="rect">
            <a:avLst/>
          </a:prstGeom>
        </p:spPr>
        <p:txBody>
          <a:bodyPr wrap="square">
            <a:spAutoFit/>
          </a:bodyPr>
          <a:lstStyle/>
          <a:p>
            <a:pPr algn="ctr"/>
            <a:r>
              <a:rPr lang="ru-RU" sz="44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СПАСИБО ЗА ВНИМАНИЕ!</a:t>
            </a:r>
            <a:endParaRPr lang="ru-RU" sz="44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Tree>
    <p:extLst>
      <p:ext uri="{BB962C8B-B14F-4D97-AF65-F5344CB8AC3E}">
        <p14:creationId xmlns:p14="http://schemas.microsoft.com/office/powerpoint/2010/main" val="195128861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480654" y="620688"/>
            <a:ext cx="8208912" cy="2862322"/>
          </a:xfrm>
          <a:prstGeom prst="rect">
            <a:avLst/>
          </a:prstGeom>
        </p:spPr>
        <p:txBody>
          <a:bodyPr wrap="square">
            <a:spAutoFit/>
          </a:bodyPr>
          <a:lstStyle/>
          <a:p>
            <a:pPr algn="just"/>
            <a:r>
              <a:rPr lang="ru-RU" sz="2000" dirty="0" smtClean="0"/>
              <a:t>       </a:t>
            </a:r>
            <a:r>
              <a:rPr lang="ru-RU" sz="2000" dirty="0" smtClean="0">
                <a:latin typeface="Times New Roman" pitchFamily="18" charset="0"/>
                <a:cs typeface="Times New Roman" pitchFamily="18" charset="0"/>
              </a:rPr>
              <a:t>Образовательная </a:t>
            </a:r>
            <a:r>
              <a:rPr lang="ru-RU" sz="2000" dirty="0">
                <a:latin typeface="Times New Roman" pitchFamily="18" charset="0"/>
                <a:cs typeface="Times New Roman" pitchFamily="18" charset="0"/>
              </a:rPr>
              <a:t>область «Речевое развитие» - одна из самых важных образовательных областей. Чтобы реализовать её, педагог должен сам очень хорошо владеть определённым объёмом знаний: иметь чистую, правильную, грамотную, образную речь; знать детскую литературу, уметь составить увлекательный рассказ по картине и дать речевой образец, речевую модель ребёнку, знать алгоритм описания картинок, уметь правильно, логично и увлекательно для ребёнка поставить вопросы, обладать талантом доверительного разговора с детьми и, наконец, просто иметь добрые глаза и любить детей.</a:t>
            </a:r>
          </a:p>
        </p:txBody>
      </p:sp>
      <p:pic>
        <p:nvPicPr>
          <p:cNvPr id="3" name="Picture 2" descr="E:\МАМА\23-24\уолок по рр\фото\-8Hr5GFB_zY.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83567" y="3559415"/>
            <a:ext cx="3485883" cy="261441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205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88024" y="3559415"/>
            <a:ext cx="3601991" cy="2767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946758971"/>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539552" y="474345"/>
            <a:ext cx="5328592" cy="6247864"/>
          </a:xfrm>
          <a:prstGeom prst="rect">
            <a:avLst/>
          </a:prstGeom>
        </p:spPr>
        <p:txBody>
          <a:bodyPr wrap="square">
            <a:spAutoFit/>
          </a:bodyPr>
          <a:lstStyle/>
          <a:p>
            <a:pPr algn="just"/>
            <a:r>
              <a:rPr lang="ru-RU" sz="2000" b="1" i="1" dirty="0">
                <a:latin typeface="Times New Roman" pitchFamily="18" charset="0"/>
                <a:cs typeface="Times New Roman" pitchFamily="18" charset="0"/>
              </a:rPr>
              <a:t>Целевые ориентиры ФОП </a:t>
            </a:r>
            <a:r>
              <a:rPr lang="ru-RU" sz="2000" dirty="0">
                <a:latin typeface="Times New Roman" pitchFamily="18" charset="0"/>
                <a:cs typeface="Times New Roman" pitchFamily="18" charset="0"/>
              </a:rPr>
              <a:t>предполагают, что на этапе завершения дошкольного образования ребёнок: достаточно хорошо владеет устной </a:t>
            </a:r>
            <a:r>
              <a:rPr lang="ru-RU" sz="2000" dirty="0" smtClean="0">
                <a:latin typeface="Times New Roman" pitchFamily="18" charset="0"/>
                <a:cs typeface="Times New Roman" pitchFamily="18" charset="0"/>
              </a:rPr>
              <a:t>речью, может </a:t>
            </a:r>
            <a:r>
              <a:rPr lang="ru-RU" sz="2000" dirty="0">
                <a:latin typeface="Times New Roman" pitchFamily="18" charset="0"/>
                <a:cs typeface="Times New Roman" pitchFamily="18" charset="0"/>
              </a:rPr>
              <a:t>свободно использовать речь для выражения своих мыслей, чувств и желаний,</a:t>
            </a:r>
          </a:p>
          <a:p>
            <a:pPr algn="just"/>
            <a:r>
              <a:rPr lang="ru-RU" sz="2000" dirty="0">
                <a:latin typeface="Times New Roman" pitchFamily="18" charset="0"/>
                <a:cs typeface="Times New Roman" pitchFamily="18" charset="0"/>
              </a:rPr>
              <a:t>совершенствует умение диалогического общения в совместных играх и занятиях,</a:t>
            </a:r>
          </a:p>
          <a:p>
            <a:pPr algn="just"/>
            <a:r>
              <a:rPr lang="ru-RU" sz="2000" dirty="0">
                <a:latin typeface="Times New Roman" pitchFamily="18" charset="0"/>
                <a:cs typeface="Times New Roman" pitchFamily="18" charset="0"/>
              </a:rPr>
              <a:t>владеет навыками культуры </a:t>
            </a:r>
            <a:r>
              <a:rPr lang="ru-RU" sz="2000" smtClean="0">
                <a:latin typeface="Times New Roman" pitchFamily="18" charset="0"/>
                <a:cs typeface="Times New Roman" pitchFamily="18" charset="0"/>
              </a:rPr>
              <a:t>общения, может </a:t>
            </a:r>
            <a:r>
              <a:rPr lang="ru-RU" sz="2000" dirty="0">
                <a:latin typeface="Times New Roman" pitchFamily="18" charset="0"/>
                <a:cs typeface="Times New Roman" pitchFamily="18" charset="0"/>
              </a:rPr>
              <a:t>выделять звуки в </a:t>
            </a:r>
            <a:r>
              <a:rPr lang="ru-RU" sz="2000" dirty="0" smtClean="0">
                <a:latin typeface="Times New Roman" pitchFamily="18" charset="0"/>
                <a:cs typeface="Times New Roman" pitchFamily="18" charset="0"/>
              </a:rPr>
              <a:t>словах, у </a:t>
            </a:r>
            <a:r>
              <a:rPr lang="ru-RU" sz="2000" dirty="0">
                <a:latin typeface="Times New Roman" pitchFamily="18" charset="0"/>
                <a:cs typeface="Times New Roman" pitchFamily="18" charset="0"/>
              </a:rPr>
              <a:t>ребёнка складываются предпосылки к грамотности</a:t>
            </a:r>
            <a:r>
              <a:rPr lang="ru-RU" sz="2000" dirty="0" smtClean="0">
                <a:latin typeface="Times New Roman" pitchFamily="18" charset="0"/>
                <a:cs typeface="Times New Roman" pitchFamily="18" charset="0"/>
              </a:rPr>
              <a:t>.</a:t>
            </a:r>
          </a:p>
          <a:p>
            <a:pPr algn="just"/>
            <a:r>
              <a:rPr lang="ru-RU" sz="2000" b="1" i="1" dirty="0" smtClean="0">
                <a:latin typeface="Times New Roman" pitchFamily="18" charset="0"/>
                <a:cs typeface="Times New Roman" pitchFamily="18" charset="0"/>
              </a:rPr>
              <a:t>Задачами</a:t>
            </a:r>
            <a:r>
              <a:rPr lang="ru-RU" sz="2000" dirty="0" smtClean="0">
                <a:latin typeface="Times New Roman" pitchFamily="18" charset="0"/>
                <a:cs typeface="Times New Roman" pitchFamily="18" charset="0"/>
              </a:rPr>
              <a:t> </a:t>
            </a:r>
            <a:r>
              <a:rPr lang="ru-RU" sz="2000" b="1" i="1" dirty="0">
                <a:latin typeface="Times New Roman" pitchFamily="18" charset="0"/>
                <a:cs typeface="Times New Roman" pitchFamily="18" charset="0"/>
              </a:rPr>
              <a:t>работы педагогов </a:t>
            </a:r>
            <a:r>
              <a:rPr lang="ru-RU" sz="2000" dirty="0">
                <a:latin typeface="Times New Roman" pitchFamily="18" charset="0"/>
                <a:cs typeface="Times New Roman" pitchFamily="18" charset="0"/>
              </a:rPr>
              <a:t>по речевому развитию детей дошкольного возраста согласно ФОП является:</a:t>
            </a:r>
          </a:p>
          <a:p>
            <a:pPr algn="just"/>
            <a:r>
              <a:rPr lang="ru-RU" sz="2000" dirty="0">
                <a:latin typeface="Times New Roman" pitchFamily="18" charset="0"/>
                <a:cs typeface="Times New Roman" pitchFamily="18" charset="0"/>
              </a:rPr>
              <a:t>1. Формирование словаря </a:t>
            </a:r>
          </a:p>
          <a:p>
            <a:pPr algn="just"/>
            <a:r>
              <a:rPr lang="ru-RU" sz="2000" dirty="0">
                <a:latin typeface="Times New Roman" pitchFamily="18" charset="0"/>
                <a:cs typeface="Times New Roman" pitchFamily="18" charset="0"/>
              </a:rPr>
              <a:t>2. </a:t>
            </a:r>
            <a:r>
              <a:rPr lang="ru-RU" sz="2000" dirty="0" smtClean="0">
                <a:latin typeface="Times New Roman" pitchFamily="18" charset="0"/>
                <a:cs typeface="Times New Roman" pitchFamily="18" charset="0"/>
              </a:rPr>
              <a:t>Развитие </a:t>
            </a:r>
            <a:r>
              <a:rPr lang="ru-RU" sz="2000" dirty="0">
                <a:latin typeface="Times New Roman" pitchFamily="18" charset="0"/>
                <a:cs typeface="Times New Roman" pitchFamily="18" charset="0"/>
              </a:rPr>
              <a:t>звуковой культуры речи </a:t>
            </a:r>
          </a:p>
          <a:p>
            <a:pPr algn="just"/>
            <a:r>
              <a:rPr lang="ru-RU" sz="2000" dirty="0">
                <a:latin typeface="Times New Roman" pitchFamily="18" charset="0"/>
                <a:cs typeface="Times New Roman" pitchFamily="18" charset="0"/>
              </a:rPr>
              <a:t>3. </a:t>
            </a:r>
            <a:r>
              <a:rPr lang="ru-RU" sz="2000" dirty="0" smtClean="0">
                <a:latin typeface="Times New Roman" pitchFamily="18" charset="0"/>
                <a:cs typeface="Times New Roman" pitchFamily="18" charset="0"/>
              </a:rPr>
              <a:t>Формирование </a:t>
            </a:r>
            <a:r>
              <a:rPr lang="ru-RU" sz="2000" dirty="0">
                <a:latin typeface="Times New Roman" pitchFamily="18" charset="0"/>
                <a:cs typeface="Times New Roman" pitchFamily="18" charset="0"/>
              </a:rPr>
              <a:t>грамматического строя речи </a:t>
            </a:r>
          </a:p>
          <a:p>
            <a:pPr algn="just"/>
            <a:r>
              <a:rPr lang="ru-RU" sz="2000" dirty="0">
                <a:latin typeface="Times New Roman" pitchFamily="18" charset="0"/>
                <a:cs typeface="Times New Roman" pitchFamily="18" charset="0"/>
              </a:rPr>
              <a:t>4. </a:t>
            </a:r>
            <a:r>
              <a:rPr lang="ru-RU" sz="2000" dirty="0" smtClean="0">
                <a:latin typeface="Times New Roman" pitchFamily="18" charset="0"/>
                <a:cs typeface="Times New Roman" pitchFamily="18" charset="0"/>
              </a:rPr>
              <a:t>Развитие </a:t>
            </a:r>
            <a:r>
              <a:rPr lang="ru-RU" sz="2000" dirty="0">
                <a:latin typeface="Times New Roman" pitchFamily="18" charset="0"/>
                <a:cs typeface="Times New Roman" pitchFamily="18" charset="0"/>
              </a:rPr>
              <a:t>связной речи</a:t>
            </a:r>
          </a:p>
          <a:p>
            <a:pPr algn="just"/>
            <a:r>
              <a:rPr lang="ru-RU" sz="2000" dirty="0">
                <a:latin typeface="Times New Roman" pitchFamily="18" charset="0"/>
                <a:cs typeface="Times New Roman" pitchFamily="18" charset="0"/>
              </a:rPr>
              <a:t>5. Подготовка детей к обучению грамоте </a:t>
            </a:r>
          </a:p>
          <a:p>
            <a:pPr algn="just"/>
            <a:r>
              <a:rPr lang="ru-RU" sz="2000" dirty="0">
                <a:latin typeface="Times New Roman" pitchFamily="18" charset="0"/>
                <a:cs typeface="Times New Roman" pitchFamily="18" charset="0"/>
              </a:rPr>
              <a:t>6. </a:t>
            </a:r>
            <a:r>
              <a:rPr lang="ru-RU" sz="2000" dirty="0" smtClean="0">
                <a:latin typeface="Times New Roman" pitchFamily="18" charset="0"/>
                <a:cs typeface="Times New Roman" pitchFamily="18" charset="0"/>
              </a:rPr>
              <a:t>Развитие </a:t>
            </a:r>
            <a:r>
              <a:rPr lang="ru-RU" sz="2000" dirty="0">
                <a:latin typeface="Times New Roman" pitchFamily="18" charset="0"/>
                <a:cs typeface="Times New Roman" pitchFamily="18" charset="0"/>
              </a:rPr>
              <a:t>интереса к художественной литературе </a:t>
            </a:r>
          </a:p>
        </p:txBody>
      </p:sp>
      <p:pic>
        <p:nvPicPr>
          <p:cNvPr id="4098" name="Picture 2" descr="E:\МАМА\23-24\уолок по рр\фото\hUY9DFsKBpY.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5307" b="7607"/>
          <a:stretch/>
        </p:blipFill>
        <p:spPr bwMode="auto">
          <a:xfrm>
            <a:off x="6084168" y="1576006"/>
            <a:ext cx="2538072" cy="373676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28352236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4638"/>
            <a:ext cx="8229600" cy="922114"/>
          </a:xfrm>
        </p:spPr>
        <p:txBody>
          <a:bodyPr>
            <a:normAutofit/>
          </a:bodyPr>
          <a:lstStyle/>
          <a:p>
            <a:r>
              <a:rPr lang="ru-RU"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Условия для речевого развития детей:</a:t>
            </a:r>
            <a:endPar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Прямоугольник 2"/>
          <p:cNvSpPr/>
          <p:nvPr/>
        </p:nvSpPr>
        <p:spPr>
          <a:xfrm>
            <a:off x="611560" y="1108829"/>
            <a:ext cx="7848872" cy="3416320"/>
          </a:xfrm>
          <a:prstGeom prst="rect">
            <a:avLst/>
          </a:prstGeom>
        </p:spPr>
        <p:txBody>
          <a:bodyPr wrap="square">
            <a:spAutoFit/>
          </a:bodyPr>
          <a:lstStyle/>
          <a:p>
            <a:pPr algn="just"/>
            <a:r>
              <a:rPr lang="ru-RU" dirty="0"/>
              <a:t>- </a:t>
            </a:r>
            <a:r>
              <a:rPr lang="ru-RU" sz="2400" dirty="0">
                <a:latin typeface="Times New Roman" pitchFamily="18" charset="0"/>
                <a:cs typeface="Times New Roman" pitchFamily="18" charset="0"/>
              </a:rPr>
              <a:t>изучение состояния речевого развития детей в период дошкольного детства;</a:t>
            </a:r>
          </a:p>
          <a:p>
            <a:pPr algn="just"/>
            <a:r>
              <a:rPr lang="ru-RU" sz="2400" dirty="0">
                <a:latin typeface="Times New Roman" pitchFamily="18" charset="0"/>
                <a:cs typeface="Times New Roman" pitchFamily="18" charset="0"/>
              </a:rPr>
              <a:t>- целенаправленную работу педагогов над речевым развитием детей во всех видах детской деятельности и при тесном сотрудничестве с родителями;</a:t>
            </a:r>
          </a:p>
          <a:p>
            <a:pPr algn="just"/>
            <a:r>
              <a:rPr lang="ru-RU" sz="2400" dirty="0">
                <a:latin typeface="Times New Roman" pitchFamily="18" charset="0"/>
                <a:cs typeface="Times New Roman" pitchFamily="18" charset="0"/>
              </a:rPr>
              <a:t>- создание развивающей предметно-пространственной среды;</a:t>
            </a:r>
          </a:p>
          <a:p>
            <a:pPr algn="just"/>
            <a:r>
              <a:rPr lang="ru-RU" sz="2400" dirty="0">
                <a:latin typeface="Times New Roman" pitchFamily="18" charset="0"/>
                <a:cs typeface="Times New Roman" pitchFamily="18" charset="0"/>
              </a:rPr>
              <a:t>- повышение профессионального роста педагогов в вопросах речевого развития дошкольников.</a:t>
            </a:r>
          </a:p>
        </p:txBody>
      </p:sp>
      <p:pic>
        <p:nvPicPr>
          <p:cNvPr id="6" name="Рисунок 5" descr="https://rov-adm.su/wp-content/uploads/2022/04/deti3-scaled.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987824" y="4525149"/>
            <a:ext cx="2699385" cy="179959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4151694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Прямоугольник 1"/>
          <p:cNvSpPr/>
          <p:nvPr/>
        </p:nvSpPr>
        <p:spPr>
          <a:xfrm>
            <a:off x="3995936" y="705177"/>
            <a:ext cx="4572000" cy="5016758"/>
          </a:xfrm>
          <a:prstGeom prst="rect">
            <a:avLst/>
          </a:prstGeom>
        </p:spPr>
        <p:txBody>
          <a:bodyPr>
            <a:spAutoFit/>
          </a:bodyPr>
          <a:lstStyle/>
          <a:p>
            <a:pPr algn="just"/>
            <a:r>
              <a:rPr lang="ru-RU" sz="2000" dirty="0">
                <a:latin typeface="Times New Roman" pitchFamily="18" charset="0"/>
                <a:cs typeface="Times New Roman" pitchFamily="18" charset="0"/>
              </a:rPr>
              <a:t>Процесс овладения речью – это сложный путь, который осуществляется во всех видах детской деятельности, он не мыслим без познания, без освоения ребенком окружающего мира. Поэтому, насыщая групповое пространство, мы учитываем то, чтобы дети могли удовлетворить свои жизненные потребности в познании, общении, творчестве, движении</a:t>
            </a:r>
            <a:r>
              <a:rPr lang="ru-RU" sz="2000" dirty="0" smtClean="0">
                <a:latin typeface="Times New Roman" pitchFamily="18" charset="0"/>
                <a:cs typeface="Times New Roman" pitchFamily="18" charset="0"/>
              </a:rPr>
              <a:t>.</a:t>
            </a:r>
          </a:p>
          <a:p>
            <a:pPr algn="just"/>
            <a:r>
              <a:rPr lang="ru-RU" sz="2000" dirty="0" smtClean="0">
                <a:latin typeface="Times New Roman" pitchFamily="18" charset="0"/>
                <a:cs typeface="Times New Roman" pitchFamily="18" charset="0"/>
              </a:rPr>
              <a:t>С </a:t>
            </a:r>
            <a:r>
              <a:rPr lang="ru-RU" sz="2000" dirty="0">
                <a:latin typeface="Times New Roman" pitchFamily="18" charset="0"/>
                <a:cs typeface="Times New Roman" pitchFamily="18" charset="0"/>
              </a:rPr>
              <a:t>этой целью в группе создан центр речевого развития «</a:t>
            </a:r>
            <a:r>
              <a:rPr lang="ru-RU" sz="2000" dirty="0" err="1" smtClean="0">
                <a:latin typeface="Times New Roman" pitchFamily="18" charset="0"/>
                <a:cs typeface="Times New Roman" pitchFamily="18" charset="0"/>
              </a:rPr>
              <a:t>Речевичок</a:t>
            </a:r>
            <a:r>
              <a:rPr lang="ru-RU" sz="2000" dirty="0">
                <a:latin typeface="Times New Roman" pitchFamily="18" charset="0"/>
                <a:cs typeface="Times New Roman" pitchFamily="18" charset="0"/>
              </a:rPr>
              <a:t>». Его эстетичность, привлекательность вызывают у детей живой интерес и стремление к самостоятельной деятельности.</a:t>
            </a:r>
          </a:p>
        </p:txBody>
      </p:sp>
      <p:pic>
        <p:nvPicPr>
          <p:cNvPr id="6146" name="Picture 2" descr="E:\МАМА\23-24\уолок по рр\фото\1hJKLICcq9g.jpg"/>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l="20455" r="6276"/>
          <a:stretch/>
        </p:blipFill>
        <p:spPr bwMode="auto">
          <a:xfrm>
            <a:off x="706949" y="548680"/>
            <a:ext cx="2974714" cy="304498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6148" name="Picture 4" descr="E:\МАМА\23-24\уолок по рр\фото\JaFubFwqTqE.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514306" y="3850262"/>
            <a:ext cx="3360000" cy="2520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43952836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7544" y="476672"/>
            <a:ext cx="8229600" cy="1143000"/>
          </a:xfrm>
        </p:spPr>
        <p:txBody>
          <a:bodyPr>
            <a:noAutofit/>
          </a:bodyPr>
          <a:lstStyle/>
          <a:p>
            <a:r>
              <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При подборе составляющих речевого уголка должны учитываться: </a:t>
            </a:r>
          </a:p>
        </p:txBody>
      </p:sp>
      <p:sp>
        <p:nvSpPr>
          <p:cNvPr id="3" name="Прямоугольник 2"/>
          <p:cNvSpPr/>
          <p:nvPr/>
        </p:nvSpPr>
        <p:spPr>
          <a:xfrm>
            <a:off x="323528" y="1700808"/>
            <a:ext cx="5040560" cy="3970318"/>
          </a:xfrm>
          <a:prstGeom prst="rect">
            <a:avLst/>
          </a:prstGeom>
        </p:spPr>
        <p:txBody>
          <a:bodyPr wrap="square">
            <a:spAutoFit/>
          </a:bodyPr>
          <a:lstStyle/>
          <a:p>
            <a:pPr marL="285750" indent="-285750">
              <a:buFont typeface="Wingdings" pitchFamily="2" charset="2"/>
              <a:buChar char="v"/>
            </a:pPr>
            <a:r>
              <a:rPr lang="ru-RU" sz="2800" dirty="0" smtClean="0">
                <a:latin typeface="Times New Roman" pitchFamily="18" charset="0"/>
                <a:cs typeface="Times New Roman" pitchFamily="18" charset="0"/>
              </a:rPr>
              <a:t>наполняемость </a:t>
            </a:r>
            <a:r>
              <a:rPr lang="ru-RU" sz="2800" dirty="0">
                <a:latin typeface="Times New Roman" pitchFamily="18" charset="0"/>
                <a:cs typeface="Times New Roman" pitchFamily="18" charset="0"/>
              </a:rPr>
              <a:t>уголка;</a:t>
            </a:r>
          </a:p>
          <a:p>
            <a:pPr marL="285750" indent="-285750">
              <a:buFont typeface="Wingdings" pitchFamily="2" charset="2"/>
              <a:buChar char="v"/>
            </a:pPr>
            <a:r>
              <a:rPr lang="ru-RU" sz="2800" dirty="0" smtClean="0">
                <a:latin typeface="Times New Roman" pitchFamily="18" charset="0"/>
                <a:cs typeface="Times New Roman" pitchFamily="18" charset="0"/>
              </a:rPr>
              <a:t>разнообразие </a:t>
            </a:r>
            <a:r>
              <a:rPr lang="ru-RU" sz="2800" dirty="0">
                <a:latin typeface="Times New Roman" pitchFamily="18" charset="0"/>
                <a:cs typeface="Times New Roman" pitchFamily="18" charset="0"/>
              </a:rPr>
              <a:t>материалов;</a:t>
            </a:r>
          </a:p>
          <a:p>
            <a:pPr marL="285750" indent="-285750">
              <a:buFont typeface="Wingdings" pitchFamily="2" charset="2"/>
              <a:buChar char="v"/>
            </a:pPr>
            <a:r>
              <a:rPr lang="ru-RU" sz="2800" dirty="0" smtClean="0">
                <a:latin typeface="Times New Roman" pitchFamily="18" charset="0"/>
                <a:cs typeface="Times New Roman" pitchFamily="18" charset="0"/>
              </a:rPr>
              <a:t>возрастные </a:t>
            </a:r>
            <a:r>
              <a:rPr lang="ru-RU" sz="2800" dirty="0">
                <a:latin typeface="Times New Roman" pitchFamily="18" charset="0"/>
                <a:cs typeface="Times New Roman" pitchFamily="18" charset="0"/>
              </a:rPr>
              <a:t>и индивидуальные особенности детей, структура речевых нарушений;</a:t>
            </a:r>
          </a:p>
          <a:p>
            <a:pPr marL="285750" indent="-285750">
              <a:buFont typeface="Wingdings" pitchFamily="2" charset="2"/>
              <a:buChar char="v"/>
            </a:pPr>
            <a:r>
              <a:rPr lang="ru-RU" sz="2800" dirty="0" smtClean="0">
                <a:latin typeface="Times New Roman" pitchFamily="18" charset="0"/>
                <a:cs typeface="Times New Roman" pitchFamily="18" charset="0"/>
              </a:rPr>
              <a:t>доступность</a:t>
            </a:r>
            <a:r>
              <a:rPr lang="ru-RU" sz="2800" dirty="0">
                <a:latin typeface="Times New Roman" pitchFamily="18" charset="0"/>
                <a:cs typeface="Times New Roman" pitchFamily="18" charset="0"/>
              </a:rPr>
              <a:t>;</a:t>
            </a:r>
          </a:p>
          <a:p>
            <a:pPr marL="285750" indent="-285750">
              <a:buFont typeface="Wingdings" pitchFamily="2" charset="2"/>
              <a:buChar char="v"/>
            </a:pPr>
            <a:r>
              <a:rPr lang="ru-RU" sz="2800" dirty="0" smtClean="0">
                <a:latin typeface="Times New Roman" pitchFamily="18" charset="0"/>
                <a:cs typeface="Times New Roman" pitchFamily="18" charset="0"/>
              </a:rPr>
              <a:t>системность</a:t>
            </a:r>
            <a:r>
              <a:rPr lang="ru-RU" sz="2800" dirty="0">
                <a:latin typeface="Times New Roman" pitchFamily="18" charset="0"/>
                <a:cs typeface="Times New Roman" pitchFamily="18" charset="0"/>
              </a:rPr>
              <a:t>;</a:t>
            </a:r>
          </a:p>
          <a:p>
            <a:pPr marL="285750" indent="-285750">
              <a:buFont typeface="Wingdings" pitchFamily="2" charset="2"/>
              <a:buChar char="v"/>
            </a:pPr>
            <a:r>
              <a:rPr lang="ru-RU" sz="2800" dirty="0" smtClean="0">
                <a:latin typeface="Times New Roman" pitchFamily="18" charset="0"/>
                <a:cs typeface="Times New Roman" pitchFamily="18" charset="0"/>
              </a:rPr>
              <a:t>эстетика </a:t>
            </a:r>
            <a:r>
              <a:rPr lang="ru-RU" sz="2800" dirty="0">
                <a:latin typeface="Times New Roman" pitchFamily="18" charset="0"/>
                <a:cs typeface="Times New Roman" pitchFamily="18" charset="0"/>
              </a:rPr>
              <a:t>оформления </a:t>
            </a:r>
          </a:p>
        </p:txBody>
      </p:sp>
      <p:pic>
        <p:nvPicPr>
          <p:cNvPr id="1027"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70051" y="2132856"/>
            <a:ext cx="3147052" cy="273630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85740193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sz="3600" b="1" i="1" dirty="0" smtClean="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Разделы речевого уголка:</a:t>
            </a:r>
            <a:endPar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3" name="Прямоугольник 2"/>
          <p:cNvSpPr/>
          <p:nvPr/>
        </p:nvSpPr>
        <p:spPr>
          <a:xfrm>
            <a:off x="3995936" y="1556792"/>
            <a:ext cx="4572000" cy="3539430"/>
          </a:xfrm>
          <a:prstGeom prst="rect">
            <a:avLst/>
          </a:prstGeom>
        </p:spPr>
        <p:txBody>
          <a:bodyPr>
            <a:spAutoFit/>
          </a:bodyPr>
          <a:lstStyle/>
          <a:p>
            <a:pPr marL="285750" indent="-285750">
              <a:buFont typeface="Wingdings" pitchFamily="2" charset="2"/>
              <a:buChar char="v"/>
            </a:pPr>
            <a:r>
              <a:rPr lang="ru-RU" sz="2800" dirty="0" smtClean="0">
                <a:latin typeface="Times New Roman" pitchFamily="18" charset="0"/>
                <a:cs typeface="Times New Roman" pitchFamily="18" charset="0"/>
              </a:rPr>
              <a:t>Звукопроизношение</a:t>
            </a:r>
            <a:r>
              <a:rPr lang="ru-RU" sz="2800" dirty="0">
                <a:latin typeface="Times New Roman" pitchFamily="18" charset="0"/>
                <a:cs typeface="Times New Roman" pitchFamily="18" charset="0"/>
              </a:rPr>
              <a:t>;</a:t>
            </a:r>
          </a:p>
          <a:p>
            <a:pPr marL="285750" indent="-285750">
              <a:buFont typeface="Wingdings" pitchFamily="2" charset="2"/>
              <a:buChar char="v"/>
            </a:pPr>
            <a:r>
              <a:rPr lang="ru-RU" sz="2800" dirty="0" smtClean="0">
                <a:latin typeface="Times New Roman" pitchFamily="18" charset="0"/>
                <a:cs typeface="Times New Roman" pitchFamily="18" charset="0"/>
              </a:rPr>
              <a:t>Дыхание</a:t>
            </a:r>
            <a:r>
              <a:rPr lang="ru-RU" sz="2800" dirty="0">
                <a:latin typeface="Times New Roman" pitchFamily="18" charset="0"/>
                <a:cs typeface="Times New Roman" pitchFamily="18" charset="0"/>
              </a:rPr>
              <a:t>;</a:t>
            </a:r>
          </a:p>
          <a:p>
            <a:pPr marL="285750" indent="-285750">
              <a:buFont typeface="Wingdings" pitchFamily="2" charset="2"/>
              <a:buChar char="v"/>
            </a:pPr>
            <a:r>
              <a:rPr lang="ru-RU" sz="2800" dirty="0" smtClean="0">
                <a:latin typeface="Times New Roman" pitchFamily="18" charset="0"/>
                <a:cs typeface="Times New Roman" pitchFamily="18" charset="0"/>
              </a:rPr>
              <a:t>Мелкая </a:t>
            </a:r>
            <a:r>
              <a:rPr lang="ru-RU" sz="2800" dirty="0">
                <a:latin typeface="Times New Roman" pitchFamily="18" charset="0"/>
                <a:cs typeface="Times New Roman" pitchFamily="18" charset="0"/>
              </a:rPr>
              <a:t>моторика;</a:t>
            </a:r>
          </a:p>
          <a:p>
            <a:pPr marL="285750" indent="-285750">
              <a:buFont typeface="Wingdings" pitchFamily="2" charset="2"/>
              <a:buChar char="v"/>
            </a:pPr>
            <a:r>
              <a:rPr lang="ru-RU" sz="2800" dirty="0" smtClean="0">
                <a:latin typeface="Times New Roman" pitchFamily="18" charset="0"/>
                <a:cs typeface="Times New Roman" pitchFamily="18" charset="0"/>
              </a:rPr>
              <a:t>Фонематические </a:t>
            </a:r>
            <a:r>
              <a:rPr lang="ru-RU" sz="2800" dirty="0">
                <a:latin typeface="Times New Roman" pitchFamily="18" charset="0"/>
                <a:cs typeface="Times New Roman" pitchFamily="18" charset="0"/>
              </a:rPr>
              <a:t>процессы;</a:t>
            </a:r>
          </a:p>
          <a:p>
            <a:pPr marL="285750" indent="-285750">
              <a:buFont typeface="Wingdings" pitchFamily="2" charset="2"/>
              <a:buChar char="v"/>
            </a:pPr>
            <a:r>
              <a:rPr lang="ru-RU" sz="2800" dirty="0" smtClean="0">
                <a:latin typeface="Times New Roman" pitchFamily="18" charset="0"/>
                <a:cs typeface="Times New Roman" pitchFamily="18" charset="0"/>
              </a:rPr>
              <a:t>Лексика</a:t>
            </a:r>
            <a:r>
              <a:rPr lang="ru-RU" sz="2800" dirty="0">
                <a:latin typeface="Times New Roman" pitchFamily="18" charset="0"/>
                <a:cs typeface="Times New Roman" pitchFamily="18" charset="0"/>
              </a:rPr>
              <a:t>, грамматика;</a:t>
            </a:r>
          </a:p>
          <a:p>
            <a:pPr marL="285750" indent="-285750">
              <a:buFont typeface="Wingdings" pitchFamily="2" charset="2"/>
              <a:buChar char="v"/>
            </a:pPr>
            <a:r>
              <a:rPr lang="ru-RU" sz="2800" dirty="0" smtClean="0">
                <a:latin typeface="Times New Roman" pitchFamily="18" charset="0"/>
                <a:cs typeface="Times New Roman" pitchFamily="18" charset="0"/>
              </a:rPr>
              <a:t>Связная </a:t>
            </a:r>
            <a:r>
              <a:rPr lang="ru-RU" sz="2800" dirty="0">
                <a:latin typeface="Times New Roman" pitchFamily="18" charset="0"/>
                <a:cs typeface="Times New Roman" pitchFamily="18" charset="0"/>
              </a:rPr>
              <a:t>речь;</a:t>
            </a:r>
          </a:p>
          <a:p>
            <a:pPr marL="285750" indent="-285750">
              <a:buFont typeface="Wingdings" pitchFamily="2" charset="2"/>
              <a:buChar char="v"/>
            </a:pPr>
            <a:r>
              <a:rPr lang="ru-RU" sz="2800" dirty="0" smtClean="0">
                <a:latin typeface="Times New Roman" pitchFamily="18" charset="0"/>
                <a:cs typeface="Times New Roman" pitchFamily="18" charset="0"/>
              </a:rPr>
              <a:t>Обучение </a:t>
            </a:r>
            <a:r>
              <a:rPr lang="ru-RU" sz="2800" dirty="0">
                <a:latin typeface="Times New Roman" pitchFamily="18" charset="0"/>
                <a:cs typeface="Times New Roman" pitchFamily="18" charset="0"/>
              </a:rPr>
              <a:t>грамоте.</a:t>
            </a:r>
          </a:p>
        </p:txBody>
      </p:sp>
      <p:pic>
        <p:nvPicPr>
          <p:cNvPr id="2051"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02763" y="4221088"/>
            <a:ext cx="2880000" cy="2160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2" name="Picture 4"/>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267552" y="1268760"/>
            <a:ext cx="2106234"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98869853"/>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51520" y="476672"/>
            <a:ext cx="8568952" cy="648072"/>
          </a:xfrm>
        </p:spPr>
        <p:txBody>
          <a:bodyPr>
            <a:noAutofit/>
          </a:bodyPr>
          <a:lstStyle/>
          <a:p>
            <a:r>
              <a:rPr lang="ru-RU" sz="3600" b="1" i="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Раздел «Коррекция звукопроизношения» </a:t>
            </a:r>
          </a:p>
        </p:txBody>
      </p:sp>
      <p:sp>
        <p:nvSpPr>
          <p:cNvPr id="3" name="Прямоугольник 2"/>
          <p:cNvSpPr/>
          <p:nvPr/>
        </p:nvSpPr>
        <p:spPr>
          <a:xfrm>
            <a:off x="735295" y="1268760"/>
            <a:ext cx="7656424" cy="1631216"/>
          </a:xfrm>
          <a:prstGeom prst="rect">
            <a:avLst/>
          </a:prstGeom>
        </p:spPr>
        <p:txBody>
          <a:bodyPr wrap="square">
            <a:spAutoFit/>
          </a:bodyPr>
          <a:lstStyle/>
          <a:p>
            <a:pPr algn="just"/>
            <a:r>
              <a:rPr lang="ru-RU" sz="2000" dirty="0" smtClean="0">
                <a:latin typeface="Times New Roman" pitchFamily="18" charset="0"/>
                <a:cs typeface="Times New Roman" pitchFamily="18" charset="0"/>
              </a:rPr>
              <a:t>       </a:t>
            </a:r>
            <a:r>
              <a:rPr lang="ru-RU" sz="2000" dirty="0">
                <a:latin typeface="Times New Roman" pitchFamily="18" charset="0"/>
                <a:cs typeface="Times New Roman" pitchFamily="18" charset="0"/>
              </a:rPr>
              <a:t>Материал по развитию артикуляционной моторики включает в себя большое зеркало, индивидуальные зеркала, предметные картинки-опоры; артикуляционные уклады, схемы; артикуляционную  гимнастику в альбомах на определенный звук; артикуляционную гимнастику в стихах и картинках. </a:t>
            </a:r>
          </a:p>
        </p:txBody>
      </p:sp>
      <p:pic>
        <p:nvPicPr>
          <p:cNvPr id="7170" name="Picture 2" descr="E:\МАМА\23-24\уолок по рр\фото\ANHDQtsOAcQ.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749116" y="3212976"/>
            <a:ext cx="3648032" cy="2736024"/>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pic>
        <p:nvPicPr>
          <p:cNvPr id="7171" name="Picture 3" descr="E:\МАМА\23-24\уолок по рр\фото\Oj6oQGO1QMU.jpg"/>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860032" y="3192222"/>
            <a:ext cx="3675703" cy="27567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a:extLst/>
        </p:spPr>
      </p:pic>
    </p:spTree>
    <p:extLst>
      <p:ext uri="{BB962C8B-B14F-4D97-AF65-F5344CB8AC3E}">
        <p14:creationId xmlns:p14="http://schemas.microsoft.com/office/powerpoint/2010/main" val="3615505407"/>
      </p:ext>
    </p:extLst>
  </p:cSld>
  <p:clrMapOvr>
    <a:masterClrMapping/>
  </p:clrMapOvr>
  <p:timing>
    <p:tnLst>
      <p:par>
        <p:cTn id="1" dur="indefinite" restart="never" nodeType="tmRoot"/>
      </p:par>
    </p:tnLst>
  </p:timing>
</p:sld>
</file>

<file path=ppt/theme/theme1.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466</TotalTime>
  <Words>1035</Words>
  <Application>Microsoft Office PowerPoint</Application>
  <PresentationFormat>Экран (4:3)</PresentationFormat>
  <Paragraphs>57</Paragraphs>
  <Slides>26</Slides>
  <Notes>0</Notes>
  <HiddenSlides>0</HiddenSlides>
  <MMClips>0</MMClips>
  <ScaleCrop>false</ScaleCrop>
  <HeadingPairs>
    <vt:vector size="4" baseType="variant">
      <vt:variant>
        <vt:lpstr>Тема</vt:lpstr>
      </vt:variant>
      <vt:variant>
        <vt:i4>1</vt:i4>
      </vt:variant>
      <vt:variant>
        <vt:lpstr>Заголовки слайдов</vt:lpstr>
      </vt:variant>
      <vt:variant>
        <vt:i4>26</vt:i4>
      </vt:variant>
    </vt:vector>
  </HeadingPairs>
  <TitlesOfParts>
    <vt:vector size="27" baseType="lpstr">
      <vt:lpstr>Тема Office</vt:lpstr>
      <vt:lpstr>Организация развивающей  предметно- пространственной среды по речевому развитию дошкольников  в соответствии с ФОП ДО </vt:lpstr>
      <vt:lpstr>      В связи с переходом  на Федеральную образовательную программу дошкольного образования перед нами стоит задача: не только научить детей воспринимать программный материал в процессе игры, творчества, тесного взаимодействия с другими воспитанниками, но и самим научиться не управлять детьми, а заинтересовывать их, мотивировать на получение определённого объема знаний. Мы не предоставляем детям знания в готовом виде, не читаем им лекций, наставлений, а действуем, используя «принцип рыболова» - подводим детей к определённым выводам, к открытиям, которые ребёнок должен сделать сам. </vt:lpstr>
      <vt:lpstr>Презентация PowerPoint</vt:lpstr>
      <vt:lpstr>Презентация PowerPoint</vt:lpstr>
      <vt:lpstr>Условия для речевого развития детей:</vt:lpstr>
      <vt:lpstr>Презентация PowerPoint</vt:lpstr>
      <vt:lpstr>При подборе составляющих речевого уголка должны учитываться: </vt:lpstr>
      <vt:lpstr>Разделы речевого уголка:</vt:lpstr>
      <vt:lpstr>Раздел «Коррекция звукопроизношения» </vt:lpstr>
      <vt:lpstr>Презентация PowerPoint</vt:lpstr>
      <vt:lpstr>Раздел «Пособия по развитию речевого дыхания»</vt:lpstr>
      <vt:lpstr>Презентация PowerPoint</vt:lpstr>
      <vt:lpstr>Игры для развития мелкой моторики:</vt:lpstr>
      <vt:lpstr>Презентация PowerPoint</vt:lpstr>
      <vt:lpstr>Игры с массажным шариком су-джок</vt:lpstr>
      <vt:lpstr>Материал по звукоподражанию, игры на развитие голоса:</vt:lpstr>
      <vt:lpstr>Презентация PowerPoint</vt:lpstr>
      <vt:lpstr>Игры по лексике и грамматике</vt:lpstr>
      <vt:lpstr>Презентация PowerPoint</vt:lpstr>
      <vt:lpstr>Раздел «Развитие связной речи» </vt:lpstr>
      <vt:lpstr>Презентация PowerPoint</vt:lpstr>
      <vt:lpstr>Презентация PowerPoint</vt:lpstr>
      <vt:lpstr>Материал по подготовке к обучению грамоте:</vt:lpstr>
      <vt:lpstr>Презентация PowerPoint</vt:lpstr>
      <vt:lpstr>Презентация PowerPoint</vt:lpstr>
      <vt:lpstr>       Развитие познавательно – речевых способностей у детей - это одна из главных задач дошкольного образования. Решение этой задачи невозможно без создания современной предметно–развивающей среды. Оформленный речевой уголок расширяет речевую среду в группе, способствует созданию у детей эмоциональной отзывчивости и желания участвовать в речевом общении.</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Организация развивающей  предметно- пространственной среды по речевому развитию дошкольников  в соответствии с ФОП ДО </dc:title>
  <dc:creator>DaniiL</dc:creator>
  <cp:lastModifiedBy>DaniiL</cp:lastModifiedBy>
  <cp:revision>34</cp:revision>
  <dcterms:created xsi:type="dcterms:W3CDTF">2024-02-11T06:07:18Z</dcterms:created>
  <dcterms:modified xsi:type="dcterms:W3CDTF">2024-02-13T16:54:47Z</dcterms:modified>
</cp:coreProperties>
</file>