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91" r:id="rId4"/>
    <p:sldId id="292" r:id="rId5"/>
    <p:sldId id="293" r:id="rId6"/>
    <p:sldId id="294" r:id="rId7"/>
    <p:sldId id="295" r:id="rId8"/>
    <p:sldId id="314" r:id="rId9"/>
    <p:sldId id="312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6" r:id="rId20"/>
    <p:sldId id="298" r:id="rId21"/>
    <p:sldId id="299" r:id="rId22"/>
    <p:sldId id="300" r:id="rId23"/>
    <p:sldId id="301" r:id="rId24"/>
    <p:sldId id="302" r:id="rId25"/>
    <p:sldId id="303" r:id="rId26"/>
    <p:sldId id="316" r:id="rId27"/>
    <p:sldId id="305" r:id="rId28"/>
    <p:sldId id="306" r:id="rId29"/>
    <p:sldId id="307" r:id="rId30"/>
    <p:sldId id="308" r:id="rId31"/>
    <p:sldId id="309" r:id="rId32"/>
    <p:sldId id="311" r:id="rId33"/>
    <p:sldId id="275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13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98B2-A3B9-4601-9288-12DBF005643A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9900-1FBD-4324-A6A0-A5DD2551E1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98B2-A3B9-4601-9288-12DBF005643A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9900-1FBD-4324-A6A0-A5DD2551E1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98B2-A3B9-4601-9288-12DBF005643A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9900-1FBD-4324-A6A0-A5DD2551E1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98B2-A3B9-4601-9288-12DBF005643A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9900-1FBD-4324-A6A0-A5DD2551E1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98B2-A3B9-4601-9288-12DBF005643A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9900-1FBD-4324-A6A0-A5DD2551E1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98B2-A3B9-4601-9288-12DBF005643A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9900-1FBD-4324-A6A0-A5DD2551E1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98B2-A3B9-4601-9288-12DBF005643A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9900-1FBD-4324-A6A0-A5DD2551E1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98B2-A3B9-4601-9288-12DBF005643A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9900-1FBD-4324-A6A0-A5DD2551E1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98B2-A3B9-4601-9288-12DBF005643A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9900-1FBD-4324-A6A0-A5DD2551E1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98B2-A3B9-4601-9288-12DBF005643A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9900-1FBD-4324-A6A0-A5DD2551E1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98B2-A3B9-4601-9288-12DBF005643A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9900-1FBD-4324-A6A0-A5DD2551E1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D98B2-A3B9-4601-9288-12DBF005643A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F9900-1FBD-4324-A6A0-A5DD2551E1D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058;&#1072;&#1090;&#1100;&#1103;&#1085;&#1072;\Desktop\&#1056;&#1040;&#1041;&#1054;&#1058;&#1040;\2022-2023\&#1089;&#1077;&#1084;&#1080;&#1085;&#1072;&#1088;%20&#1087;&#1088;&#1072;&#1082;&#1090;&#1080;&#1082;&#1091;&#1084;\0-02-05-810ffa2847bc00474093cb55844ec295abafe40114632ec1577cb350d421beca_1b779487.mp4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/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/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/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sz="4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Семинар - практикум: </a:t>
            </a:r>
            <a:br>
              <a:rPr lang="ru-RU" sz="4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«Формирование экологической культуры через приобщение детей к </a:t>
            </a:r>
            <a:r>
              <a:rPr lang="ru-RU" sz="4000" b="1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социокультурным</a:t>
            </a:r>
            <a:r>
              <a:rPr lang="ru-RU" sz="4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ценностям, народным традициям»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00438"/>
            <a:ext cx="7415242" cy="2138362"/>
          </a:xfrm>
        </p:spPr>
        <p:txBody>
          <a:bodyPr>
            <a:normAutofit fontScale="25000" lnSpcReduction="20000"/>
          </a:bodyPr>
          <a:lstStyle/>
          <a:p>
            <a:endParaRPr lang="ru-RU" sz="4500" dirty="0" smtClean="0">
              <a:solidFill>
                <a:schemeClr val="tx1"/>
              </a:solidFill>
            </a:endParaRPr>
          </a:p>
          <a:p>
            <a:endParaRPr lang="ru-RU" sz="9600" b="1" i="1" dirty="0" smtClean="0">
              <a:solidFill>
                <a:schemeClr val="tx2"/>
              </a:solidFill>
            </a:endParaRPr>
          </a:p>
          <a:p>
            <a:pPr algn="r"/>
            <a:endParaRPr lang="ru-RU" sz="9600" b="1" i="1" dirty="0" smtClean="0">
              <a:solidFill>
                <a:schemeClr val="tx2"/>
              </a:solidFill>
            </a:endParaRPr>
          </a:p>
          <a:p>
            <a:pPr algn="r"/>
            <a:r>
              <a:rPr lang="ru-RU" sz="9600" b="1" i="1" dirty="0" smtClean="0">
                <a:solidFill>
                  <a:schemeClr val="tx2"/>
                </a:solidFill>
              </a:rPr>
              <a:t>Подготовил:</a:t>
            </a:r>
            <a:r>
              <a:rPr lang="ru-RU" sz="9600" dirty="0" smtClean="0">
                <a:solidFill>
                  <a:schemeClr val="tx2"/>
                </a:solidFill>
              </a:rPr>
              <a:t> </a:t>
            </a:r>
            <a:r>
              <a:rPr lang="ru-RU" sz="9600" dirty="0" err="1" smtClean="0">
                <a:solidFill>
                  <a:schemeClr val="tx2"/>
                </a:solidFill>
              </a:rPr>
              <a:t>Косягина</a:t>
            </a:r>
            <a:r>
              <a:rPr lang="ru-RU" sz="9600" dirty="0" smtClean="0">
                <a:solidFill>
                  <a:schemeClr val="tx2"/>
                </a:solidFill>
              </a:rPr>
              <a:t> </a:t>
            </a:r>
            <a:r>
              <a:rPr lang="ru-RU" sz="9600" dirty="0" smtClean="0">
                <a:solidFill>
                  <a:schemeClr val="tx2"/>
                </a:solidFill>
              </a:rPr>
              <a:t>Татьяна Николаевна</a:t>
            </a:r>
          </a:p>
          <a:p>
            <a:pPr algn="r"/>
            <a:r>
              <a:rPr lang="ru-RU" sz="9600" dirty="0" smtClean="0">
                <a:solidFill>
                  <a:schemeClr val="tx2"/>
                </a:solidFill>
              </a:rPr>
              <a:t>Березина Ирина </a:t>
            </a:r>
            <a:r>
              <a:rPr lang="ru-RU" sz="9600" dirty="0" smtClean="0">
                <a:solidFill>
                  <a:schemeClr val="tx2"/>
                </a:solidFill>
              </a:rPr>
              <a:t>Михайловна</a:t>
            </a:r>
          </a:p>
          <a:p>
            <a:pPr algn="r"/>
            <a:r>
              <a:rPr lang="ru-RU" sz="9600" dirty="0" smtClean="0">
                <a:solidFill>
                  <a:schemeClr val="tx2"/>
                </a:solidFill>
              </a:rPr>
              <a:t>Курганова Марина </a:t>
            </a:r>
            <a:r>
              <a:rPr lang="ru-RU" sz="9600" smtClean="0">
                <a:solidFill>
                  <a:schemeClr val="tx2"/>
                </a:solidFill>
              </a:rPr>
              <a:t>Юрьнвна</a:t>
            </a:r>
            <a:r>
              <a:rPr lang="ru-RU" sz="9600" dirty="0" smtClean="0">
                <a:solidFill>
                  <a:schemeClr val="tx2"/>
                </a:solidFill>
              </a:rPr>
              <a:t> </a:t>
            </a:r>
          </a:p>
          <a:p>
            <a:r>
              <a:rPr lang="ru-RU" sz="9600" dirty="0" smtClean="0">
                <a:solidFill>
                  <a:schemeClr val="tx2"/>
                </a:solidFill>
              </a:rPr>
              <a:t>  </a:t>
            </a:r>
          </a:p>
          <a:p>
            <a:r>
              <a:rPr lang="ru-RU" sz="9600" dirty="0" smtClean="0">
                <a:solidFill>
                  <a:schemeClr val="tx2"/>
                </a:solidFill>
              </a:rPr>
              <a:t>Орск 2023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0"/>
            <a:ext cx="91440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дошкольное образовательное  автономное учреждение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«Детский сад №123 « Гармония» комбинированного вида г.Орска»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Россия является многонациональным государством, на ее территории проживает более 190 народов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32515" r="12072"/>
          <a:stretch>
            <a:fillRect/>
          </a:stretch>
        </p:blipFill>
        <p:spPr>
          <a:xfrm>
            <a:off x="1000100" y="1643050"/>
            <a:ext cx="6929486" cy="4768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9916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 каждого народа любой местности всегда были характерные особенности культуры взаимоотношения с живой и неживой природой, местными природными и рукотворными объектами. Миг традиций сейчас не ушел в прошлое, и поныне сохраняется возможность его изучения и приложении знаний прошлого в современной жизни.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4" t="43564" r="11679" b="4349"/>
          <a:stretch>
            <a:fillRect/>
          </a:stretch>
        </p:blipFill>
        <p:spPr>
          <a:xfrm>
            <a:off x="1428728" y="2643182"/>
            <a:ext cx="6215106" cy="3786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714612" y="3214686"/>
            <a:ext cx="3571900" cy="1571636"/>
          </a:xfrm>
          <a:prstGeom prst="ellipse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Экологические традиции</a:t>
            </a:r>
            <a:endParaRPr lang="ru-RU" sz="2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000364" y="214290"/>
            <a:ext cx="3643338" cy="2520000"/>
          </a:xfrm>
          <a:prstGeom prst="ellipse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Вера в спасительные и целительные  силы природы</a:t>
            </a:r>
            <a:endParaRPr lang="ru-RU" sz="2400" dirty="0"/>
          </a:p>
        </p:txBody>
      </p:sp>
      <p:sp>
        <p:nvSpPr>
          <p:cNvPr id="4" name="Овал 3"/>
          <p:cNvSpPr/>
          <p:nvPr/>
        </p:nvSpPr>
        <p:spPr>
          <a:xfrm>
            <a:off x="5429256" y="1714488"/>
            <a:ext cx="3714744" cy="2520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охрану уникальных природных объектов</a:t>
            </a:r>
            <a:endParaRPr lang="ru-RU" sz="2400" dirty="0"/>
          </a:p>
        </p:txBody>
      </p:sp>
      <p:sp>
        <p:nvSpPr>
          <p:cNvPr id="5" name="Овал 4"/>
          <p:cNvSpPr/>
          <p:nvPr/>
        </p:nvSpPr>
        <p:spPr>
          <a:xfrm>
            <a:off x="5000628" y="4357694"/>
            <a:ext cx="3780000" cy="2520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понимание ответственности человека за проступки, совершённые против природы</a:t>
            </a:r>
            <a:endParaRPr lang="ru-RU" sz="2400" dirty="0"/>
          </a:p>
        </p:txBody>
      </p:sp>
      <p:sp>
        <p:nvSpPr>
          <p:cNvPr id="6" name="Овал 5"/>
          <p:cNvSpPr/>
          <p:nvPr/>
        </p:nvSpPr>
        <p:spPr>
          <a:xfrm>
            <a:off x="357158" y="4338000"/>
            <a:ext cx="3643338" cy="2520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принципы рационального природопользования</a:t>
            </a:r>
            <a:endParaRPr lang="ru-RU" sz="2400" dirty="0"/>
          </a:p>
        </p:txBody>
      </p:sp>
      <p:sp>
        <p:nvSpPr>
          <p:cNvPr id="7" name="Овал 6"/>
          <p:cNvSpPr/>
          <p:nvPr/>
        </p:nvSpPr>
        <p:spPr>
          <a:xfrm>
            <a:off x="0" y="1428736"/>
            <a:ext cx="3643338" cy="2520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почитание животных и растений</a:t>
            </a:r>
            <a:endParaRPr lang="ru-RU"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Экологические традиции русского народа</a:t>
            </a:r>
            <a:endParaRPr lang="ru-RU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7" t="17875" r="5979" b="6157"/>
          <a:stretch>
            <a:fillRect/>
          </a:stretch>
        </p:blipFill>
        <p:spPr>
          <a:xfrm>
            <a:off x="1571604" y="1643050"/>
            <a:ext cx="6143668" cy="4500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58" y="214290"/>
            <a:ext cx="4140230" cy="1960585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i="1" dirty="0" smtClean="0"/>
              <a:t>Славяне поклонялись духам природы:</a:t>
            </a:r>
            <a:r>
              <a:rPr lang="ru-RU" b="0" i="1" dirty="0" smtClean="0"/>
              <a:t> </a:t>
            </a:r>
            <a:r>
              <a:rPr lang="ru-RU" b="0" dirty="0" smtClean="0"/>
              <a:t>водяные, русалки, болотники, лешие, домовые. Духи требовали от людей доброжелательности и честности по отношению к лесу, воде,  хозяйству</a:t>
            </a:r>
            <a:endParaRPr lang="ru-RU" b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285728"/>
            <a:ext cx="4041775" cy="1889147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i="1" dirty="0" smtClean="0"/>
              <a:t>Поклонение животным и растениям: </a:t>
            </a:r>
            <a:r>
              <a:rPr lang="ru-RU" b="0" dirty="0" smtClean="0"/>
              <a:t>об этом свидетельствуют отголоски язычества в обрядах календарных праздников (например, заметание веток березы на Троицу)</a:t>
            </a:r>
            <a:endParaRPr lang="ru-RU" b="0" dirty="0"/>
          </a:p>
        </p:txBody>
      </p:sp>
      <p:pic>
        <p:nvPicPr>
          <p:cNvPr id="7" name="Содержимое 6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0" t="14762" r="1690" b="5265"/>
          <a:stretch>
            <a:fillRect/>
          </a:stretch>
        </p:blipFill>
        <p:spPr>
          <a:xfrm>
            <a:off x="714348" y="2428868"/>
            <a:ext cx="3357586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Содержимое 7"/>
          <p:cNvPicPr>
            <a:picLocks noGr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3" t="9015" r="2827" b="7098"/>
          <a:stretch>
            <a:fillRect/>
          </a:stretch>
        </p:blipFill>
        <p:spPr>
          <a:xfrm>
            <a:off x="5000628" y="2357430"/>
            <a:ext cx="3357586" cy="399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Главное правило – «Взамен взятого столько же и восстанови!». Например, на Руси занимались привлечением певчих птиц. И не только потому что они приносили пользу в охране садов, полей, но и потому что они «увеселяли сердца». 22 марта в день весеннего равноденствия, не было такого уголка в России, где бы не пеклись жаворонки,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чувильки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 другие печенья в виде птиц.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ж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2428868"/>
            <a:ext cx="7094912" cy="3990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Экологические традиции татарского народа</a:t>
            </a:r>
            <a:endParaRPr lang="ru-RU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2" t="30936" r="11257" b="5927"/>
          <a:stretch>
            <a:fillRect/>
          </a:stretch>
        </p:blipFill>
        <p:spPr>
          <a:xfrm>
            <a:off x="1428728" y="1714488"/>
            <a:ext cx="6357982" cy="4357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2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20" y="285728"/>
            <a:ext cx="4211668" cy="2500330"/>
          </a:xfrm>
        </p:spPr>
        <p:txBody>
          <a:bodyPr>
            <a:noAutofit/>
          </a:bodyPr>
          <a:lstStyle/>
          <a:p>
            <a:pPr algn="just"/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Вера  в духов природы: </a:t>
            </a: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дух леса – </a:t>
            </a:r>
            <a:r>
              <a:rPr lang="ru-RU" sz="1800" b="0" dirty="0" err="1" smtClean="0">
                <a:latin typeface="Times New Roman" pitchFamily="18" charset="0"/>
                <a:cs typeface="Times New Roman" pitchFamily="18" charset="0"/>
              </a:rPr>
              <a:t>Шурале</a:t>
            </a: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, дух речки и озера – </a:t>
            </a:r>
            <a:r>
              <a:rPr lang="ru-RU" sz="1800" b="0" dirty="0" err="1" smtClean="0">
                <a:latin typeface="Times New Roman" pitchFamily="18" charset="0"/>
                <a:cs typeface="Times New Roman" pitchFamily="18" charset="0"/>
              </a:rPr>
              <a:t>Суанасы</a:t>
            </a: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. Они считаются полноправными хозяевами стихии. Встреча с ними человека, по преданиям, может закончиться гибелью. Такое воззрение предохраняло леса, берега рек и  озер от излишне частых, неоправданных посещений         </a:t>
            </a:r>
            <a:endParaRPr lang="ru-RU" sz="18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285728"/>
            <a:ext cx="4041775" cy="221457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Традиции, связанные с использованием воды: </a:t>
            </a: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за водой </a:t>
            </a:r>
            <a:r>
              <a:rPr lang="ru-RU" b="0" dirty="0" err="1" smtClean="0">
                <a:latin typeface="Times New Roman" pitchFamily="18" charset="0"/>
                <a:cs typeface="Times New Roman" pitchFamily="18" charset="0"/>
              </a:rPr>
              <a:t>пологается</a:t>
            </a: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 ходить с чистыми ведрами, если женщина вымоет их у колодца, ее ославят как нерадивую хозяйку. Запрещается засорять колодец и место вокруг него, шуметь, бросать в него предметы, мутить воду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42" t="5219" b="3240"/>
          <a:stretch>
            <a:fillRect/>
          </a:stretch>
        </p:blipFill>
        <p:spPr>
          <a:xfrm>
            <a:off x="1071538" y="2928934"/>
            <a:ext cx="2714644" cy="3643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Содержимое 7"/>
          <p:cNvPicPr>
            <a:picLocks noGr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1" t="37353" r="9897" b="5609"/>
          <a:stretch>
            <a:fillRect/>
          </a:stretch>
        </p:blipFill>
        <p:spPr>
          <a:xfrm>
            <a:off x="4857752" y="3000372"/>
            <a:ext cx="3857652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58" y="500042"/>
            <a:ext cx="4214842" cy="164307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Охрана европейского степного сурка (байбака) как священное животное, поскольку утреннее поведение сурка напоминает исламский обряд - намаз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071934" y="3286124"/>
            <a:ext cx="5072066" cy="3357586"/>
          </a:xfrm>
        </p:spPr>
        <p:txBody>
          <a:bodyPr>
            <a:noAutofit/>
          </a:bodyPr>
          <a:lstStyle/>
          <a:p>
            <a:pPr algn="just"/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Праздник Сабантуй: </a:t>
            </a: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праздник весеннего обновления природы. Сабантуй ежегодно отмечается в июне – после завершения сева. Этот праздник не только всеобщее веселье, прежде всего это праздник задабривания матери-земли. Раньше люди к родной земле обращались со словами, полными глубокого смысла и трепетной любви к родным полям6 «хорошо ли твое здоровье, дорогая Земля?  Люблю я тебя больше золота, больше жизни моей.  За мою любовь разверни и ты свое приданное на наших полях и лугах, лесах и реках»</a:t>
            </a:r>
            <a:endParaRPr lang="ru-RU" sz="18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0" t="27975" r="14067" b="6676"/>
          <a:stretch>
            <a:fillRect/>
          </a:stretch>
        </p:blipFill>
        <p:spPr>
          <a:xfrm>
            <a:off x="5072066" y="285728"/>
            <a:ext cx="2928958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Содержимое 11" descr="с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214282" y="3357562"/>
            <a:ext cx="3714776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Экологические традиции чувашского района</a:t>
            </a:r>
            <a:endParaRPr lang="ru-RU" b="1" i="1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4" t="23044" r="14309" b="7506"/>
          <a:stretch>
            <a:fillRect/>
          </a:stretch>
        </p:blipFill>
        <p:spPr>
          <a:xfrm>
            <a:off x="1571604" y="1714488"/>
            <a:ext cx="6072230" cy="4357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1628800"/>
            <a:ext cx="7572428" cy="3240360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Формирование экологической культуры </a:t>
            </a:r>
            <a:r>
              <a:rPr lang="ru-RU" sz="3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sz="3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через приобщение детей</a:t>
            </a:r>
            <a:r>
              <a:rPr lang="ru-RU" sz="3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sz="3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к социальным ценностям народным традициям</a:t>
            </a:r>
            <a:r>
              <a:rPr lang="ru-RU" sz="3600" dirty="0">
                <a:latin typeface="Times New Roman"/>
                <a:ea typeface="Times New Roman"/>
              </a:rPr>
              <a:t/>
            </a:r>
            <a:br>
              <a:rPr lang="ru-RU" sz="3600" dirty="0">
                <a:latin typeface="Times New Roman"/>
                <a:ea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293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Каждый объект природы имеет своего духа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500174"/>
            <a:ext cx="4857752" cy="500066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Все обряды и ритуалы древнего чувашского народа направлены на поддержание постоянного мирового порядка или на восстановление нарушений гармонии. Каждое дерево, ручей, река, холм, озеро, валун и другие объекты природы имели своего духа.  Прежде чем срубить дерево, запрудить речку, выровнять холм и т.д. , народу необходимо было расположить к себе «хозяина» данного природного объекта.</a:t>
            </a:r>
            <a:endParaRPr lang="ru-RU" sz="24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5" name="Содержимое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2" t="52155" r="7200" b="2209"/>
          <a:stretch>
            <a:fillRect/>
          </a:stretch>
        </p:blipFill>
        <p:spPr>
          <a:xfrm>
            <a:off x="4857752" y="2071678"/>
            <a:ext cx="4000528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2439982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 чувашского народа, природа – это не просто местообитание, это и двор отцовского дома, и звезды на небе, и Вселенная,  травы, и букашки,  заповедные (по –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чувашски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усыновленные), леса, священные дубравы и родники, это и пни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тысячилистных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дубов, срубленных прапрадедами и д.р. : природа для чувашей представлялась единым живым организмом, поэтому они считали , что нельзя вмешиваться в дела природы нарушать существующие связи.  С древних времен чувашский народ учил молодое поколение жить в природе, любить ее. Ориентироваться в окружающей среде, знать приметы погоды, повадки животных и птиц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en-fotografii-prirody-2048x13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8794" y="3048160"/>
            <a:ext cx="5440677" cy="3620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Лес – материальное и духовное богатство народа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4" t="11996" r="2254" b="4349"/>
          <a:stretch>
            <a:fillRect/>
          </a:stretch>
        </p:blipFill>
        <p:spPr>
          <a:xfrm>
            <a:off x="5214942" y="1785926"/>
            <a:ext cx="3500462" cy="4357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28596" y="1928802"/>
            <a:ext cx="464347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особое внимание чуваши уделяли святым деревьям, их они считали живыми организмами, требовали не допускать по отношению к ним насилия и грубости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Экологические традиции мордовского народа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3" t="23044" r="12120" b="9084"/>
          <a:stretch>
            <a:fillRect/>
          </a:stretch>
        </p:blipFill>
        <p:spPr>
          <a:xfrm>
            <a:off x="1071538" y="1785926"/>
            <a:ext cx="6572296" cy="4286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Духи природы: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82" y="1142984"/>
            <a:ext cx="4714908" cy="2643206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     Хозяйка рек, озер, колодцев, родников – Ведь – Ава. Е воспринимают и как хозяйку рыбы. Существует обычай делать Ведь – Аве съедобные подарки, опуская их в воду, бросать венки из цветов</a:t>
            </a:r>
          </a:p>
          <a:p>
            <a:pPr algn="ctr">
              <a:buNone/>
            </a:pPr>
            <a:endParaRPr lang="ru-RU" sz="9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9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9" t="13733" r="61149" b="9381"/>
          <a:stretch>
            <a:fillRect/>
          </a:stretch>
        </p:blipFill>
        <p:spPr>
          <a:xfrm>
            <a:off x="5072066" y="928670"/>
            <a:ext cx="3143272" cy="4143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Содержимое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32" t="52335" r="5152" b="7155"/>
          <a:stretch>
            <a:fillRect/>
          </a:stretch>
        </p:blipFill>
        <p:spPr>
          <a:xfrm>
            <a:off x="1142976" y="3714752"/>
            <a:ext cx="2857520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4286248" y="535782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Дух полей – Пак-Ава. Ее представляли женщиной огромного роста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Хозяйка леса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Вирь-Ава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35" t="4230" r="27594" b="42601"/>
          <a:stretch>
            <a:fillRect/>
          </a:stretch>
        </p:blipFill>
        <p:spPr>
          <a:xfrm>
            <a:off x="5357818" y="1428736"/>
            <a:ext cx="3286148" cy="4357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457200" y="1000108"/>
            <a:ext cx="4471990" cy="5126055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Она дарит охотничью удачу и от нее зависит, не заблудится ли в лесу грибник, не замерзнет ли путник. Ненавистных ей людей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Вирь-Ава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может защекотать до смерти. Считалось что она любит слушать длинные песни и сказки. Поэтому охотники, ночуя в лесных избушках, пели и рассказывали сказки для хозяйки леса, которая могла слушать людей, притаившись за стеной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2011354"/>
          </a:xfrm>
        </p:spPr>
        <p:txBody>
          <a:bodyPr>
            <a:normAutofit fontScale="90000"/>
          </a:bodyPr>
          <a:lstStyle/>
          <a:p>
            <a:pPr marL="514350" indent="-514350" algn="l"/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      Данный опыт работы даёт возможность: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1. разнообразить методы и формы экологического воспитания;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2. привлечения детей к изучению своей культуры;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3. углубления эстетического восприятия окружающего мира;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4. воспитания чувства патриотизма у детей с раннего возраста.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php8kzL2N_scenarij-Kvest-igra-my-yunye-pomocshniki-prirody_html_38ddcdacd322b05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74" y="2643182"/>
            <a:ext cx="4172587" cy="3872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6489" b="5802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7786742" cy="1642194"/>
          </a:xfrm>
        </p:spPr>
        <p:txBody>
          <a:bodyPr>
            <a:normAutofit/>
          </a:bodyPr>
          <a:lstStyle/>
          <a:p>
            <a:r>
              <a:rPr lang="ru-RU" dirty="0" smtClean="0"/>
              <a:t>У человека всегда есть всё, чтобы осуществить свою мечту</a:t>
            </a:r>
            <a:endParaRPr lang="ru-RU" dirty="0"/>
          </a:p>
        </p:txBody>
      </p:sp>
      <p:pic>
        <p:nvPicPr>
          <p:cNvPr id="1030" name="Picture 6" descr="Сохраним природу земли вместе - презентация для начальной школ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" t="7766" r="6110" b="20964"/>
          <a:stretch/>
        </p:blipFill>
        <p:spPr bwMode="auto">
          <a:xfrm>
            <a:off x="973015" y="2132856"/>
            <a:ext cx="7010400" cy="427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31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-02-05-810ffa2847bc00474093cb55844ec295abafe40114632ec1577cb350d421beca_1b779487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57158" y="357166"/>
            <a:ext cx="8501122" cy="628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67" y="76469"/>
            <a:ext cx="4322194" cy="3540790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111845"/>
              </p:ext>
            </p:extLst>
          </p:nvPr>
        </p:nvGraphicFramePr>
        <p:xfrm>
          <a:off x="0" y="-1"/>
          <a:ext cx="9144000" cy="685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3676795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81206">
                <a:tc>
                  <a:txBody>
                    <a:bodyPr/>
                    <a:lstStyle/>
                    <a:p>
                      <a:endParaRPr lang="ru-RU">
                        <a:solidFill>
                          <a:schemeClr val="bg1"/>
                        </a:solidFill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750" y="76469"/>
            <a:ext cx="4394086" cy="35407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4368" t="5823"/>
          <a:stretch/>
        </p:blipFill>
        <p:spPr>
          <a:xfrm>
            <a:off x="146367" y="3765176"/>
            <a:ext cx="4322194" cy="29852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2825" r="2541"/>
          <a:stretch/>
        </p:blipFill>
        <p:spPr>
          <a:xfrm>
            <a:off x="4654750" y="3765177"/>
            <a:ext cx="4394086" cy="298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8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5989" cy="685800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485928"/>
              </p:ext>
            </p:extLst>
          </p:nvPr>
        </p:nvGraphicFramePr>
        <p:xfrm>
          <a:off x="1" y="161364"/>
          <a:ext cx="8974360" cy="6562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1453"/>
                <a:gridCol w="3872753"/>
                <a:gridCol w="2110154"/>
              </a:tblGrid>
              <a:tr h="164054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84406" marR="844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4406" marR="844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4406" marR="844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4054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84406" marR="844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4406" marR="844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4406" marR="844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4054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84406" marR="844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4406" marR="844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4406" marR="844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4054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84406" marR="844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84406" marR="844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84406" marR="844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278070"/>
              </p:ext>
            </p:extLst>
          </p:nvPr>
        </p:nvGraphicFramePr>
        <p:xfrm>
          <a:off x="108955" y="125008"/>
          <a:ext cx="8915056" cy="6585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1801"/>
                <a:gridCol w="5933255"/>
              </a:tblGrid>
              <a:tr h="1555874">
                <a:tc rowSpan="4"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91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91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08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310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071538" y="1428736"/>
            <a:ext cx="6858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4348" y="1071546"/>
            <a:ext cx="7879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7929618" cy="3010346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Загрязнение почвы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жилые дома 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комунальные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бытовые предприятия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бытовой мусор, пищевые отходы, строительный мусор и т.д.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сжигание мусора на свалках сопровождается выделением ядовитых веществ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рок разложения различных видов отходов: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пищевые отходы – срок разложения 30 дней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газетная бумага – срок разложения 1-4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железные банки – срок разложения 10 лет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резиновые покрышки – срок разложения 120-140 лет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пластиковые бутылки – срок разложения 180-200 лет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стекло – срок разложения 1000 лет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В минэкологии рассказали об увеличении штрафов за вред природ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5"/>
            <a:ext cx="4320480" cy="3155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7456" y="20566904"/>
            <a:ext cx="23136688" cy="20624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00438"/>
            <a:ext cx="4176464" cy="3155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4078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064896" cy="3730426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Экологические традиции                включают:</a:t>
            </a:r>
            <a:br>
              <a:rPr lang="ru-RU" sz="4000" b="1" dirty="0" smtClean="0"/>
            </a:br>
            <a:r>
              <a:rPr lang="ru-RU" sz="2700" dirty="0" smtClean="0"/>
              <a:t>- веру в спасительные и целительные силы природы; </a:t>
            </a:r>
            <a:br>
              <a:rPr lang="ru-RU" sz="2700" dirty="0" smtClean="0"/>
            </a:br>
            <a:r>
              <a:rPr lang="ru-RU" sz="2700" dirty="0" smtClean="0"/>
              <a:t>- почитание растений и животных;</a:t>
            </a:r>
            <a:br>
              <a:rPr lang="ru-RU" sz="2700" dirty="0" smtClean="0"/>
            </a:br>
            <a:r>
              <a:rPr lang="ru-RU" sz="2700" dirty="0" smtClean="0"/>
              <a:t>- охрану уникальных природных объектов;</a:t>
            </a:r>
            <a:br>
              <a:rPr lang="ru-RU" sz="2700" dirty="0" smtClean="0"/>
            </a:br>
            <a:r>
              <a:rPr lang="ru-RU" sz="2700" dirty="0" smtClean="0"/>
              <a:t>- принципы рационального </a:t>
            </a:r>
            <a:r>
              <a:rPr lang="ru-RU" sz="2700" dirty="0" err="1" smtClean="0"/>
              <a:t>природоиспользования</a:t>
            </a:r>
            <a:r>
              <a:rPr lang="ru-RU" sz="2700" dirty="0" smtClean="0"/>
              <a:t>;</a:t>
            </a:r>
            <a:br>
              <a:rPr lang="ru-RU" sz="2700" dirty="0" smtClean="0"/>
            </a:br>
            <a:r>
              <a:rPr lang="ru-RU" sz="2700" dirty="0" smtClean="0"/>
              <a:t>- понимание </a:t>
            </a:r>
            <a:r>
              <a:rPr lang="ru-RU" sz="2700" dirty="0" err="1" smtClean="0"/>
              <a:t>ответствености</a:t>
            </a:r>
            <a:r>
              <a:rPr lang="ru-RU" sz="2700" dirty="0" smtClean="0"/>
              <a:t> человека за поступки, совершенные против природы.</a:t>
            </a:r>
            <a:br>
              <a:rPr lang="ru-RU" sz="2700" dirty="0" smtClean="0"/>
            </a:br>
            <a:endParaRPr lang="ru-RU" sz="2700" dirty="0"/>
          </a:p>
        </p:txBody>
      </p:sp>
      <p:pic>
        <p:nvPicPr>
          <p:cNvPr id="3078" name="Picture 6" descr="Занятия по экологии в старшей группе детского сада: пример конспекта по  ФГОС, разработка проекта и проче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89040"/>
            <a:ext cx="4048125" cy="2695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42755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5000660" cy="6322714"/>
          </a:xfrm>
        </p:spPr>
        <p:txBody>
          <a:bodyPr>
            <a:noAutofit/>
          </a:bodyPr>
          <a:lstStyle/>
          <a:p>
            <a:r>
              <a:rPr lang="ru-RU" sz="2800" dirty="0" smtClean="0"/>
              <a:t>Всем с детства знакомы самые элементарные  правила общения с природой – не мусорить, не вырывать растения с корнем, не разрушать муравейники и гнёзда птиц и т.д. </a:t>
            </a:r>
            <a:br>
              <a:rPr lang="ru-RU" sz="2800" dirty="0" smtClean="0"/>
            </a:br>
            <a:r>
              <a:rPr lang="ru-RU" sz="2800" dirty="0" smtClean="0"/>
              <a:t>Наши предки бережно относились к огромным деревьям,  необычным каменным обнажениям и источникам с чистой водой. Они объявляли эти природные достопримечательности священными и охраняли их.  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785794"/>
            <a:ext cx="3860096" cy="2567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3571876"/>
            <a:ext cx="3786214" cy="2590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27769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4071966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Методика работы  по формирование экологической культуры через приобщение детей к </a:t>
            </a:r>
            <a:r>
              <a:rPr lang="ru-RU" sz="3600" b="1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социокультурным</a:t>
            </a:r>
            <a:r>
              <a:rPr lang="ru-RU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ценностям, народным традициям </a:t>
            </a:r>
            <a:endParaRPr lang="ru-RU" sz="36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572560" cy="3368676"/>
          </a:xfrm>
        </p:spPr>
        <p:txBody>
          <a:bodyPr>
            <a:noAutofit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Методика работы  по формирование экологической культуры через приобщение детей к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социокультурным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ценностям, народным традициям направлена на повышение экологической культуры детей через включение в учебный материал народных сказок, пословиц и поговорок, загадок, легенд, ведь в них содержится колоссальный опыт наших предков, которые тысячелетиями наблюдали, сопоставляли, чтили управляющие миром законы и приспосабливались к ним. В настоящее время существует необходимость формировать правильное экологическое мышление и поведения с раннего возраста.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9d077832-3cc0-498e-930b-34db3a4b01f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0" y="3714752"/>
            <a:ext cx="4401028" cy="2928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Для эффективного приобщения детей к истокам национальной культуры можно использовать следующие направления:</a:t>
            </a:r>
            <a:endParaRPr lang="ru-RU" sz="32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14282" y="1785926"/>
            <a:ext cx="3071834" cy="1785950"/>
          </a:xfrm>
          <a:prstGeom prst="ellipse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Знакомство детей с устным народным творчеством и фольклором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6072166" y="1785926"/>
            <a:ext cx="3071834" cy="1785950"/>
          </a:xfrm>
          <a:prstGeom prst="ellipse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Знакомство детей с бытом русского народа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428596" y="4357694"/>
            <a:ext cx="3214710" cy="1928826"/>
          </a:xfrm>
          <a:prstGeom prst="ellipse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Знакомить с игровым, музыкальным творчеством русского народа и православными праздниками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5643570" y="4357694"/>
            <a:ext cx="3071834" cy="1785950"/>
          </a:xfrm>
          <a:prstGeom prst="ellipse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Ориентировать семью на духовно-нравственное воспитание детей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3143240" y="2857496"/>
            <a:ext cx="3071834" cy="1785950"/>
          </a:xfrm>
          <a:prstGeom prst="ellipse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Знакомство с декоративно – прикладным искусством</a:t>
            </a: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939</TotalTime>
  <Words>977</Words>
  <Application>Microsoft Office PowerPoint</Application>
  <PresentationFormat>Экран (4:3)</PresentationFormat>
  <Paragraphs>58</Paragraphs>
  <Slides>33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   Семинар - практикум:  «Формирование экологической культуры через приобщение детей к социокультурным ценностям, народным традициям»   </vt:lpstr>
      <vt:lpstr>Формирование экологической культуры  через приобщение детей  к социальным ценностям народным традициям </vt:lpstr>
      <vt:lpstr>У человека всегда есть всё, чтобы осуществить свою мечту</vt:lpstr>
      <vt:lpstr>   Загрязнение почвы - жилые дома и комунальные- бытовые предприятия - бытовой мусор, пищевые отходы, строительный мусор и т.д.  - сжигание мусора на свалках сопровождается выделением ядовитых веществ Срок разложения различных видов отходов:  пищевые отходы – срок разложения 30 дней газетная бумага – срок разложения 1-4 мес железные банки – срок разложения 10 лет резиновые покрышки – срок разложения 120-140 лет пластиковые бутылки – срок разложения 180-200 лет стекло – срок разложения 1000 лет                                                    </vt:lpstr>
      <vt:lpstr>Экологические традиции                включают: - веру в спасительные и целительные силы природы;  - почитание растений и животных; - охрану уникальных природных объектов; - принципы рационального природоиспользования; - понимание ответствености человека за поступки, совершенные против природы. </vt:lpstr>
      <vt:lpstr>Всем с детства знакомы самые элементарные  правила общения с природой – не мусорить, не вырывать растения с корнем, не разрушать муравейники и гнёзда птиц и т.д.  Наши предки бережно относились к огромным деревьям,  необычным каменным обнажениям и источникам с чистой водой. Они объявляли эти природные достопримечательности священными и охраняли их.  </vt:lpstr>
      <vt:lpstr>Методика работы  по формирование экологической культуры через приобщение детей к социокультурным ценностям, народным традициям </vt:lpstr>
      <vt:lpstr>Методика работы  по формирование экологической культуры через приобщение детей к социокультурным ценностям, народным традициям направлена на повышение экологической культуры детей через включение в учебный материал народных сказок, пословиц и поговорок, загадок, легенд, ведь в них содержится колоссальный опыт наших предков, которые тысячелетиями наблюдали, сопоставляли, чтили управляющие миром законы и приспосабливались к ним. В настоящее время существует необходимость формировать правильное экологическое мышление и поведения с раннего возраста.</vt:lpstr>
      <vt:lpstr>Для эффективного приобщения детей к истокам национальной культуры можно использовать следующие направления:</vt:lpstr>
      <vt:lpstr>Россия является многонациональным государством, на ее территории проживает более 190 народов</vt:lpstr>
      <vt:lpstr>У каждого народа любой местности всегда были характерные особенности культуры взаимоотношения с живой и неживой природой, местными природными и рукотворными объектами. Миг традиций сейчас не ушел в прошлое, и поныне сохраняется возможность его изучения и приложении знаний прошлого в современной жизни.</vt:lpstr>
      <vt:lpstr>Презентация PowerPoint</vt:lpstr>
      <vt:lpstr>Экологические традиции русского народа</vt:lpstr>
      <vt:lpstr>Презентация PowerPoint</vt:lpstr>
      <vt:lpstr>Главное правило – «Взамен взятого столько же и восстанови!». Например, на Руси занимались привлечением певчих птиц. И не только потому что они приносили пользу в охране садов, полей, но и потому что они «увеселяли сердца». 22 марта в день весеннего равноденствия, не было такого уголка в России, где бы не пеклись жаворонки, чувильки и другие печенья в виде птиц.</vt:lpstr>
      <vt:lpstr>Экологические традиции татарского народа</vt:lpstr>
      <vt:lpstr>Презентация PowerPoint</vt:lpstr>
      <vt:lpstr>Презентация PowerPoint</vt:lpstr>
      <vt:lpstr>Экологические традиции чувашского района</vt:lpstr>
      <vt:lpstr>Каждый объект природы имеет своего духа</vt:lpstr>
      <vt:lpstr>У чувашского народа, природа – это не просто местообитание, это и двор отцовского дома, и звезды на небе, и Вселенная,  травы, и букашки,  заповедные (по – чувашски усыновленные), леса, священные дубравы и родники, это и пни тысячилистных дубов, срубленных прапрадедами и д.р. : природа для чувашей представлялась единым живым организмом, поэтому они считали , что нельзя вмешиваться в дела природы нарушать существующие связи.  С древних времен чувашский народ учил молодое поколение жить в природе, любить ее. Ориентироваться в окружающей среде, знать приметы погоды, повадки животных и птиц</vt:lpstr>
      <vt:lpstr>Лес – материальное и духовное богатство народа</vt:lpstr>
      <vt:lpstr>Экологические традиции мордовского народа</vt:lpstr>
      <vt:lpstr>Духи природы:</vt:lpstr>
      <vt:lpstr>Хозяйка леса Вирь-Ава. </vt:lpstr>
      <vt:lpstr>         Данный опыт работы даёт возможность: 1. разнообразить методы и формы экологического воспитания; 2. привлечения детей к изучению своей культуры; 3. углубления эстетического восприятия окружающего мира; 4. воспитания чувства патриотизма у детей с раннего возраста.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  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Родительское собрание на тему: “Права ребёнка - обязанности родителей”  </dc:title>
  <dc:creator>Татьяна</dc:creator>
  <cp:lastModifiedBy>DaniiL</cp:lastModifiedBy>
  <cp:revision>24</cp:revision>
  <dcterms:created xsi:type="dcterms:W3CDTF">2021-02-24T16:05:36Z</dcterms:created>
  <dcterms:modified xsi:type="dcterms:W3CDTF">2024-04-14T13:44:06Z</dcterms:modified>
</cp:coreProperties>
</file>