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611D02-0B77-4446-9528-1FE8FFD335B0}" type="datetimeFigureOut">
              <a:rPr lang="ru-RU" smtClean="0"/>
              <a:pPr/>
              <a:t>09.04.2021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024E14-A796-4A11-B028-F737FC45D31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11D02-0B77-4446-9528-1FE8FFD335B0}" type="datetimeFigureOut">
              <a:rPr lang="ru-RU" smtClean="0"/>
              <a:pPr/>
              <a:t>09.04.2021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24E14-A796-4A11-B028-F737FC45D31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1071569"/>
          </a:xfrm>
        </p:spPr>
        <p:txBody>
          <a:bodyPr>
            <a:normAutofit fontScale="90000"/>
          </a:bodyPr>
          <a:lstStyle/>
          <a:p>
            <a:pPr lvl="0"/>
            <a:r>
              <a:rPr lang="ru-RU" sz="2000" dirty="0">
                <a:solidFill>
                  <a:schemeClr val="bg1"/>
                </a:solidFill>
                <a:latin typeface="Times New Roman" pitchFamily="18" charset="0"/>
                <a:cs typeface="Times New Roman" pitchFamily="18" charset="0"/>
              </a:rPr>
              <a:t>муниципальное дошкольное образовательное  автономное учреждение</a:t>
            </a:r>
            <a:r>
              <a:rPr lang="ru-RU" sz="2000" b="1" dirty="0">
                <a:solidFill>
                  <a:schemeClr val="bg1"/>
                </a:solidFill>
                <a:latin typeface="Times New Roman" pitchFamily="18" charset="0"/>
                <a:cs typeface="Times New Roman" pitchFamily="18" charset="0"/>
              </a:rPr>
              <a:t/>
            </a:r>
            <a:br>
              <a:rPr lang="ru-RU" sz="2000" b="1" dirty="0">
                <a:solidFill>
                  <a:schemeClr val="bg1"/>
                </a:solidFill>
                <a:latin typeface="Times New Roman" pitchFamily="18" charset="0"/>
                <a:cs typeface="Times New Roman" pitchFamily="18" charset="0"/>
              </a:rPr>
            </a:br>
            <a:r>
              <a:rPr lang="ru-RU" sz="2000" dirty="0">
                <a:solidFill>
                  <a:schemeClr val="bg1"/>
                </a:solidFill>
                <a:latin typeface="Times New Roman" pitchFamily="18" charset="0"/>
                <a:cs typeface="Times New Roman" pitchFamily="18" charset="0"/>
              </a:rPr>
              <a:t>«Детский сад №123 « Гармония» комбинированного вида г.Орска»</a:t>
            </a:r>
            <a:r>
              <a:rPr lang="ru-RU" dirty="0"/>
              <a:t/>
            </a:r>
            <a:br>
              <a:rPr lang="ru-RU" dirty="0"/>
            </a:br>
            <a:endParaRPr lang="ru-RU" dirty="0"/>
          </a:p>
        </p:txBody>
      </p:sp>
      <p:sp>
        <p:nvSpPr>
          <p:cNvPr id="3" name="Подзаголовок 2"/>
          <p:cNvSpPr>
            <a:spLocks noGrp="1"/>
          </p:cNvSpPr>
          <p:nvPr>
            <p:ph type="subTitle" idx="1"/>
          </p:nvPr>
        </p:nvSpPr>
        <p:spPr>
          <a:xfrm>
            <a:off x="1371600" y="1071546"/>
            <a:ext cx="6400800" cy="5500726"/>
          </a:xfrm>
        </p:spPr>
        <p:txBody>
          <a:bodyPr>
            <a:normAutofit fontScale="92500" lnSpcReduction="10000"/>
          </a:bodyPr>
          <a:lstStyle/>
          <a:p>
            <a:r>
              <a:rPr lang="ru-RU" sz="4800" dirty="0" smtClean="0"/>
              <a:t>Дидактическая игра </a:t>
            </a:r>
          </a:p>
          <a:p>
            <a:r>
              <a:rPr lang="ru-RU" sz="4800" dirty="0" smtClean="0"/>
              <a:t>«Космический бой»</a:t>
            </a:r>
          </a:p>
          <a:p>
            <a:endParaRPr lang="ru-RU" sz="4800" dirty="0" smtClean="0"/>
          </a:p>
          <a:p>
            <a:endParaRPr lang="ru-RU" sz="4800" dirty="0"/>
          </a:p>
          <a:p>
            <a:endParaRPr lang="ru-RU" sz="4800" dirty="0" smtClean="0"/>
          </a:p>
          <a:p>
            <a:endParaRPr lang="ru-RU" sz="4800" dirty="0"/>
          </a:p>
          <a:p>
            <a:r>
              <a:rPr lang="ru-RU" sz="3900" dirty="0" smtClean="0"/>
              <a:t>Подготовил воспитатель: </a:t>
            </a:r>
            <a:r>
              <a:rPr lang="ru-RU" sz="3900" dirty="0" err="1" smtClean="0"/>
              <a:t>Косягина</a:t>
            </a:r>
            <a:r>
              <a:rPr lang="ru-RU" sz="3900" dirty="0" smtClean="0"/>
              <a:t> Татьяна Николаевна</a:t>
            </a:r>
            <a:endParaRPr lang="ru-RU" sz="3900" dirty="0"/>
          </a:p>
        </p:txBody>
      </p:sp>
      <p:pic>
        <p:nvPicPr>
          <p:cNvPr id="4" name="Рисунок 3" descr="C:\Users\Татьяна\Desktop\космос\игра космический бой\астронавты-и-ракета-в-космосе-118303317.jpg"/>
          <p:cNvPicPr/>
          <p:nvPr/>
        </p:nvPicPr>
        <p:blipFill>
          <a:blip r:embed="rId2" cstate="print"/>
          <a:srcRect/>
          <a:stretch>
            <a:fillRect/>
          </a:stretch>
        </p:blipFill>
        <p:spPr bwMode="auto">
          <a:xfrm>
            <a:off x="3357554" y="2786058"/>
            <a:ext cx="2743203" cy="2528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4296"/>
          </a:xfrm>
        </p:spPr>
        <p:txBody>
          <a:bodyPr>
            <a:normAutofit fontScale="90000"/>
          </a:bodyPr>
          <a:lstStyle/>
          <a:p>
            <a:r>
              <a:rPr lang="ru-RU" sz="3100" i="1" dirty="0" smtClean="0">
                <a:solidFill>
                  <a:schemeClr val="bg1">
                    <a:lumMod val="95000"/>
                  </a:schemeClr>
                </a:solidFill>
              </a:rPr>
              <a:t>Цель игры:</a:t>
            </a:r>
            <a:r>
              <a:rPr lang="ru-RU" sz="3100" dirty="0" smtClean="0">
                <a:solidFill>
                  <a:schemeClr val="bg1">
                    <a:lumMod val="95000"/>
                  </a:schemeClr>
                </a:solidFill>
              </a:rPr>
              <a:t> развивает память, мышление, внимание, мелкую моторику рук. Воспитывает дружеские отношения между детьми.</a:t>
            </a:r>
            <a:br>
              <a:rPr lang="ru-RU" sz="3100" dirty="0" smtClean="0">
                <a:solidFill>
                  <a:schemeClr val="bg1">
                    <a:lumMod val="95000"/>
                  </a:schemeClr>
                </a:solidFill>
              </a:rPr>
            </a:b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a:buNone/>
            </a:pPr>
            <a:r>
              <a:rPr lang="ru-RU" sz="2800" i="1" u="sng" dirty="0" smtClean="0">
                <a:solidFill>
                  <a:schemeClr val="bg1">
                    <a:lumMod val="95000"/>
                  </a:schemeClr>
                </a:solidFill>
              </a:rPr>
              <a:t>Для детей старшего возраста</a:t>
            </a:r>
          </a:p>
          <a:p>
            <a:pPr algn="just">
              <a:buNone/>
            </a:pPr>
            <a:r>
              <a:rPr lang="ru-RU" sz="2800" i="1" dirty="0">
                <a:solidFill>
                  <a:schemeClr val="bg1">
                    <a:lumMod val="95000"/>
                  </a:schemeClr>
                </a:solidFill>
              </a:rPr>
              <a:t>Правила игры:</a:t>
            </a:r>
            <a:r>
              <a:rPr lang="ru-RU" sz="2800" dirty="0">
                <a:solidFill>
                  <a:schemeClr val="bg1">
                    <a:lumMod val="95000"/>
                  </a:schemeClr>
                </a:solidFill>
              </a:rPr>
              <a:t> В игре принимают участие 2 игрока. Перед началом игры каждый участник получает </a:t>
            </a:r>
            <a:r>
              <a:rPr lang="ru-RU" sz="2800" dirty="0" smtClean="0">
                <a:solidFill>
                  <a:schemeClr val="bg1">
                    <a:lumMod val="95000"/>
                  </a:schemeClr>
                </a:solidFill>
              </a:rPr>
              <a:t>  по </a:t>
            </a:r>
            <a:r>
              <a:rPr lang="ru-RU" sz="2800" dirty="0">
                <a:solidFill>
                  <a:schemeClr val="bg1">
                    <a:lumMod val="95000"/>
                  </a:schemeClr>
                </a:solidFill>
              </a:rPr>
              <a:t>9 фишек трех размеров. По считалочке определяется первый ход.</a:t>
            </a:r>
          </a:p>
          <a:p>
            <a:pPr>
              <a:buNone/>
            </a:pPr>
            <a:endParaRPr lang="ru-RU" sz="2800" i="1" u="sng" dirty="0">
              <a:solidFill>
                <a:schemeClr val="bg1">
                  <a:lumMod val="9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2500298" y="3978000"/>
            <a:ext cx="3840000" cy="288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14800" cy="6226196"/>
          </a:xfrm>
        </p:spPr>
        <p:txBody>
          <a:bodyPr>
            <a:normAutofit/>
          </a:bodyPr>
          <a:lstStyle/>
          <a:p>
            <a:r>
              <a:rPr lang="ru-RU" sz="3100" dirty="0">
                <a:solidFill>
                  <a:schemeClr val="bg1">
                    <a:lumMod val="95000"/>
                  </a:schemeClr>
                </a:solidFill>
                <a:latin typeface="Times New Roman" pitchFamily="18" charset="0"/>
                <a:cs typeface="Times New Roman" pitchFamily="18" charset="0"/>
              </a:rPr>
              <a:t>Первый игрок начинает свой ход с маленькой фишки. Далее свой ход делает соперник, так же начиная с маленькой фишки. Маленькие фишки могут занимать любые свободные клеточки.</a:t>
            </a:r>
            <a:r>
              <a:rPr lang="ru-RU" dirty="0"/>
              <a:t/>
            </a:r>
            <a:br>
              <a:rPr lang="ru-RU" dirty="0"/>
            </a:br>
            <a:endParaRPr lang="ru-RU" dirty="0"/>
          </a:p>
        </p:txBody>
      </p:sp>
      <p:pic>
        <p:nvPicPr>
          <p:cNvPr id="2050" name="Picture 2" descr="C:\Users\Татьяна\Desktop\космос\игра космический бой\я.jpg"/>
          <p:cNvPicPr>
            <a:picLocks noGrp="1" noChangeAspect="1" noChangeArrowheads="1"/>
          </p:cNvPicPr>
          <p:nvPr>
            <p:ph idx="1"/>
          </p:nvPr>
        </p:nvPicPr>
        <p:blipFill>
          <a:blip r:embed="rId2" cstate="print"/>
          <a:srcRect/>
          <a:stretch>
            <a:fillRect/>
          </a:stretch>
        </p:blipFill>
        <p:spPr bwMode="auto">
          <a:xfrm>
            <a:off x="4857752" y="1643050"/>
            <a:ext cx="3900487" cy="2925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274638"/>
            <a:ext cx="4186238" cy="5869006"/>
          </a:xfrm>
        </p:spPr>
        <p:txBody>
          <a:bodyPr>
            <a:normAutofit fontScale="90000"/>
          </a:bodyPr>
          <a:lstStyle/>
          <a:p>
            <a:r>
              <a:rPr lang="ru-RU" sz="3100" dirty="0">
                <a:solidFill>
                  <a:schemeClr val="bg1">
                    <a:lumMod val="95000"/>
                  </a:schemeClr>
                </a:solidFill>
              </a:rPr>
              <a:t>Когда все маленькие фишки займут место на игровом поле, приходит очередь ходить средними фишками. Фишки среднего размера могут занимать свободные клеточки на игровом поле или "съесть" (т. е. накрыть) фишки соперника маленького размера.</a:t>
            </a:r>
            <a:r>
              <a:rPr lang="ru-RU" dirty="0"/>
              <a:t/>
            </a:r>
            <a:br>
              <a:rPr lang="ru-RU" dirty="0"/>
            </a:br>
            <a:endParaRPr lang="ru-RU" dirty="0"/>
          </a:p>
        </p:txBody>
      </p:sp>
      <p:pic>
        <p:nvPicPr>
          <p:cNvPr id="3074" name="Picture 2" descr="C:\Users\Татьяна\Desktop\космос\игра космический бой\я1.jpg"/>
          <p:cNvPicPr>
            <a:picLocks noGrp="1" noChangeAspect="1" noChangeArrowheads="1"/>
          </p:cNvPicPr>
          <p:nvPr>
            <p:ph idx="1"/>
          </p:nvPr>
        </p:nvPicPr>
        <p:blipFill>
          <a:blip r:embed="rId2" cstate="print"/>
          <a:srcRect/>
          <a:stretch>
            <a:fillRect/>
          </a:stretch>
        </p:blipFill>
        <p:spPr bwMode="auto">
          <a:xfrm>
            <a:off x="457200" y="1725215"/>
            <a:ext cx="3971925" cy="2978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43362" cy="6083320"/>
          </a:xfrm>
        </p:spPr>
        <p:txBody>
          <a:bodyPr>
            <a:normAutofit fontScale="90000"/>
          </a:bodyPr>
          <a:lstStyle/>
          <a:p>
            <a:r>
              <a:rPr lang="ru-RU" sz="3100" dirty="0">
                <a:solidFill>
                  <a:schemeClr val="bg1">
                    <a:lumMod val="95000"/>
                  </a:schemeClr>
                </a:solidFill>
              </a:rPr>
              <a:t>Соответственно большие фишки могут занимать места на поле только после того как у игроков закончатся фишки среднего размера. Фишки большого размера могут «съесть» (накрыть фишку соперника) фишки соперника более маленького размера.</a:t>
            </a:r>
            <a:r>
              <a:rPr lang="ru-RU" dirty="0"/>
              <a:t/>
            </a:r>
            <a:br>
              <a:rPr lang="ru-RU" dirty="0"/>
            </a:br>
            <a:endParaRPr lang="ru-RU" dirty="0"/>
          </a:p>
        </p:txBody>
      </p:sp>
      <p:pic>
        <p:nvPicPr>
          <p:cNvPr id="4098" name="Picture 2" descr="C:\Users\Татьяна\Desktop\космос\игра космический бой\п1.jpg"/>
          <p:cNvPicPr>
            <a:picLocks noGrp="1" noChangeAspect="1" noChangeArrowheads="1"/>
          </p:cNvPicPr>
          <p:nvPr>
            <p:ph idx="1"/>
          </p:nvPr>
        </p:nvPicPr>
        <p:blipFill>
          <a:blip r:embed="rId2" cstate="print"/>
          <a:srcRect/>
          <a:stretch>
            <a:fillRect/>
          </a:stretch>
        </p:blipFill>
        <p:spPr bwMode="auto">
          <a:xfrm>
            <a:off x="4714875" y="1832372"/>
            <a:ext cx="3971925" cy="2978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74638"/>
            <a:ext cx="4114800" cy="6083320"/>
          </a:xfrm>
        </p:spPr>
        <p:txBody>
          <a:bodyPr>
            <a:normAutofit/>
          </a:bodyPr>
          <a:lstStyle/>
          <a:p>
            <a:r>
              <a:rPr lang="ru-RU" dirty="0"/>
              <a:t/>
            </a:r>
            <a:br>
              <a:rPr lang="ru-RU" dirty="0"/>
            </a:br>
            <a:endParaRPr lang="ru-RU" dirty="0"/>
          </a:p>
        </p:txBody>
      </p:sp>
      <p:sp>
        <p:nvSpPr>
          <p:cNvPr id="3" name="Содержимое 2"/>
          <p:cNvSpPr>
            <a:spLocks noGrp="1"/>
          </p:cNvSpPr>
          <p:nvPr>
            <p:ph idx="1"/>
          </p:nvPr>
        </p:nvSpPr>
        <p:spPr>
          <a:xfrm>
            <a:off x="457200" y="642918"/>
            <a:ext cx="8186766" cy="1500198"/>
          </a:xfrm>
        </p:spPr>
        <p:txBody>
          <a:bodyPr>
            <a:normAutofit/>
          </a:bodyPr>
          <a:lstStyle/>
          <a:p>
            <a:pPr algn="ctr">
              <a:buNone/>
            </a:pPr>
            <a:r>
              <a:rPr lang="ru-RU" sz="5400" dirty="0" smtClean="0">
                <a:solidFill>
                  <a:schemeClr val="accent2">
                    <a:lumMod val="60000"/>
                    <a:lumOff val="40000"/>
                  </a:schemeClr>
                </a:solidFill>
              </a:rPr>
              <a:t>СПАСИБО ЗА ВНИМАНИЕ!</a:t>
            </a:r>
            <a:endParaRPr lang="ru-RU" sz="5400" dirty="0">
              <a:solidFill>
                <a:schemeClr val="accent2">
                  <a:lumMod val="60000"/>
                  <a:lumOff val="40000"/>
                </a:schemeClr>
              </a:solidFill>
            </a:endParaRPr>
          </a:p>
        </p:txBody>
      </p:sp>
      <p:pic>
        <p:nvPicPr>
          <p:cNvPr id="5122" name="Picture 2" descr="C:\Users\Татьяна\Desktop\космос\игра космический бой\п1.jpg"/>
          <p:cNvPicPr>
            <a:picLocks noChangeAspect="1" noChangeArrowheads="1"/>
          </p:cNvPicPr>
          <p:nvPr/>
        </p:nvPicPr>
        <p:blipFill>
          <a:blip r:embed="rId2" cstate="print"/>
          <a:srcRect/>
          <a:stretch>
            <a:fillRect/>
          </a:stretch>
        </p:blipFill>
        <p:spPr bwMode="auto">
          <a:xfrm>
            <a:off x="1881169" y="2214554"/>
            <a:ext cx="5276253" cy="3957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140</Words>
  <Application>Microsoft Office PowerPoint</Application>
  <PresentationFormat>Экран (4:3)</PresentationFormat>
  <Paragraphs>16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муниципальное дошкольное образовательное  автономное учреждение «Детский сад №123 « Гармония» комбинированного вида г.Орска» </vt:lpstr>
      <vt:lpstr>Цель игры: развивает память, мышление, внимание, мелкую моторику рук. Воспитывает дружеские отношения между детьми.  </vt:lpstr>
      <vt:lpstr>Первый игрок начинает свой ход с маленькой фишки. Далее свой ход делает соперник, так же начиная с маленькой фишки. Маленькие фишки могут занимать любые свободные клеточки. </vt:lpstr>
      <vt:lpstr>Когда все маленькие фишки займут место на игровом поле, приходит очередь ходить средними фишками. Фишки среднего размера могут занимать свободные клеточки на игровом поле или "съесть" (т. е. накрыть) фишки соперника маленького размера. </vt:lpstr>
      <vt:lpstr>Соответственно большие фишки могут занимать места на поле только после того как у игроков закончатся фишки среднего размера. Фишки большого размера могут «съесть» (накрыть фишку соперника) фишки соперника более маленького размера. </vt:lpstr>
      <vt:lpstr>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автономное учреждение «Детский сад №123 « Гармония» комбинированного вида г.Орска» </dc:title>
  <dc:creator>Татьяна</dc:creator>
  <cp:lastModifiedBy>Татьяна</cp:lastModifiedBy>
  <cp:revision>2</cp:revision>
  <dcterms:created xsi:type="dcterms:W3CDTF">2021-04-08T18:13:58Z</dcterms:created>
  <dcterms:modified xsi:type="dcterms:W3CDTF">2021-04-09T05:39:34Z</dcterms:modified>
</cp:coreProperties>
</file>