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67" r:id="rId6"/>
    <p:sldId id="268" r:id="rId7"/>
    <p:sldId id="266" r:id="rId8"/>
    <p:sldId id="270" r:id="rId9"/>
    <p:sldId id="271" r:id="rId10"/>
    <p:sldId id="272" r:id="rId11"/>
    <p:sldId id="278" r:id="rId12"/>
    <p:sldId id="277" r:id="rId13"/>
  </p:sldIdLst>
  <p:sldSz cx="14630400" cy="8229600"/>
  <p:notesSz cx="8229600" cy="14630400"/>
  <p:embeddedFontLst>
    <p:embeddedFont>
      <p:font typeface="Century Schoolbook" panose="02040604050505020304" charset="0"/>
      <p:regular r:id="rId17"/>
    </p:embeddedFont>
    <p:embeddedFont>
      <p:font typeface="Lora" pitchFamily="34" charset="0"/>
      <p:regular r:id="rId18"/>
    </p:embeddedFont>
    <p:embeddedFont>
      <p:font typeface="Lora" pitchFamily="34" charset="-122"/>
      <p:regular r:id="rId19"/>
    </p:embeddedFont>
    <p:embeddedFont>
      <p:font typeface="Lora" pitchFamily="34" charset="-120"/>
      <p:regular r:id="rId20"/>
    </p:embeddedFont>
    <p:embeddedFont>
      <p:font typeface="Alice" pitchFamily="34" charset="0"/>
      <p:regular r:id="rId21"/>
    </p:embeddedFont>
    <p:embeddedFont>
      <p:font typeface="Alice" pitchFamily="34" charset="-122"/>
      <p:regular r:id="rId22"/>
    </p:embeddedFont>
    <p:embeddedFont>
      <p:font typeface="Alice" pitchFamily="34" charset="-120"/>
      <p:regular r:id="rId23"/>
    </p:embeddedFont>
    <p:embeddedFont>
      <p:font typeface="Corbel" panose="020B0503020204020204" charset="0"/>
      <p:regular r:id="rId24"/>
      <p:bold r:id="rId25"/>
      <p:italic r:id="rId26"/>
      <p:boldItalic r:id="rId27"/>
    </p:embeddedFont>
    <p:embeddedFont>
      <p:font typeface="Gill Sans MT" panose="020B0502020104020203" charset="0"/>
      <p:regular r:id="rId28"/>
    </p:embeddedFont>
    <p:embeddedFont>
      <p:font typeface="Calibri" panose="020F0502020204030204" charset="0"/>
      <p:regular r:id="rId29"/>
      <p:bold r:id="rId30"/>
      <p:italic r:id="rId31"/>
      <p:boldItalic r:id="rId3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33" d="100"/>
          <a:sy n="33" d="100"/>
        </p:scale>
        <p:origin x="-90" y="-768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font" Target="fonts/font16.fntdata"/><Relationship Id="rId31" Type="http://schemas.openxmlformats.org/officeDocument/2006/relationships/font" Target="fonts/font15.fntdata"/><Relationship Id="rId30" Type="http://schemas.openxmlformats.org/officeDocument/2006/relationships/font" Target="fonts/font14.fntdata"/><Relationship Id="rId3" Type="http://schemas.openxmlformats.org/officeDocument/2006/relationships/slide" Target="slides/slide1.xml"/><Relationship Id="rId29" Type="http://schemas.openxmlformats.org/officeDocument/2006/relationships/font" Target="fonts/font13.fntdata"/><Relationship Id="rId28" Type="http://schemas.openxmlformats.org/officeDocument/2006/relationships/font" Target="fonts/font12.fntdata"/><Relationship Id="rId27" Type="http://schemas.openxmlformats.org/officeDocument/2006/relationships/font" Target="fonts/font11.fntdata"/><Relationship Id="rId26" Type="http://schemas.openxmlformats.org/officeDocument/2006/relationships/font" Target="fonts/font10.fntdata"/><Relationship Id="rId25" Type="http://schemas.openxmlformats.org/officeDocument/2006/relationships/font" Target="fonts/font9.fntdata"/><Relationship Id="rId24" Type="http://schemas.openxmlformats.org/officeDocument/2006/relationships/font" Target="fonts/font8.fntdata"/><Relationship Id="rId23" Type="http://schemas.openxmlformats.org/officeDocument/2006/relationships/font" Target="fonts/font7.fntdata"/><Relationship Id="rId22" Type="http://schemas.openxmlformats.org/officeDocument/2006/relationships/font" Target="fonts/font6.fntdata"/><Relationship Id="rId21" Type="http://schemas.openxmlformats.org/officeDocument/2006/relationships/font" Target="fonts/font5.fntdata"/><Relationship Id="rId20" Type="http://schemas.openxmlformats.org/officeDocument/2006/relationships/font" Target="fonts/font4.fntdata"/><Relationship Id="rId2" Type="http://schemas.openxmlformats.org/officeDocument/2006/relationships/theme" Target="theme/theme1.xml"/><Relationship Id="rId19" Type="http://schemas.openxmlformats.org/officeDocument/2006/relationships/font" Target="fonts/font3.fntdata"/><Relationship Id="rId18" Type="http://schemas.openxmlformats.org/officeDocument/2006/relationships/font" Target="fonts/font2.fntdata"/><Relationship Id="rId17" Type="http://schemas.openxmlformats.org/officeDocument/2006/relationships/font" Target="fonts/font1.fntdata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0" y="2864093"/>
            <a:ext cx="10789920" cy="1975104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456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4233" y="5223053"/>
            <a:ext cx="8161934" cy="1487873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83734" y="1124712"/>
            <a:ext cx="1558330" cy="598017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77364" y="1124712"/>
            <a:ext cx="7438187" cy="598017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2864093"/>
            <a:ext cx="10789920" cy="1975104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456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4233" y="5222958"/>
            <a:ext cx="8161934" cy="1518098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98295" y="3165653"/>
            <a:ext cx="5126125" cy="37223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05979" y="3165653"/>
            <a:ext cx="5124296" cy="37223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0123" y="2776120"/>
            <a:ext cx="5124298" cy="844904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2280" b="0" cap="all" spc="120" baseline="0">
                <a:solidFill>
                  <a:schemeClr val="accent2"/>
                </a:solidFill>
              </a:defRPr>
            </a:lvl1pPr>
            <a:lvl2pPr marL="548640" indent="0">
              <a:buNone/>
              <a:defRPr sz="228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00123" y="3771900"/>
            <a:ext cx="5124298" cy="31161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05979" y="3771900"/>
            <a:ext cx="5104181" cy="311613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605979" y="2776120"/>
            <a:ext cx="5124298" cy="844904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2280" b="0" cap="all" spc="120" baseline="0">
                <a:solidFill>
                  <a:schemeClr val="accent2"/>
                </a:solidFill>
              </a:defRPr>
            </a:lvl1pPr>
            <a:lvl2pPr marL="548640" indent="0">
              <a:buNone/>
              <a:defRPr sz="228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7315200" cy="822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607" y="2692594"/>
            <a:ext cx="5383987" cy="1369796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64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3296" y="965607"/>
            <a:ext cx="5779008" cy="6298387"/>
          </a:xfrm>
        </p:spPr>
        <p:txBody>
          <a:bodyPr>
            <a:normAutofit/>
          </a:bodyPr>
          <a:lstStyle>
            <a:lvl1pPr>
              <a:defRPr sz="2280">
                <a:solidFill>
                  <a:schemeClr val="tx1"/>
                </a:solidFill>
              </a:defRPr>
            </a:lvl1pPr>
            <a:lvl2pPr>
              <a:defRPr sz="1920">
                <a:solidFill>
                  <a:schemeClr val="tx1"/>
                </a:solidFill>
              </a:defRPr>
            </a:lvl2pPr>
            <a:lvl3pPr>
              <a:defRPr sz="1920">
                <a:solidFill>
                  <a:schemeClr val="tx1"/>
                </a:solidFill>
              </a:defRPr>
            </a:lvl3pPr>
            <a:lvl4pPr>
              <a:defRPr sz="1920">
                <a:solidFill>
                  <a:schemeClr val="tx1"/>
                </a:solidFill>
              </a:defRPr>
            </a:lvl4pPr>
            <a:lvl5pPr>
              <a:defRPr sz="1920">
                <a:solidFill>
                  <a:schemeClr val="tx1"/>
                </a:solidFill>
              </a:defRPr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8682" y="4259902"/>
            <a:ext cx="4553712" cy="2632843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65607" y="7483450"/>
            <a:ext cx="6201004" cy="384048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7315199" cy="822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227" y="2692594"/>
            <a:ext cx="5393998" cy="1361568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64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15200" y="0"/>
            <a:ext cx="7322516" cy="82296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840">
                <a:solidFill>
                  <a:schemeClr val="tx1"/>
                </a:solidFill>
              </a:defRPr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8682" y="4259902"/>
            <a:ext cx="4553712" cy="2632844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70228" y="7483450"/>
            <a:ext cx="6124475" cy="384048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77363" y="1157630"/>
            <a:ext cx="9275674" cy="1426464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77363" y="3165653"/>
            <a:ext cx="9275674" cy="3722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5715" y="7486579"/>
            <a:ext cx="3304495" cy="388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1" y="7483450"/>
            <a:ext cx="7081427" cy="384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0706" y="7461504"/>
            <a:ext cx="438912" cy="438912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320" spc="0" baseline="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sldNum="0" hdr="0" ftr="0" dt="0"/>
  <p:txStyles>
    <p:titleStyle>
      <a:lvl1pPr algn="ctr" defTabSz="1097280" rtl="0" eaLnBrk="1" latinLnBrk="0" hangingPunct="1">
        <a:lnSpc>
          <a:spcPct val="90000"/>
        </a:lnSpc>
        <a:spcBef>
          <a:spcPct val="0"/>
        </a:spcBef>
        <a:buNone/>
        <a:defRPr sz="3360" kern="1200" cap="all" spc="24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16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48640" indent="-274320" algn="l" defTabSz="109728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92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22960" indent="-274320" algn="l" defTabSz="109728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92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97280" indent="-274320" algn="l" defTabSz="109728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92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371600" indent="-274320" algn="l" defTabSz="109728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92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575435" indent="-274320" algn="l" defTabSz="109728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1781175" indent="-274320" algn="l" defTabSz="109728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1988820" indent="-274320" algn="l" defTabSz="109728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92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259330" indent="-274320" algn="l" defTabSz="109728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92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02799" y="357943"/>
            <a:ext cx="8373438" cy="283511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ru-RU" altLang="en-US" sz="4800" b="1" i="1" dirty="0">
                <a:solidFill>
                  <a:srgbClr val="002060"/>
                </a:solidFill>
                <a:latin typeface="Century Schoolbook" panose="02040604050505020304" charset="0"/>
                <a:cs typeface="Century Schoolbook" panose="02040604050505020304" charset="0"/>
              </a:rPr>
              <a:t>Развитие сенсорно -перцептивной сферы дошкольников с ЗПР.</a:t>
            </a:r>
            <a:endParaRPr lang="ru-RU" altLang="en-US" sz="4800" b="1" i="1" dirty="0">
              <a:solidFill>
                <a:srgbClr val="002060"/>
              </a:solidFill>
              <a:latin typeface="Century Schoolbook" panose="02040604050505020304" charset="0"/>
              <a:cs typeface="Century Schoolbook" panose="0204060405050502030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312" y="0"/>
            <a:ext cx="5272088" cy="8229600"/>
          </a:xfrm>
          <a:prstGeom prst="rect">
            <a:avLst/>
          </a:prstGeom>
        </p:spPr>
      </p:pic>
      <p:sp>
        <p:nvSpPr>
          <p:cNvPr id="2" name="Текстовое поле 1"/>
          <p:cNvSpPr txBox="1"/>
          <p:nvPr/>
        </p:nvSpPr>
        <p:spPr>
          <a:xfrm>
            <a:off x="1031240" y="4989195"/>
            <a:ext cx="7317105" cy="14192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701800" indent="0">
              <a:spcBef>
                <a:spcPts val="400"/>
              </a:spcBef>
              <a:spcAft>
                <a:spcPts val="400"/>
              </a:spcAft>
            </a:pPr>
            <a:endParaRPr sz="2400" b="0" i="0">
              <a:solidFill>
                <a:srgbClr val="212529"/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7579360" y="2214245"/>
            <a:ext cx="4876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en-US"/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502920" y="3011805"/>
            <a:ext cx="885507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«Мир входит в сознание человека лишь через органы внешних чувств. Если она закрыта, то он не может войти в него, и не может вступить с ним в связь.                                           Мир тогда не существует для сознания</a:t>
            </a:r>
            <a:r>
              <a:rPr lang="ru-RU" altLang="en-US" sz="240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»</a:t>
            </a:r>
            <a:endParaRPr lang="en-US" sz="2400" dirty="0">
              <a:solidFill>
                <a:srgbClr val="002060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r>
              <a:rPr lang="en-US" sz="240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                                                              Б. Прейер</a:t>
            </a:r>
            <a:endParaRPr lang="en-US" sz="2400" dirty="0">
              <a:solidFill>
                <a:srgbClr val="002060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837565" y="3974465"/>
            <a:ext cx="4876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en-US"/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1125855" y="6650355"/>
            <a:ext cx="775017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3200">
                <a:latin typeface="Times New Roman" panose="02020603050405020304" charset="0"/>
                <a:cs typeface="Times New Roman" panose="02020603050405020304" charset="0"/>
              </a:rPr>
              <a:t>                        </a:t>
            </a:r>
            <a:r>
              <a:rPr lang="en-US" sz="240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Автор: учитель - дефектолог      </a:t>
            </a:r>
            <a:endParaRPr lang="en-US" sz="2400" dirty="0">
              <a:solidFill>
                <a:srgbClr val="002060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r>
              <a:rPr lang="en-US" sz="240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                                              Филатова С.А.</a:t>
            </a:r>
            <a:endParaRPr lang="en-US" sz="2400" dirty="0">
              <a:solidFill>
                <a:srgbClr val="002060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247650" y="4440555"/>
            <a:ext cx="4876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75983" y="219115"/>
            <a:ext cx="7556421" cy="141755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875983" y="1072710"/>
            <a:ext cx="7556421" cy="254031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40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Сенсорное восприятие играет важную роль в развитии ребенка дошкольного возраста. Важно стимулировать сенсорное развитие детей, используя игры, упражнения и создавая сенсорно-богатую среду. </a:t>
            </a:r>
            <a:endParaRPr lang="ru-RU" sz="2400" dirty="0" smtClean="0">
              <a:solidFill>
                <a:srgbClr val="002060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pPr marL="0" indent="0">
              <a:lnSpc>
                <a:spcPts val="2850"/>
              </a:lnSpc>
              <a:buNone/>
            </a:pPr>
            <a:endParaRPr lang="ru-RU" sz="2400" dirty="0" smtClean="0">
              <a:solidFill>
                <a:srgbClr val="002060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pPr marL="0" indent="0">
              <a:lnSpc>
                <a:spcPts val="2850"/>
              </a:lnSpc>
              <a:buNone/>
            </a:pPr>
            <a:r>
              <a:rPr lang="en-US" sz="2400" dirty="0" smtClean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В </a:t>
            </a:r>
            <a:r>
              <a:rPr lang="en-US" sz="240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работе с детьми с ОВЗ необходимо учитывать их индивидуальные особенности и разрабатывать специальные программы. </a:t>
            </a:r>
            <a:endParaRPr lang="ru-RU" sz="2400" dirty="0" smtClean="0">
              <a:solidFill>
                <a:srgbClr val="002060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pPr marL="0" indent="0">
              <a:lnSpc>
                <a:spcPts val="2850"/>
              </a:lnSpc>
              <a:buNone/>
            </a:pPr>
            <a:endParaRPr lang="ru-RU" sz="2400" dirty="0" smtClean="0">
              <a:solidFill>
                <a:srgbClr val="002060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pPr marL="0" indent="0">
              <a:lnSpc>
                <a:spcPts val="2850"/>
              </a:lnSpc>
              <a:buNone/>
            </a:pPr>
            <a:r>
              <a:rPr lang="ru-RU" sz="2400" dirty="0" smtClean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Сенсорное</a:t>
            </a:r>
            <a:r>
              <a:rPr lang="en-US" sz="2400" dirty="0" smtClean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развитие - залог гармоничного и успешного развития ребенка.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альтернативный процесс 10"/>
          <p:cNvSpPr/>
          <p:nvPr/>
        </p:nvSpPr>
        <p:spPr>
          <a:xfrm>
            <a:off x="9872067" y="2542421"/>
            <a:ext cx="4114360" cy="4294598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5218573" y="2542421"/>
            <a:ext cx="4114360" cy="4294598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65079" y="2542421"/>
            <a:ext cx="4114360" cy="4294598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 0"/>
          <p:cNvSpPr/>
          <p:nvPr/>
        </p:nvSpPr>
        <p:spPr>
          <a:xfrm>
            <a:off x="886257" y="480178"/>
            <a:ext cx="13042821" cy="141755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ru-RU" sz="4800" dirty="0" smtClean="0">
                <a:solidFill>
                  <a:srgbClr val="002060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Что такое сенсорное восприятие</a:t>
            </a:r>
            <a:r>
              <a:rPr lang="en-US" sz="4800" dirty="0" smtClean="0">
                <a:solidFill>
                  <a:srgbClr val="002060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?</a:t>
            </a:r>
            <a:endParaRPr lang="ru-RU" sz="4800" dirty="0" smtClean="0">
              <a:solidFill>
                <a:srgbClr val="002060"/>
              </a:solidFill>
              <a:latin typeface="Alice" pitchFamily="34" charset="0"/>
              <a:ea typeface="Alice" pitchFamily="34" charset="-122"/>
              <a:cs typeface="Alice" pitchFamily="34" charset="-120"/>
            </a:endParaRPr>
          </a:p>
          <a:p>
            <a:pPr marL="0" indent="0">
              <a:lnSpc>
                <a:spcPts val="5550"/>
              </a:lnSpc>
              <a:buNone/>
            </a:pPr>
            <a:r>
              <a:rPr lang="ru-RU" sz="4800" dirty="0">
                <a:solidFill>
                  <a:srgbClr val="002060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 </a:t>
            </a:r>
            <a:r>
              <a:rPr lang="ru-RU" sz="4800" dirty="0" smtClean="0">
                <a:solidFill>
                  <a:srgbClr val="002060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                                                </a:t>
            </a:r>
            <a:r>
              <a:rPr lang="en-US" sz="4800" dirty="0" smtClean="0">
                <a:solidFill>
                  <a:srgbClr val="002060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 </a:t>
            </a:r>
            <a:r>
              <a:rPr lang="en-US" sz="4800" dirty="0">
                <a:solidFill>
                  <a:srgbClr val="002060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Основные понятия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1137915" y="2794975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400" dirty="0">
                <a:solidFill>
                  <a:srgbClr val="002060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Определение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Text 2"/>
          <p:cNvSpPr/>
          <p:nvPr/>
        </p:nvSpPr>
        <p:spPr>
          <a:xfrm>
            <a:off x="688369" y="3389607"/>
            <a:ext cx="3750067" cy="21774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Сенсорное восприятие - это процесс получения информации об окружающем мире через органы чувств. Оно позволяет нам воспринимать цвета, звуки, запахи, вкус и текстуру.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5887308" y="2788849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400" dirty="0">
                <a:solidFill>
                  <a:srgbClr val="002060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Сенсорные системы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6" name="Text 4"/>
          <p:cNvSpPr/>
          <p:nvPr/>
        </p:nvSpPr>
        <p:spPr>
          <a:xfrm>
            <a:off x="5332928" y="3389607"/>
            <a:ext cx="3708330" cy="14516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ru-RU" dirty="0" smtClean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Наши органы чувств -</a:t>
            </a:r>
            <a:r>
              <a:rPr lang="en-US" dirty="0" smtClean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</a:t>
            </a:r>
            <a:r>
              <a:rPr lang="en-US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зрение, слух, осязание, обоняние и вкус. Каждая система связана с определенным типом сенсорного восприятия.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ext 5"/>
          <p:cNvSpPr/>
          <p:nvPr/>
        </p:nvSpPr>
        <p:spPr>
          <a:xfrm>
            <a:off x="10388399" y="2794975"/>
            <a:ext cx="308169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400" dirty="0">
                <a:solidFill>
                  <a:srgbClr val="002060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Сенсорная интеграция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8" name="Text 6"/>
          <p:cNvSpPr/>
          <p:nvPr/>
        </p:nvSpPr>
        <p:spPr>
          <a:xfrm>
            <a:off x="10053513" y="3389607"/>
            <a:ext cx="3751466" cy="21774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Для целостного восприятия мира необходима сенсорная интеграция - процесс обработки и объединения информации, поступающей от разных органов чувств.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379095" y="216535"/>
            <a:ext cx="13808075" cy="14516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defTabSz="914400">
              <a:lnSpc>
                <a:spcPts val="4700"/>
              </a:lnSpc>
              <a:buClrTx/>
              <a:buSzTx/>
              <a:buFontTx/>
            </a:pPr>
            <a:r>
              <a:rPr lang="en-US" sz="4000" dirty="0">
                <a:solidFill>
                  <a:srgbClr val="002060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Развитие у детей базовых навыков восприятия и   их   расширение  происходит через несколько этапов:</a:t>
            </a:r>
            <a:endParaRPr lang="en-US" sz="4000" dirty="0">
              <a:solidFill>
                <a:srgbClr val="002060"/>
              </a:solidFill>
              <a:latin typeface="Alice" pitchFamily="34" charset="0"/>
              <a:ea typeface="Alice" pitchFamily="34" charset="-122"/>
              <a:cs typeface="Alice" pitchFamily="34" charset="-12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322580" y="2664460"/>
            <a:ext cx="8445500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1.Знакомство с миром через действия.</a:t>
            </a:r>
            <a:endParaRPr lang="en-US" sz="3200" dirty="0">
              <a:solidFill>
                <a:srgbClr val="002060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pPr algn="just"/>
            <a:r>
              <a:rPr lang="en-US" sz="320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2.Превращение действий в способы ориентировки. </a:t>
            </a:r>
            <a:endParaRPr lang="en-US" sz="3200" dirty="0">
              <a:solidFill>
                <a:srgbClr val="002060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pPr algn="l"/>
            <a:r>
              <a:rPr lang="en-US" sz="320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3.Саморегулирующиеся действия.</a:t>
            </a:r>
            <a:endParaRPr lang="en-US" sz="3200" dirty="0">
              <a:solidFill>
                <a:srgbClr val="002060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pPr algn="just"/>
            <a:r>
              <a:rPr lang="en-US" sz="320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4.Использование сенсорных эталонов.</a:t>
            </a:r>
            <a:endParaRPr lang="en-US" sz="3200" dirty="0">
              <a:solidFill>
                <a:srgbClr val="002060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pPr algn="just"/>
            <a:r>
              <a:rPr lang="en-US" sz="320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5.Создание «моторного алфавита».</a:t>
            </a:r>
            <a:endParaRPr lang="en-US" sz="3200" dirty="0">
              <a:solidFill>
                <a:srgbClr val="002060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pPr algn="just"/>
            <a:r>
              <a:rPr lang="en-US" sz="320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6.Развитие когнитивных навыков.</a:t>
            </a:r>
            <a:endParaRPr lang="en-US" altLang="ru-RU" sz="32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ru-RU" alt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190" y="1614805"/>
            <a:ext cx="4762500" cy="64750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2981960" y="0"/>
            <a:ext cx="6549390" cy="189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ts val="4700"/>
              </a:lnSpc>
              <a:buNone/>
            </a:pPr>
            <a:r>
              <a:rPr lang="en-US" sz="4000" dirty="0">
                <a:solidFill>
                  <a:srgbClr val="002060"/>
                </a:solidFill>
                <a:latin typeface="Alice" pitchFamily="34" charset="0"/>
                <a:ea typeface="Alice" pitchFamily="34" charset="-122"/>
                <a:cs typeface="Alice" pitchFamily="34" charset="-120"/>
                <a:sym typeface="+mn-ea"/>
              </a:rPr>
              <a:t>Роль сенсорного восприятия в </a:t>
            </a:r>
            <a:r>
              <a:rPr lang="ru-RU" sz="4000" dirty="0" smtClean="0">
                <a:solidFill>
                  <a:srgbClr val="002060"/>
                </a:solidFill>
                <a:latin typeface="Alice" pitchFamily="34" charset="0"/>
                <a:ea typeface="Alice" pitchFamily="34" charset="-122"/>
                <a:cs typeface="Alice" pitchFamily="34" charset="-120"/>
                <a:sym typeface="+mn-ea"/>
              </a:rPr>
              <a:t>развитии</a:t>
            </a:r>
            <a:r>
              <a:rPr lang="en-US" sz="4000" dirty="0" smtClean="0">
                <a:solidFill>
                  <a:srgbClr val="002060"/>
                </a:solidFill>
                <a:latin typeface="Alice" pitchFamily="34" charset="0"/>
                <a:ea typeface="Alice" pitchFamily="34" charset="-122"/>
                <a:cs typeface="Alice" pitchFamily="34" charset="-120"/>
                <a:sym typeface="+mn-ea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Alice" pitchFamily="34" charset="0"/>
                <a:ea typeface="Alice" pitchFamily="34" charset="-122"/>
                <a:cs typeface="Alice" pitchFamily="34" charset="-120"/>
                <a:sym typeface="+mn-ea"/>
              </a:rPr>
              <a:t>ребёнка</a:t>
            </a:r>
            <a:endParaRPr lang="ru-RU" altLang="en-US" sz="4000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191135" y="1899285"/>
            <a:ext cx="5118735" cy="3316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457200" indent="-457200">
              <a:lnSpc>
                <a:spcPts val="2400"/>
              </a:lnSpc>
              <a:buFont typeface="Wingdings" panose="05000000000000000000" charset="0"/>
              <a:buChar char="q"/>
            </a:pPr>
            <a:r>
              <a:rPr lang="ru-RU" altLang="en-US" sz="240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  <a:sym typeface="+mn-ea"/>
              </a:rPr>
              <a:t>С</a:t>
            </a:r>
            <a:r>
              <a:rPr lang="en-US" sz="240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  <a:sym typeface="+mn-ea"/>
              </a:rPr>
              <a:t>енсорное восприятие влияет на развитие познавательных процессов: внимание, память, мышление, речь. Дети, получающие богатый сенсорный опыт, легче усваивают информацию и развивают свои способности.</a:t>
            </a:r>
            <a:endParaRPr lang="en-US" altLang="en-US" sz="2400" dirty="0">
              <a:solidFill>
                <a:srgbClr val="002060"/>
              </a:solidFill>
              <a:latin typeface="Lora" pitchFamily="34" charset="0"/>
              <a:ea typeface="Lora" pitchFamily="34" charset="-122"/>
              <a:cs typeface="Lora" pitchFamily="34" charset="-120"/>
              <a:sym typeface="+mn-ea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91135" y="4847590"/>
            <a:ext cx="5113655" cy="25711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342900" indent="-342900">
              <a:lnSpc>
                <a:spcPts val="2400"/>
              </a:lnSpc>
              <a:buFont typeface="Wingdings" panose="05000000000000000000" charset="0"/>
              <a:buChar char="q"/>
            </a:pPr>
            <a:r>
              <a:rPr lang="ru-RU" altLang="en-US" sz="240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  <a:sym typeface="+mn-ea"/>
              </a:rPr>
              <a:t>С</a:t>
            </a:r>
            <a:r>
              <a:rPr lang="en-US" sz="240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  <a:sym typeface="+mn-ea"/>
              </a:rPr>
              <a:t>енсорный опыт играет ключевую роль в развитии моторики и координации движений. Дети, которые активно взаимодействуют с окружающей средой, лучше развивают свои двигательные навыки и координацию.</a:t>
            </a:r>
            <a:endParaRPr lang="en-US" altLang="en-US" sz="2400" dirty="0">
              <a:solidFill>
                <a:srgbClr val="002060"/>
              </a:solidFill>
              <a:latin typeface="Lora" pitchFamily="34" charset="0"/>
              <a:ea typeface="Lora" pitchFamily="34" charset="-122"/>
              <a:cs typeface="Lora" pitchFamily="34" charset="-120"/>
              <a:sym typeface="+mn-ea"/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5304790" y="2663825"/>
            <a:ext cx="479742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ts val="2400"/>
              </a:lnSpc>
              <a:buFont typeface="Wingdings" panose="05000000000000000000" charset="0"/>
              <a:buChar char="q"/>
            </a:pPr>
            <a:r>
              <a:rPr lang="ru-RU" altLang="en-US" sz="240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  <a:sym typeface="+mn-ea"/>
              </a:rPr>
              <a:t>С</a:t>
            </a:r>
            <a:r>
              <a:rPr lang="en-US" sz="240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  <a:sym typeface="+mn-ea"/>
              </a:rPr>
              <a:t>енсорное развитие также тесно связано с формированием эмоциональной сферы и социальной адаптацией. Дети, которые могут эффективно воспринимать и обрабатывать сенсорную информацию, лучше справляются с эмоциями, легче устанавливают контакт с окружающими</a:t>
            </a:r>
            <a:r>
              <a:rPr lang="en-US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  <a:sym typeface="+mn-ea"/>
              </a:rPr>
              <a:t>.</a:t>
            </a:r>
            <a:endParaRPr lang="en-US" altLang="en-US" dirty="0">
              <a:solidFill>
                <a:srgbClr val="002060"/>
              </a:solidFill>
              <a:latin typeface="Lora" pitchFamily="34" charset="0"/>
              <a:ea typeface="Lora" pitchFamily="34" charset="-122"/>
              <a:cs typeface="Lora" pitchFamily="34" charset="-120"/>
              <a:sym typeface="+mn-ea"/>
            </a:endParaRPr>
          </a:p>
        </p:txBody>
      </p:sp>
      <p:pic>
        <p:nvPicPr>
          <p:cNvPr id="11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77120" y="0"/>
            <a:ext cx="4653280" cy="8228965"/>
          </a:xfrm>
          <a:prstGeom prst="rect">
            <a:avLst/>
          </a:prstGeom>
        </p:spPr>
      </p:pic>
      <p:sp>
        <p:nvSpPr>
          <p:cNvPr id="12" name="Текстовое поле 11"/>
          <p:cNvSpPr txBox="1"/>
          <p:nvPr/>
        </p:nvSpPr>
        <p:spPr>
          <a:xfrm>
            <a:off x="12330430" y="7388860"/>
            <a:ext cx="4876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80010" y="381000"/>
            <a:ext cx="9640570" cy="6985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3600" b="1"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lang="en-US" sz="4000" dirty="0">
                <a:solidFill>
                  <a:srgbClr val="002060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Особенности восприятия</a:t>
            </a:r>
            <a:endParaRPr lang="en-US" sz="3600" dirty="0">
              <a:solidFill>
                <a:srgbClr val="002060"/>
              </a:solidFill>
              <a:latin typeface="Alice" pitchFamily="34" charset="0"/>
              <a:ea typeface="Alice" pitchFamily="34" charset="-122"/>
              <a:cs typeface="Alice" pitchFamily="34" charset="-120"/>
            </a:endParaRP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у детей </a:t>
            </a:r>
            <a:r>
              <a:rPr lang="en-US" sz="4000" dirty="0">
                <a:solidFill>
                  <a:srgbClr val="002060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с </a:t>
            </a:r>
            <a:r>
              <a:rPr lang="en-US" altLang="en-US" sz="3600" dirty="0">
                <a:solidFill>
                  <a:srgbClr val="002060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о</a:t>
            </a:r>
            <a:r>
              <a:rPr lang="en-US" sz="3600" dirty="0">
                <a:solidFill>
                  <a:srgbClr val="002060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грани</a:t>
            </a:r>
            <a:r>
              <a:rPr lang="ru-RU" altLang="en-US" sz="3200" dirty="0">
                <a:solidFill>
                  <a:srgbClr val="002060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ч</a:t>
            </a:r>
            <a:r>
              <a:rPr lang="en-US" sz="3600" dirty="0">
                <a:solidFill>
                  <a:srgbClr val="002060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енными</a:t>
            </a:r>
            <a:r>
              <a:rPr lang="ru-RU" altLang="en-US" sz="3600" dirty="0">
                <a:solidFill>
                  <a:srgbClr val="002060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возможностям </a:t>
            </a:r>
            <a:r>
              <a:rPr lang="ru-RU" altLang="en-US" sz="4000" dirty="0">
                <a:solidFill>
                  <a:srgbClr val="002060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            </a:t>
            </a:r>
            <a:r>
              <a:rPr lang="en-US" sz="320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здоровья (ЗПР)</a:t>
            </a:r>
            <a:endParaRPr lang="en-US" sz="3200" dirty="0">
              <a:solidFill>
                <a:srgbClr val="002060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pPr algn="ctr"/>
            <a:endParaRPr lang="en-US" sz="3200" dirty="0">
              <a:solidFill>
                <a:srgbClr val="002060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r>
              <a:rPr lang="en-US" sz="280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*отличается крайне ограниченным объемом: они</a:t>
            </a:r>
            <a:endParaRPr lang="en-US" sz="2800" dirty="0">
              <a:solidFill>
                <a:srgbClr val="002060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r>
              <a:rPr lang="en-US" sz="280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выделяют в объекте наименьшее количество</a:t>
            </a:r>
            <a:endParaRPr lang="en-US" sz="2800" dirty="0">
              <a:solidFill>
                <a:srgbClr val="002060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r>
              <a:rPr lang="en-US" sz="280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признаков, с трудом выделяют объект из фона;</a:t>
            </a:r>
            <a:endParaRPr lang="en-US" sz="2800" dirty="0">
              <a:solidFill>
                <a:srgbClr val="002060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r>
              <a:rPr lang="en-US" sz="280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* у старших дошкольников с задержкой</a:t>
            </a:r>
            <a:endParaRPr lang="en-US" sz="2800" dirty="0">
              <a:solidFill>
                <a:srgbClr val="002060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r>
              <a:rPr lang="en-US" sz="280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психического развития нарушены такие функции</a:t>
            </a:r>
            <a:endParaRPr lang="en-US" sz="2800" dirty="0">
              <a:solidFill>
                <a:srgbClr val="002060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r>
              <a:rPr lang="en-US" sz="280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сенсорной сферы и восприятия, как предметность и</a:t>
            </a:r>
            <a:endParaRPr lang="en-US" sz="2800" dirty="0">
              <a:solidFill>
                <a:srgbClr val="002060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r>
              <a:rPr lang="en-US" sz="280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структурность. Проявляется в том, что дети</a:t>
            </a:r>
            <a:endParaRPr lang="en-US" sz="2800" dirty="0">
              <a:solidFill>
                <a:srgbClr val="002060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r>
              <a:rPr lang="en-US" sz="280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затрудняются в узнавании предметов, находящихся в</a:t>
            </a:r>
            <a:endParaRPr lang="en-US" sz="2800" dirty="0">
              <a:solidFill>
                <a:srgbClr val="002060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r>
              <a:rPr lang="en-US" sz="280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непривычном ракурсе;</a:t>
            </a:r>
            <a:endParaRPr lang="en-US" sz="2800" dirty="0">
              <a:solidFill>
                <a:srgbClr val="002060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r>
              <a:rPr lang="en-US" sz="280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*наблюдаются недостатки зрительнопространственной ориентировки.</a:t>
            </a:r>
            <a:endParaRPr lang="en-US" sz="2800" dirty="0">
              <a:solidFill>
                <a:srgbClr val="002060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14280" y="0"/>
            <a:ext cx="4401185" cy="81864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Шестиугольник 11"/>
          <p:cNvSpPr/>
          <p:nvPr/>
        </p:nvSpPr>
        <p:spPr>
          <a:xfrm>
            <a:off x="9464176" y="3684270"/>
            <a:ext cx="4645666" cy="2708315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>
            <a:off x="4818510" y="5129520"/>
            <a:ext cx="4645666" cy="2708315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>
            <a:off x="171550" y="3684270"/>
            <a:ext cx="4645666" cy="2708315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 0"/>
          <p:cNvSpPr/>
          <p:nvPr/>
        </p:nvSpPr>
        <p:spPr>
          <a:xfrm>
            <a:off x="830460" y="2691769"/>
            <a:ext cx="12969359" cy="69020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5400"/>
              </a:lnSpc>
              <a:buNone/>
            </a:pPr>
            <a:r>
              <a:rPr lang="en-US" sz="4800" dirty="0">
                <a:solidFill>
                  <a:srgbClr val="002060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Диагностика сенсорного развития дошкольников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5" name="Text 1"/>
          <p:cNvSpPr/>
          <p:nvPr/>
        </p:nvSpPr>
        <p:spPr>
          <a:xfrm>
            <a:off x="625742" y="3980453"/>
            <a:ext cx="3737282" cy="14135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ru-RU" sz="2000" dirty="0" smtClean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Наблюдение за поведением ребёнка</a:t>
            </a:r>
            <a:r>
              <a:rPr lang="en-US" sz="2000" dirty="0" smtClean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в</a:t>
            </a:r>
            <a:r>
              <a:rPr lang="ru-RU" sz="2000" dirty="0" smtClean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различных ситуациях -</a:t>
            </a:r>
            <a:r>
              <a:rPr lang="en-US" sz="2000" dirty="0" smtClean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как он играет, как реагирует на звуки, как взаимодействует с объектами.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7" name="Text 2"/>
          <p:cNvSpPr/>
          <p:nvPr/>
        </p:nvSpPr>
        <p:spPr>
          <a:xfrm>
            <a:off x="5377945" y="5501059"/>
            <a:ext cx="3323825" cy="14135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00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Беседы с ребенком о </a:t>
            </a:r>
            <a:r>
              <a:rPr lang="ru-RU" sz="2000" dirty="0" smtClean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его сенсорных ощущениях</a:t>
            </a:r>
            <a:r>
              <a:rPr lang="ru-RU" sz="200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-</a:t>
            </a:r>
            <a:r>
              <a:rPr lang="en-US" sz="2000" dirty="0" smtClean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какие цвета он любит, какие звуки ему нравятся, как он ощущает разные текстуры.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9" name="Text 3"/>
          <p:cNvSpPr/>
          <p:nvPr/>
        </p:nvSpPr>
        <p:spPr>
          <a:xfrm>
            <a:off x="10044208" y="3803764"/>
            <a:ext cx="3485601" cy="176688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ru-RU" sz="2000" dirty="0" smtClean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Игровые тесты, </a:t>
            </a:r>
            <a:r>
              <a:rPr lang="en-US" sz="2000" dirty="0" smtClean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используются для оценки различных сенсорных навыков, например, способность различать цвета, формы, звуки, запахи.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368" y="23805"/>
            <a:ext cx="11075541" cy="25858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132080" y="156845"/>
            <a:ext cx="10488930" cy="79165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>
              <a:spcBef>
                <a:spcPct val="0"/>
              </a:spcBef>
            </a:pPr>
            <a:r>
              <a:rPr lang="en-US" sz="2800" b="0" i="0" dirty="0">
                <a:solidFill>
                  <a:srgbClr val="002060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Нарушения, выявляемые у детей в процессе обследования</a:t>
            </a:r>
            <a:endParaRPr lang="en-US" sz="4000" b="0" i="0" dirty="0">
              <a:solidFill>
                <a:srgbClr val="002060"/>
              </a:solidFill>
              <a:latin typeface="Alice" pitchFamily="34" charset="0"/>
              <a:ea typeface="Alice" pitchFamily="34" charset="-122"/>
              <a:cs typeface="Alice" pitchFamily="34" charset="-120"/>
            </a:endParaRPr>
          </a:p>
          <a:p>
            <a:pPr marL="0" indent="0">
              <a:spcBef>
                <a:spcPct val="0"/>
              </a:spcBef>
            </a:pPr>
            <a:endParaRPr lang="ru-RU" altLang="en-US" b="0" i="0" dirty="0">
              <a:solidFill>
                <a:srgbClr val="002060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pPr marL="0" indent="0">
              <a:spcBef>
                <a:spcPct val="0"/>
              </a:spcBef>
            </a:pPr>
            <a:r>
              <a:rPr lang="ru-RU" altLang="en-US" b="0" i="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1.</a:t>
            </a:r>
            <a:r>
              <a:rPr lang="en-US" i="1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Зрительное восприятие:</a:t>
            </a:r>
            <a:endParaRPr lang="en-US" i="1" dirty="0">
              <a:solidFill>
                <a:srgbClr val="002060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lang="en-US" b="0" i="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    трудности в узнавании и различении цветов, форм, размеров;</a:t>
            </a:r>
            <a:endParaRPr lang="en-US" b="0" i="0" dirty="0">
              <a:solidFill>
                <a:srgbClr val="002060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lang="en-US" b="0" i="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    замедленное и фрагментарное восприятие зрительных стимулов;</a:t>
            </a:r>
            <a:endParaRPr lang="en-US" b="0" i="0" dirty="0">
              <a:solidFill>
                <a:srgbClr val="002060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lang="en-US" b="0" i="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    *сложности в пространственной ориентации и восприятии глубины.</a:t>
            </a:r>
            <a:endParaRPr lang="en-US" b="0" i="0" dirty="0">
              <a:solidFill>
                <a:srgbClr val="002060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pPr marL="0" indent="0"/>
            <a:r>
              <a:rPr lang="en-US" b="0" i="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2.</a:t>
            </a:r>
            <a:r>
              <a:rPr lang="en-US" b="0" i="1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Слуховое восприятие:   </a:t>
            </a:r>
            <a:endParaRPr lang="en-US" b="0" i="1" dirty="0">
              <a:solidFill>
                <a:srgbClr val="002060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pPr marL="0" indent="0"/>
            <a:r>
              <a:rPr lang="en-US" b="0" i="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* снижение остроты слуха или его избирательность;</a:t>
            </a:r>
            <a:endParaRPr lang="en-US" b="0" i="0" dirty="0">
              <a:solidFill>
                <a:srgbClr val="002060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pPr marL="0" indent="0"/>
            <a:r>
              <a:rPr lang="en-US" b="0" i="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    трудности в дифференциации звуков по высоте, громкости, тембру;</a:t>
            </a:r>
            <a:endParaRPr lang="en-US" b="0" i="0" dirty="0">
              <a:solidFill>
                <a:srgbClr val="002060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pPr marL="0" indent="0"/>
            <a:r>
              <a:rPr lang="en-US" b="0" i="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    нарушение слухового внимания и памяти.</a:t>
            </a:r>
            <a:endParaRPr lang="en-US" b="0" i="0" dirty="0">
              <a:solidFill>
                <a:srgbClr val="002060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b="0" i="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3.</a:t>
            </a:r>
            <a:r>
              <a:rPr lang="en-US" b="0" i="1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Тактильное восприятие:</a:t>
            </a:r>
            <a:endParaRPr lang="en-US" b="0" i="1" dirty="0">
              <a:solidFill>
                <a:srgbClr val="002060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lang="en-US" b="0" i="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    пониженная или повышенная чувствительность к тактильным стимулам;</a:t>
            </a:r>
            <a:endParaRPr lang="en-US" b="0" i="0" dirty="0">
              <a:solidFill>
                <a:srgbClr val="002060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lang="en-US" b="0" i="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    затруднения в определении свойств предметов на ощупь (например, текстуры, температуры);</a:t>
            </a:r>
            <a:endParaRPr lang="en-US" b="0" i="0" dirty="0">
              <a:solidFill>
                <a:srgbClr val="002060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lang="en-US" b="0" i="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    *сложности в выполнении заданий, требующих точного тактильного восприятия (например, сортировка предметов по форме или размеру).</a:t>
            </a:r>
            <a:endParaRPr lang="en-US" b="0" i="0" dirty="0">
              <a:solidFill>
                <a:srgbClr val="002060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pPr marL="0" indent="0"/>
            <a:r>
              <a:rPr lang="en-US" b="0" i="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4</a:t>
            </a:r>
            <a:r>
              <a:rPr lang="en-US" b="0" i="1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.Кинестетическое восприятие:</a:t>
            </a:r>
            <a:r>
              <a:rPr lang="en-US" b="0" i="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  </a:t>
            </a:r>
            <a:endParaRPr lang="en-US" b="0" i="0" dirty="0">
              <a:solidFill>
                <a:srgbClr val="002060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pPr marL="0" indent="0"/>
            <a:r>
              <a:rPr lang="en-US" b="0" i="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 * нарушения в ощущении положения тела и частей тела в пространстве;</a:t>
            </a:r>
            <a:endParaRPr lang="en-US" b="0" i="0" dirty="0">
              <a:solidFill>
                <a:srgbClr val="002060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pPr marL="0" indent="0"/>
            <a:r>
              <a:rPr lang="en-US" b="0" i="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    трудности в координации движений и управлении своим телом;</a:t>
            </a:r>
            <a:endParaRPr lang="en-US" b="0" i="0" dirty="0">
              <a:solidFill>
                <a:srgbClr val="002060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pPr marL="0" indent="0"/>
            <a:r>
              <a:rPr lang="en-US" b="0" i="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    снижение точности и плавности движений.</a:t>
            </a:r>
            <a:endParaRPr lang="en-US" b="0" i="0" dirty="0">
              <a:solidFill>
                <a:srgbClr val="002060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b="0" i="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5.</a:t>
            </a:r>
            <a:r>
              <a:rPr lang="en-US" b="0" i="1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Интегративное восприятие:</a:t>
            </a:r>
            <a:endParaRPr lang="en-US" b="0" i="0" dirty="0">
              <a:solidFill>
                <a:srgbClr val="002060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lang="en-US" b="0" i="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    сложности в объединении информации, поступающей от разных органов чувств;</a:t>
            </a:r>
            <a:endParaRPr lang="en-US" b="0" i="0" dirty="0">
              <a:solidFill>
                <a:srgbClr val="002060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lang="en-US" b="0" i="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    нарушение целостности восприятия объектов и ситуаций;</a:t>
            </a:r>
            <a:endParaRPr lang="en-US" b="0" i="0" dirty="0">
              <a:solidFill>
                <a:srgbClr val="002060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lang="en-US" b="0" i="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    *трудности в формировании целостных образов предметов и явлений.</a:t>
            </a:r>
            <a:endParaRPr lang="en-US" b="0" i="0" dirty="0">
              <a:solidFill>
                <a:srgbClr val="002060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pPr marL="0" indent="0"/>
            <a:r>
              <a:rPr lang="en-US" b="0" i="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6</a:t>
            </a:r>
            <a:r>
              <a:rPr lang="en-US" b="0" i="1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.Внимание и концентрация:  </a:t>
            </a:r>
            <a:endParaRPr lang="en-US" b="0" i="1" dirty="0">
              <a:solidFill>
                <a:srgbClr val="002060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pPr marL="0" indent="0"/>
            <a:r>
              <a:rPr lang="en-US" b="0" i="1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 </a:t>
            </a:r>
            <a:r>
              <a:rPr lang="en-US" b="0" i="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* сниженная способность к концентрации внимания на сенсорных стимулах;</a:t>
            </a:r>
            <a:endParaRPr lang="en-US" b="0" i="0" dirty="0">
              <a:solidFill>
                <a:srgbClr val="002060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pPr marL="0" indent="0"/>
            <a:r>
              <a:rPr lang="en-US" b="0" i="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    быстрая утомляемость при выполнении сенсорно-перцептивных задач;</a:t>
            </a:r>
            <a:endParaRPr lang="en-US" b="0" i="0" dirty="0">
              <a:solidFill>
                <a:srgbClr val="002060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pPr marL="0" indent="0"/>
            <a:r>
              <a:rPr lang="en-US" b="0" i="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    трудности в переключении внимания между разными сенсорными модальностями.</a:t>
            </a:r>
            <a:endParaRPr lang="en-US" b="0" i="0" dirty="0">
              <a:solidFill>
                <a:srgbClr val="002060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60330" y="0"/>
            <a:ext cx="4370070" cy="82289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00445" y="248840"/>
            <a:ext cx="13229511" cy="125063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900"/>
              </a:lnSpc>
              <a:buNone/>
            </a:pPr>
            <a:r>
              <a:rPr lang="en-US" sz="4800" dirty="0">
                <a:solidFill>
                  <a:srgbClr val="002060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Работа с детьми с особыми образовательными потребностями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3866912" y="3432096"/>
            <a:ext cx="281345" cy="35171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00"/>
              </a:lnSpc>
              <a:buNone/>
            </a:pP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5299115" y="2880598"/>
            <a:ext cx="2974062" cy="31265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4722999" y="2638327"/>
            <a:ext cx="5001811" cy="64031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Важно учитывать особенности сенсорного развития каждого ребенка с ОВЗ и разрабатывать индивидуальные программы.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9" name="Text 5"/>
          <p:cNvSpPr/>
          <p:nvPr/>
        </p:nvSpPr>
        <p:spPr>
          <a:xfrm>
            <a:off x="3866912" y="4764286"/>
            <a:ext cx="281345" cy="35171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00"/>
              </a:lnSpc>
              <a:buNone/>
            </a:pP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1818151" y="4706651"/>
            <a:ext cx="2740462" cy="59676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2450"/>
              </a:lnSpc>
              <a:buNone/>
            </a:pPr>
            <a:r>
              <a:rPr lang="ru-RU" sz="3200" dirty="0" smtClean="0">
                <a:solidFill>
                  <a:srgbClr val="002060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Адаптация</a:t>
            </a:r>
            <a:endParaRPr lang="ru-RU" sz="3200" dirty="0" smtClean="0">
              <a:solidFill>
                <a:srgbClr val="002060"/>
              </a:solidFill>
              <a:latin typeface="Alice" pitchFamily="34" charset="0"/>
              <a:ea typeface="Alice" pitchFamily="34" charset="-122"/>
              <a:cs typeface="Alice" pitchFamily="34" charset="-120"/>
            </a:endParaRPr>
          </a:p>
          <a:p>
            <a:pPr marL="0" indent="0" algn="r">
              <a:lnSpc>
                <a:spcPts val="2450"/>
              </a:lnSpc>
              <a:buNone/>
            </a:pPr>
            <a:r>
              <a:rPr lang="en-US" sz="3200" dirty="0" smtClean="0">
                <a:solidFill>
                  <a:srgbClr val="002060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материалов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1" name="Text 7"/>
          <p:cNvSpPr/>
          <p:nvPr/>
        </p:nvSpPr>
        <p:spPr>
          <a:xfrm>
            <a:off x="126282" y="5326024"/>
            <a:ext cx="4432331" cy="64031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200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Использование специальных материалов и оборудования для детей с нарушениями зрения, слуха, интеллекта.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4" name="Text 9"/>
          <p:cNvSpPr/>
          <p:nvPr/>
        </p:nvSpPr>
        <p:spPr>
          <a:xfrm>
            <a:off x="3867031" y="6287333"/>
            <a:ext cx="281345" cy="35171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00"/>
              </a:lnSpc>
              <a:buNone/>
            </a:pP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9889197" y="4607956"/>
            <a:ext cx="3692723" cy="58152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ru-RU" sz="3200" dirty="0" smtClean="0">
                <a:solidFill>
                  <a:srgbClr val="002060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Поддержка</a:t>
            </a:r>
            <a:endParaRPr lang="ru-RU" sz="3200" dirty="0" smtClean="0">
              <a:solidFill>
                <a:srgbClr val="002060"/>
              </a:solidFill>
              <a:latin typeface="Alice" pitchFamily="34" charset="0"/>
              <a:ea typeface="Alice" pitchFamily="34" charset="-122"/>
              <a:cs typeface="Alice" pitchFamily="34" charset="-120"/>
            </a:endParaRPr>
          </a:p>
          <a:p>
            <a:pPr marL="0" indent="0">
              <a:lnSpc>
                <a:spcPts val="2450"/>
              </a:lnSpc>
              <a:buNone/>
            </a:pPr>
            <a:r>
              <a:rPr lang="ru-RU" sz="3200" dirty="0" smtClean="0">
                <a:solidFill>
                  <a:srgbClr val="002060"/>
                </a:solidFill>
                <a:latin typeface="Alice" pitchFamily="34" charset="0"/>
                <a:ea typeface="Alice" pitchFamily="34" charset="-122"/>
              </a:rPr>
              <a:t>педагога-психолога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6" name="Text 11"/>
          <p:cNvSpPr/>
          <p:nvPr/>
        </p:nvSpPr>
        <p:spPr>
          <a:xfrm>
            <a:off x="9889197" y="5326024"/>
            <a:ext cx="4549031" cy="64031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Педагог-психолог оказывает помощь детям с ОВЗ в сенсорной сфере, обучает родителей и педагогов работе с ними.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03534" y="1882029"/>
            <a:ext cx="3640740" cy="7536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450"/>
              </a:lnSpc>
            </a:pPr>
            <a:r>
              <a:rPr lang="ru-RU" sz="3200" dirty="0" smtClean="0">
                <a:solidFill>
                  <a:srgbClr val="002060"/>
                </a:solidFill>
                <a:latin typeface="Alice" pitchFamily="34" charset="0"/>
                <a:ea typeface="Alice" pitchFamily="34" charset="-122"/>
              </a:rPr>
              <a:t>Индивидуальный</a:t>
            </a:r>
            <a:endParaRPr lang="ru-RU" sz="3200" dirty="0" smtClean="0">
              <a:solidFill>
                <a:srgbClr val="002060"/>
              </a:solidFill>
              <a:latin typeface="Alice" pitchFamily="34" charset="0"/>
              <a:ea typeface="Alice" pitchFamily="34" charset="-122"/>
            </a:endParaRPr>
          </a:p>
          <a:p>
            <a:pPr algn="ctr">
              <a:lnSpc>
                <a:spcPts val="2450"/>
              </a:lnSpc>
            </a:pPr>
            <a:r>
              <a:rPr lang="ru-RU" sz="3200" dirty="0" smtClean="0">
                <a:solidFill>
                  <a:srgbClr val="002060"/>
                </a:solidFill>
                <a:latin typeface="Alice" pitchFamily="34" charset="0"/>
                <a:ea typeface="Alice" pitchFamily="34" charset="-122"/>
              </a:rPr>
              <a:t> подход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8" name="Тройная стрелка влево/вправо/вверх 17"/>
          <p:cNvSpPr/>
          <p:nvPr/>
        </p:nvSpPr>
        <p:spPr>
          <a:xfrm>
            <a:off x="6615829" y="4514945"/>
            <a:ext cx="1216152" cy="850392"/>
          </a:xfrm>
          <a:prstGeom prst="leftRightUp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665480" y="988695"/>
            <a:ext cx="7061200" cy="69646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 defTabSz="266700"/>
            <a:endParaRPr lang="en-US" sz="2400" dirty="0">
              <a:solidFill>
                <a:srgbClr val="002060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pPr algn="just" defTabSz="266700"/>
            <a:r>
              <a:rPr lang="en-US" sz="240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–  расширение пределов чувственного опыта детей </a:t>
            </a:r>
            <a:endParaRPr lang="en-US" sz="2400" dirty="0">
              <a:solidFill>
                <a:srgbClr val="002060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pPr algn="just" defTabSz="266700"/>
            <a:r>
              <a:rPr lang="en-US" sz="240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–  обучение координации моторики и соотнесению действий с признаками предметов, которые захватывает рука дошкольника </a:t>
            </a:r>
            <a:r>
              <a:rPr lang="ru-RU" altLang="en-US" sz="240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.</a:t>
            </a:r>
            <a:endParaRPr lang="en-US" sz="2400" dirty="0">
              <a:solidFill>
                <a:srgbClr val="002060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pPr algn="just" defTabSz="266700"/>
            <a:r>
              <a:rPr lang="en-US" sz="240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 –  обозначение вариантов обследования мира</a:t>
            </a:r>
            <a:r>
              <a:rPr lang="ru-RU" altLang="en-US" sz="240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.</a:t>
            </a:r>
            <a:r>
              <a:rPr lang="en-US" sz="240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</a:t>
            </a:r>
            <a:endParaRPr lang="en-US" sz="2400" dirty="0">
              <a:solidFill>
                <a:srgbClr val="002060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pPr algn="just" defTabSz="266700"/>
            <a:r>
              <a:rPr lang="en-US" sz="240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–  формирование представлений об эталонах цвета, формы, габаритов</a:t>
            </a:r>
            <a:r>
              <a:rPr lang="ru-RU" altLang="en-US" sz="240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.</a:t>
            </a:r>
            <a:endParaRPr lang="en-US" sz="2400" dirty="0">
              <a:solidFill>
                <a:srgbClr val="002060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pPr algn="just" defTabSz="266700"/>
            <a:r>
              <a:rPr lang="en-US" sz="240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–  раскрытие процесса классификации объектов</a:t>
            </a:r>
            <a:r>
              <a:rPr lang="ru-RU" altLang="en-US" sz="240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.</a:t>
            </a:r>
            <a:endParaRPr lang="en-US" sz="2400" dirty="0">
              <a:solidFill>
                <a:srgbClr val="002060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pPr algn="just" defTabSz="266700"/>
            <a:r>
              <a:rPr lang="en-US" sz="240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–  развитие межполушарного взаимодействия</a:t>
            </a:r>
            <a:r>
              <a:rPr lang="ru-RU" altLang="en-US" sz="240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.</a:t>
            </a:r>
            <a:endParaRPr lang="en-US" sz="2400" dirty="0">
              <a:solidFill>
                <a:srgbClr val="002060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pPr algn="just" defTabSz="266700"/>
            <a:r>
              <a:rPr lang="en-US" sz="2400" dirty="0">
                <a:solidFill>
                  <a:srgbClr val="00206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– развитие пространственного мышления, восприятия формы и размера с использованием различных модульных конструкций.</a:t>
            </a:r>
            <a:endParaRPr lang="en-US" sz="2400" dirty="0">
              <a:solidFill>
                <a:srgbClr val="002060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398780" y="224155"/>
            <a:ext cx="13018770" cy="111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Alice" pitchFamily="34" charset="0"/>
                <a:ea typeface="Alice" pitchFamily="34" charset="-122"/>
                <a:cs typeface="Alice" pitchFamily="34" charset="-120"/>
                <a:sym typeface="+mn-ea"/>
              </a:rPr>
              <a:t> </a:t>
            </a:r>
            <a:r>
              <a:rPr lang="ru-RU" altLang="en-US" sz="4000" dirty="0">
                <a:solidFill>
                  <a:srgbClr val="002060"/>
                </a:solidFill>
                <a:latin typeface="Alice" pitchFamily="34" charset="0"/>
                <a:ea typeface="Alice" pitchFamily="34" charset="-122"/>
                <a:cs typeface="Alice" pitchFamily="34" charset="-120"/>
                <a:sym typeface="+mn-ea"/>
              </a:rPr>
              <a:t>Н</a:t>
            </a:r>
            <a:r>
              <a:rPr lang="en-US" sz="4000" dirty="0">
                <a:solidFill>
                  <a:srgbClr val="002060"/>
                </a:solidFill>
                <a:latin typeface="Alice" pitchFamily="34" charset="0"/>
                <a:ea typeface="Alice" pitchFamily="34" charset="-122"/>
                <a:cs typeface="Alice" pitchFamily="34" charset="-120"/>
                <a:sym typeface="+mn-ea"/>
              </a:rPr>
              <a:t>аправления коррекционно-развива</a:t>
            </a:r>
            <a:r>
              <a:rPr lang="ru-RU" altLang="en-US" sz="3600" dirty="0">
                <a:solidFill>
                  <a:srgbClr val="002060"/>
                </a:solidFill>
                <a:latin typeface="Alice" pitchFamily="34" charset="0"/>
                <a:ea typeface="Alice" pitchFamily="34" charset="-122"/>
                <a:cs typeface="Alice" pitchFamily="34" charset="-120"/>
                <a:sym typeface="+mn-ea"/>
              </a:rPr>
              <a:t>ющ</a:t>
            </a:r>
            <a:r>
              <a:rPr lang="en-US" sz="4000" dirty="0">
                <a:solidFill>
                  <a:srgbClr val="002060"/>
                </a:solidFill>
                <a:latin typeface="Alice" pitchFamily="34" charset="0"/>
                <a:ea typeface="Alice" pitchFamily="34" charset="-122"/>
                <a:cs typeface="Alice" pitchFamily="34" charset="-120"/>
                <a:sym typeface="+mn-ea"/>
              </a:rPr>
              <a:t>ей работы</a:t>
            </a:r>
            <a:endParaRPr lang="en-US" sz="4000" dirty="0">
              <a:solidFill>
                <a:srgbClr val="002060"/>
              </a:solidFill>
              <a:latin typeface="Alice" pitchFamily="34" charset="0"/>
              <a:ea typeface="Alice" pitchFamily="34" charset="-122"/>
              <a:cs typeface="Alice" pitchFamily="34" charset="-120"/>
            </a:endParaRPr>
          </a:p>
          <a:p>
            <a:endParaRPr lang="en-US" sz="4000" dirty="0">
              <a:solidFill>
                <a:srgbClr val="002060"/>
              </a:solidFill>
              <a:latin typeface="Alice" pitchFamily="34" charset="0"/>
              <a:ea typeface="Alice" pitchFamily="34" charset="-122"/>
              <a:cs typeface="Alice" pitchFamily="34" charset="-120"/>
            </a:endParaRPr>
          </a:p>
        </p:txBody>
      </p:sp>
      <p:pic>
        <p:nvPicPr>
          <p:cNvPr id="4" name="Изображение 3"/>
          <p:cNvPicPr/>
          <p:nvPr/>
        </p:nvPicPr>
        <p:blipFill>
          <a:blip r:embed="rId1"/>
          <a:stretch>
            <a:fillRect/>
          </a:stretch>
        </p:blipFill>
        <p:spPr>
          <a:xfrm>
            <a:off x="8032115" y="988695"/>
            <a:ext cx="6292215" cy="70072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0</TotalTime>
  <Words>5788</Words>
  <Application>WPS Presentation</Application>
  <PresentationFormat>Произвольный</PresentationFormat>
  <Paragraphs>124</Paragraphs>
  <Slides>10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9" baseType="lpstr">
      <vt:lpstr>Arial</vt:lpstr>
      <vt:lpstr>SimSun</vt:lpstr>
      <vt:lpstr>Wingdings</vt:lpstr>
      <vt:lpstr>Century Schoolbook</vt:lpstr>
      <vt:lpstr>Arial</vt:lpstr>
      <vt:lpstr>Lora</vt:lpstr>
      <vt:lpstr>Lora</vt:lpstr>
      <vt:lpstr>Lora</vt:lpstr>
      <vt:lpstr>Times New Roman</vt:lpstr>
      <vt:lpstr>Alice</vt:lpstr>
      <vt:lpstr>Alice</vt:lpstr>
      <vt:lpstr>Alice</vt:lpstr>
      <vt:lpstr>Wingdings</vt:lpstr>
      <vt:lpstr>Corbel</vt:lpstr>
      <vt:lpstr>Microsoft YaHei</vt:lpstr>
      <vt:lpstr>Arial Unicode MS</vt:lpstr>
      <vt:lpstr>Gill Sans MT</vt:lpstr>
      <vt:lpstr>Calibri</vt:lpstr>
      <vt:lpstr>Parcel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creator>PptxGenJS</dc:creator>
  <dc:subject>PptxGenJS Presentation</dc:subject>
  <cp:lastModifiedBy>User</cp:lastModifiedBy>
  <cp:revision>26</cp:revision>
  <dcterms:created xsi:type="dcterms:W3CDTF">2025-03-09T05:30:00Z</dcterms:created>
  <dcterms:modified xsi:type="dcterms:W3CDTF">2025-05-06T15:59:34Z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50AC903B3565408EBC95AB9B1FCBEE8E_13</vt:lpwstr>
  </property>
  <property fmtid="{D5CDD505-2E9C-101B-9397-08002B2CF9AE}" pid="3" name="KSOProductBuildVer">
    <vt:lpwstr>1049-12.2.0.20795</vt:lpwstr>
  </property>
</Properties>
</file>