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7" r:id="rId2"/>
    <p:sldId id="263" r:id="rId3"/>
    <p:sldId id="264" r:id="rId4"/>
    <p:sldId id="265" r:id="rId5"/>
    <p:sldId id="266" r:id="rId6"/>
    <p:sldId id="269" r:id="rId7"/>
    <p:sldId id="272" r:id="rId8"/>
    <p:sldId id="273" r:id="rId9"/>
    <p:sldId id="27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EB319-A9C8-410F-949D-52CD2AF7FAE0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640C4-A468-41C6-BE2C-BB6DE92957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3471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EB319-A9C8-410F-949D-52CD2AF7FAE0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640C4-A468-41C6-BE2C-BB6DE92957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0087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EB319-A9C8-410F-949D-52CD2AF7FAE0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640C4-A468-41C6-BE2C-BB6DE9295718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601135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EB319-A9C8-410F-949D-52CD2AF7FAE0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640C4-A468-41C6-BE2C-BB6DE92957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09328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EB319-A9C8-410F-949D-52CD2AF7FAE0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640C4-A468-41C6-BE2C-BB6DE9295718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505393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EB319-A9C8-410F-949D-52CD2AF7FAE0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640C4-A468-41C6-BE2C-BB6DE92957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54422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EB319-A9C8-410F-949D-52CD2AF7FAE0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640C4-A468-41C6-BE2C-BB6DE92957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63949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EB319-A9C8-410F-949D-52CD2AF7FAE0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640C4-A468-41C6-BE2C-BB6DE92957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161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EB319-A9C8-410F-949D-52CD2AF7FAE0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640C4-A468-41C6-BE2C-BB6DE92957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040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EB319-A9C8-410F-949D-52CD2AF7FAE0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640C4-A468-41C6-BE2C-BB6DE92957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0735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EB319-A9C8-410F-949D-52CD2AF7FAE0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640C4-A468-41C6-BE2C-BB6DE92957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943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EB319-A9C8-410F-949D-52CD2AF7FAE0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640C4-A468-41C6-BE2C-BB6DE92957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5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EB319-A9C8-410F-949D-52CD2AF7FAE0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640C4-A468-41C6-BE2C-BB6DE92957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9096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EB319-A9C8-410F-949D-52CD2AF7FAE0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640C4-A468-41C6-BE2C-BB6DE92957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498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EB319-A9C8-410F-949D-52CD2AF7FAE0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640C4-A468-41C6-BE2C-BB6DE92957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767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EB319-A9C8-410F-949D-52CD2AF7FAE0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640C4-A468-41C6-BE2C-BB6DE92957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2839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9EB319-A9C8-410F-949D-52CD2AF7FAE0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0B640C4-A468-41C6-BE2C-BB6DE92957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003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F3526E-0E8F-4B0D-A77A-4E3B7B277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516835"/>
            <a:ext cx="8599188" cy="979647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rgbClr val="00B050"/>
                </a:solidFill>
              </a:rPr>
              <a:t>«Развитие речи у дошкольников с ТНР с помощью </a:t>
            </a:r>
            <a:r>
              <a:rPr lang="ru-RU" sz="2800" dirty="0" err="1">
                <a:solidFill>
                  <a:srgbClr val="00B050"/>
                </a:solidFill>
              </a:rPr>
              <a:t>райгена</a:t>
            </a:r>
            <a:r>
              <a:rPr lang="ru-RU" sz="2800" dirty="0">
                <a:solidFill>
                  <a:srgbClr val="00B050"/>
                </a:solidFill>
              </a:rPr>
              <a:t> – музыкально – ритмического хоровода»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21E0DD60-B63E-4514-AC4C-9416CC34DE0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61627" y="1450764"/>
            <a:ext cx="4540469" cy="4153608"/>
          </a:xfrm>
          <a:prstGeom prst="rect">
            <a:avLst/>
          </a:prstGeom>
        </p:spPr>
      </p:pic>
      <p:sp>
        <p:nvSpPr>
          <p:cNvPr id="4" name="Текст 3">
            <a:extLst>
              <a:ext uri="{FF2B5EF4-FFF2-40B4-BE49-F238E27FC236}">
                <a16:creationId xmlns:a16="http://schemas.microsoft.com/office/drawing/2014/main" id="{518FE9B6-AD52-4687-AF5C-7CFEFDA3A1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46574" y="5407234"/>
            <a:ext cx="3816626" cy="688765"/>
          </a:xfrm>
        </p:spPr>
        <p:txBody>
          <a:bodyPr>
            <a:noAutofit/>
          </a:bodyPr>
          <a:lstStyle/>
          <a:p>
            <a:pPr algn="ctr"/>
            <a:r>
              <a:rPr lang="ru-RU" sz="2000" dirty="0">
                <a:solidFill>
                  <a:srgbClr val="00B050"/>
                </a:solidFill>
              </a:rPr>
              <a:t>Учитель – логопед МДОАУ Детский сад №78 «Пчелка»</a:t>
            </a:r>
          </a:p>
          <a:p>
            <a:pPr algn="ctr"/>
            <a:r>
              <a:rPr lang="ru-RU" sz="2000" dirty="0">
                <a:solidFill>
                  <a:srgbClr val="00B050"/>
                </a:solidFill>
              </a:rPr>
              <a:t>Анисимова О.Д.</a:t>
            </a:r>
          </a:p>
        </p:txBody>
      </p:sp>
    </p:spTree>
    <p:extLst>
      <p:ext uri="{BB962C8B-B14F-4D97-AF65-F5344CB8AC3E}">
        <p14:creationId xmlns:p14="http://schemas.microsoft.com/office/powerpoint/2010/main" val="1306660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F368207-D457-4BFA-AA39-33F93F7F69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5965" y="3295237"/>
            <a:ext cx="4286250" cy="34480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E56FC09-ABE7-4999-8728-28B6F4EE8392}"/>
              </a:ext>
            </a:extLst>
          </p:cNvPr>
          <p:cNvSpPr txBox="1"/>
          <p:nvPr/>
        </p:nvSpPr>
        <p:spPr>
          <a:xfrm>
            <a:off x="450574" y="636105"/>
            <a:ext cx="8905461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238125" algn="just"/>
            <a:r>
              <a:rPr lang="ru-RU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 настоящее время в дошкольных образовательных учреждениях с каждым годом растет число детей, имеющих тяжелые нарушения речи (ТНР). При ТНР, речь страдает как целостная система: нарушаются все ее компоненты - фонетико-фонематическая сторона, лексика, грамматический строй. Одним из 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нарушений при </a:t>
            </a:r>
            <a:r>
              <a:rPr lang="ru-RU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общим недоразвитии речи является дефект слоговой структуры слова, </a:t>
            </a:r>
            <a:r>
              <a:rPr lang="ru-RU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слого</a:t>
            </a:r>
            <a:r>
              <a:rPr lang="ru-RU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– ритмической, звуко – слоговой структуры слова,  поэтому одной из главных задач, является 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и</a:t>
            </a:r>
            <a:r>
              <a:rPr lang="ru-RU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спользование на коррекционных логопедических занятиях музыкально – ритмические упражнения и игры. </a:t>
            </a:r>
            <a:endParaRPr lang="ru-RU" sz="2400" b="0" i="0" dirty="0">
              <a:solidFill>
                <a:srgbClr val="333333"/>
              </a:solidFill>
              <a:effectLst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983603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7">
            <a:extLst>
              <a:ext uri="{FF2B5EF4-FFF2-40B4-BE49-F238E27FC236}">
                <a16:creationId xmlns:a16="http://schemas.microsoft.com/office/drawing/2014/main" id="{1F2B4773-3207-44CC-B7AC-892B70498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2B8267CA-A7A5-4E11-9D92-4EAC3DD3E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83D61B5-C6B4-4A4B-85AD-FEE7A54912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23">
              <a:extLst>
                <a:ext uri="{FF2B5EF4-FFF2-40B4-BE49-F238E27FC236}">
                  <a16:creationId xmlns:a16="http://schemas.microsoft.com/office/drawing/2014/main" id="{A0B67FE4-688F-4497-8BFD-157613A697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12" name="Rectangle 25">
              <a:extLst>
                <a:ext uri="{FF2B5EF4-FFF2-40B4-BE49-F238E27FC236}">
                  <a16:creationId xmlns:a16="http://schemas.microsoft.com/office/drawing/2014/main" id="{3BF5BE1A-9BAC-4581-A82B-FD8FE31595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71E5644-6772-414A-8199-E30BFB02A5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14" name="Rectangle 27">
              <a:extLst>
                <a:ext uri="{FF2B5EF4-FFF2-40B4-BE49-F238E27FC236}">
                  <a16:creationId xmlns:a16="http://schemas.microsoft.com/office/drawing/2014/main" id="{E8246D50-BB0C-408E-93FD-7B8D63A7F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15" name="Rectangle 28">
              <a:extLst>
                <a:ext uri="{FF2B5EF4-FFF2-40B4-BE49-F238E27FC236}">
                  <a16:creationId xmlns:a16="http://schemas.microsoft.com/office/drawing/2014/main" id="{AFBC5D22-68C1-44FB-8181-CB84ECAA83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16" name="Rectangle 29">
              <a:extLst>
                <a:ext uri="{FF2B5EF4-FFF2-40B4-BE49-F238E27FC236}">
                  <a16:creationId xmlns:a16="http://schemas.microsoft.com/office/drawing/2014/main" id="{FB6D0FCE-FBDB-4655-A1A7-640B1E86B5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BC8157DF-FD90-4AD6-B803-3AC0ACD8E6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3548B067-9D63-4D21-92EF-CBC9E6338C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B8441FD2-E619-43EF-8E1A-AA04FA3A559D}"/>
              </a:ext>
            </a:extLst>
          </p:cNvPr>
          <p:cNvSpPr txBox="1"/>
          <p:nvPr/>
        </p:nvSpPr>
        <p:spPr>
          <a:xfrm>
            <a:off x="5649396" y="691765"/>
            <a:ext cx="4294704" cy="41888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b="0" i="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</a:t>
            </a:r>
            <a:r>
              <a:rPr lang="en-US" sz="2400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логопедической</a:t>
            </a:r>
            <a:r>
              <a:rPr lang="en-US" sz="2400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работы</a:t>
            </a:r>
            <a:r>
              <a:rPr lang="en-US" sz="2400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показывает</a:t>
            </a:r>
            <a:r>
              <a:rPr lang="en-US" sz="2400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sz="2400" b="0" i="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что</a:t>
            </a:r>
            <a:r>
              <a:rPr lang="en-US" sz="2400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наряду</a:t>
            </a:r>
            <a:r>
              <a:rPr lang="en-US" sz="2400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 </a:t>
            </a:r>
            <a:r>
              <a:rPr lang="en-US" sz="2400" b="0" i="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традиционными</a:t>
            </a:r>
            <a:r>
              <a:rPr lang="en-US" sz="2400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методами</a:t>
            </a:r>
            <a:r>
              <a:rPr lang="en-US" sz="2400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работы</a:t>
            </a:r>
            <a:r>
              <a:rPr lang="en-US" sz="2400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0" i="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en-US" sz="2400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коррекции</a:t>
            </a:r>
            <a:r>
              <a:rPr lang="en-US" sz="2400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речевых</a:t>
            </a:r>
            <a:r>
              <a:rPr lang="en-US" sz="2400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нарушений</a:t>
            </a:r>
            <a:r>
              <a:rPr lang="en-US" sz="2400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0" i="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большую</a:t>
            </a:r>
            <a:r>
              <a:rPr lang="en-US" sz="2400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положительную</a:t>
            </a:r>
            <a:r>
              <a:rPr lang="en-US" sz="2400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роль</a:t>
            </a:r>
            <a:r>
              <a:rPr lang="en-US" sz="2400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могут</a:t>
            </a:r>
            <a:r>
              <a:rPr lang="en-US" sz="2400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сыграть</a:t>
            </a:r>
            <a:r>
              <a:rPr lang="en-US" sz="2400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ритмические</a:t>
            </a:r>
            <a:r>
              <a:rPr lang="en-US" sz="2400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0" i="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упражнения</a:t>
            </a:r>
            <a:r>
              <a:rPr lang="en-US" sz="2400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400" b="0" i="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игры</a:t>
            </a:r>
            <a:r>
              <a:rPr lang="en-US" sz="2400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0" i="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Одним</a:t>
            </a:r>
            <a:r>
              <a:rPr lang="en-US" sz="2400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из</a:t>
            </a:r>
            <a:r>
              <a:rPr lang="en-US" sz="2400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таких</a:t>
            </a:r>
            <a:r>
              <a:rPr lang="en-US" sz="2400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приемов</a:t>
            </a:r>
            <a:r>
              <a:rPr lang="en-US" sz="2400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0" i="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который</a:t>
            </a:r>
            <a:r>
              <a:rPr lang="en-US" sz="2400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 </a:t>
            </a:r>
            <a:r>
              <a:rPr lang="en-US" sz="2400" b="0" i="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использую</a:t>
            </a:r>
            <a:r>
              <a:rPr lang="en-US" sz="2400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sz="2400" b="0" i="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своей</a:t>
            </a:r>
            <a:r>
              <a:rPr lang="en-US" sz="2400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работе</a:t>
            </a:r>
            <a:r>
              <a:rPr lang="en-US" sz="2400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0" i="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</a:t>
            </a:r>
            <a:r>
              <a:rPr lang="en-US" sz="2400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en-US" sz="2400" b="1" i="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айген</a:t>
            </a:r>
            <a:r>
              <a:rPr lang="en-US" sz="2400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400" b="0" i="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музыкально</a:t>
            </a:r>
            <a:r>
              <a:rPr lang="en-US" sz="2400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400" b="0" i="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ритмическая</a:t>
            </a:r>
            <a:r>
              <a:rPr lang="en-US" sz="2400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игра</a:t>
            </a:r>
            <a:r>
              <a:rPr lang="en-US" sz="2400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0" i="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хоровод</a:t>
            </a:r>
            <a:r>
              <a:rPr lang="en-US" sz="2400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FC558C58-3B23-488A-97A0-05DFC90B69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61" y="691765"/>
            <a:ext cx="5580202" cy="4188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0773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9AFE3EC-DED7-4172-A9A1-75B2FA6CB71E}"/>
              </a:ext>
            </a:extLst>
          </p:cNvPr>
          <p:cNvSpPr txBox="1"/>
          <p:nvPr/>
        </p:nvSpPr>
        <p:spPr>
          <a:xfrm>
            <a:off x="1007166" y="702366"/>
            <a:ext cx="7938052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Райген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» — это немецкое слово, которое обычно переводится на русский язык словом «хоровод».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Райген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— это ежедневная общая ритмическая игра-действие, иногда с включением музыкального элемента, в которой дети вместе с логопедом  проигрывают и проговаривают какой-нибудь игровой сюжет, представленный в виде стихотворения, песни или образно-ритмической прозы. При этом дети выполняют определенные характерные движения-жесты, иллюстрирующие содержание действия, ритмически двигаются, демонстрируя движением и позой соответствующие сюжету образы.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 Логопеды в своей практике могут активно использовать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райген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при закреплении лексических тем. Например, при закреплении темы «Профессии» мы проводим игры «Пекарь», «Портной»,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и.т.д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602058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D023CFE-3BB4-495C-BC3C-7D7222070588}"/>
              </a:ext>
            </a:extLst>
          </p:cNvPr>
          <p:cNvSpPr txBox="1"/>
          <p:nvPr/>
        </p:nvSpPr>
        <p:spPr>
          <a:xfrm>
            <a:off x="384313" y="437322"/>
            <a:ext cx="11184835" cy="64557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Разрабатывая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райгены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и используя в них детские стихи или народные песни, мы решаем целый ряд важнейших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корреккционных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задач:</a:t>
            </a:r>
          </a:p>
          <a:p>
            <a:pPr algn="just">
              <a:lnSpc>
                <a:spcPct val="107000"/>
              </a:lnSpc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-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развить связную речь;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-повысить познавательную активность ребенка, </a:t>
            </a:r>
          </a:p>
          <a:p>
            <a:pPr algn="just">
              <a:lnSpc>
                <a:spcPct val="107000"/>
              </a:lnSpc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усилить детское любопытство, которое слабо проявляется у детей с тяжелыми нарушениями речи;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-научить ребенка распознавать и показывать эмоциональные состояния;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-усилить выразительность мимики;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-обогатить словарный запас;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-сформировать и укрепить интерес к литературе и музыке;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-развить мелкую и общую моторику, речевое дыхание, координацию движений;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-нормализовать мышечный тонус, сформировать правильное дыхание и осанку;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-развить чувство ритма, </a:t>
            </a:r>
          </a:p>
          <a:p>
            <a:pPr algn="just">
              <a:lnSpc>
                <a:spcPct val="107000"/>
              </a:lnSpc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укрепить слуховое восприятие и память.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9564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Объект 13">
            <a:extLst>
              <a:ext uri="{FF2B5EF4-FFF2-40B4-BE49-F238E27FC236}">
                <a16:creationId xmlns:a16="http://schemas.microsoft.com/office/drawing/2014/main" id="{6BE93005-2FCC-41C7-98C9-D117C495AF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583" y="516835"/>
            <a:ext cx="8770419" cy="5524527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С помощью таких игр у детей формируются: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знания по лексическим темам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умения выполнять движения  в соответствии со словами.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правильное физиологическое дыхание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способность правильно выполнять артикуляции звуков отдельно и в слоговых рядах, дифференцировать парные согласные звуки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способность выполнять  оздоровительные упражнения для горла, улучшения осанки, дыхательные и пальчиковые упражнения, этюды на напряжения и расслабления мышц тела.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способность ориентироваться в пространстве, двигаться в заданном направлении.</a:t>
            </a:r>
          </a:p>
          <a:p>
            <a:pPr>
              <a:spcBef>
                <a:spcPts val="0"/>
              </a:spcBef>
              <a:buFontTx/>
              <a:buChar char="-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buFontTx/>
              <a:buChar char="-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2885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C8D8449-5D94-492C-AB32-D6B87174B0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4465" y="870156"/>
            <a:ext cx="5369097" cy="5353664"/>
          </a:xfrm>
        </p:spPr>
        <p:txBody>
          <a:bodyPr>
            <a:normAutofit lnSpcReduction="10000"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детей с речевой патологией мы часто наблюдаем нарушения двигательного порядка. Например, у заикающегося ребёнка нередко бывает нарушен ритм движений. Те насильственные движения в области речевого аппарата, которые возникают при заикании могут распространяться и на движение мышц лица, рук, ног и всего туловища.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У детей с моторной алалией нередко отмечается слабая ориентировка в пространстве, нарушение координации движений, равновесия.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У детей с дизартрией можно наблюдать вялость движений, а иногда насильственные (гиперкинезы) или напряженные (спастические) движения. </a:t>
            </a:r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588F135-1A3C-4253-A26A-DAA52F5044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8440" y="870155"/>
            <a:ext cx="4990554" cy="535366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Вот почему в работе с детьми с ТНР необходимо включать коррекцию их речевой и общей моторики. Движения в хороводе благотворно влияют на всестороннее физическое развитие детей, укрепляют мышцы, улучшают работу сердечно – сосудистой и дыхательной системы, обогащают   двигательный опыт детей. Эти упражнения способствуют укреплению нервной системы, благотворно влияют на соотношение возбудительных и тормозных процессов в коре головного мозга, что создаёт у ребёнка уравновешенное нервно - психическое состояние.</a:t>
            </a:r>
          </a:p>
        </p:txBody>
      </p:sp>
    </p:spTree>
    <p:extLst>
      <p:ext uri="{BB962C8B-B14F-4D97-AF65-F5344CB8AC3E}">
        <p14:creationId xmlns:p14="http://schemas.microsoft.com/office/powerpoint/2010/main" val="36227795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DF06E4D-822B-4989-9287-1E4DE1FE990D}"/>
              </a:ext>
            </a:extLst>
          </p:cNvPr>
          <p:cNvSpPr txBox="1"/>
          <p:nvPr/>
        </p:nvSpPr>
        <p:spPr>
          <a:xfrm>
            <a:off x="6095999" y="1308367"/>
            <a:ext cx="4419601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игре важны хорошие словесные пояснения, четкость дикции, ясность изложения, увлекательность и доступность. Влияние упражнения зависит от умения подать задание в интересной форме, соответствующей возрасту ребёнка. </a:t>
            </a:r>
          </a:p>
        </p:txBody>
      </p:sp>
      <p:pic>
        <p:nvPicPr>
          <p:cNvPr id="5" name="Рисунок 4" descr="Изображение выглядит как человек, ребенок, маленький, молодой&#10;&#10;Автоматически созданное описание">
            <a:extLst>
              <a:ext uri="{FF2B5EF4-FFF2-40B4-BE49-F238E27FC236}">
                <a16:creationId xmlns:a16="http://schemas.microsoft.com/office/drawing/2014/main" id="{14641683-921A-403F-87E7-45C4488EA2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194" y="969155"/>
            <a:ext cx="4590987" cy="4590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1730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F2B4773-3207-44CC-B7AC-892B70498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B8267CA-A7A5-4E11-9D92-4EAC3DD3E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E83D61B5-C6B4-4A4B-85AD-FEE7A54912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A0B67FE4-688F-4497-8BFD-157613A697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3BF5BE1A-9BAC-4581-A82B-FD8FE31595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971E5644-6772-414A-8199-E30BFB02A5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E8246D50-BB0C-408E-93FD-7B8D63A7F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AFBC5D22-68C1-44FB-8181-CB84ECAA83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FB6D0FCE-FBDB-4655-A1A7-640B1E86B5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BC8157DF-FD90-4AD6-B803-3AC0ACD8E6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3548B067-9D63-4D21-92EF-CBC9E6338C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</p:grpSp>
      <p:pic>
        <p:nvPicPr>
          <p:cNvPr id="5" name="Рисунок 4" descr="Изображение выглядит как игрушка, кукла&#10;&#10;Автоматически созданное описание">
            <a:extLst>
              <a:ext uri="{FF2B5EF4-FFF2-40B4-BE49-F238E27FC236}">
                <a16:creationId xmlns:a16="http://schemas.microsoft.com/office/drawing/2014/main" id="{212DB4EF-7337-483F-A76A-8D75ACF9B7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725" y="891686"/>
            <a:ext cx="5062993" cy="5062993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EC305C50-6A39-421B-A348-66F3B6DF17BE}"/>
              </a:ext>
            </a:extLst>
          </p:cNvPr>
          <p:cNvSpPr txBox="1"/>
          <p:nvPr/>
        </p:nvSpPr>
        <p:spPr>
          <a:xfrm>
            <a:off x="6095236" y="891686"/>
            <a:ext cx="5062993" cy="40246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Использование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райгена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музыкально ритмического хоровода в кругу обеспечивает успешность комплексных коррекционно-развивающих мероприятий, направленных на усвоение фонематической системы языка и развитие звуковой стороны речи, способствуют физическому и психо – эмоциональному развитию детей.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1182630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961</TotalTime>
  <Words>703</Words>
  <Application>Microsoft Office PowerPoint</Application>
  <PresentationFormat>Широкоэкранный</PresentationFormat>
  <Paragraphs>35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Calibri</vt:lpstr>
      <vt:lpstr>Helvetica Neue</vt:lpstr>
      <vt:lpstr>Times New Roman</vt:lpstr>
      <vt:lpstr>Trebuchet MS</vt:lpstr>
      <vt:lpstr>Wingdings 3</vt:lpstr>
      <vt:lpstr>Аспект</vt:lpstr>
      <vt:lpstr>«Развитие речи у дошкольников с ТНР с помощью райгена – музыкально – ритмического хоровода»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«Развитие речи у дошкольников с ТНР с помощью райгена – музыкально – ритмического хоровода»</dc:title>
  <dc:creator>AnisimovaOlga20@outlook.com</dc:creator>
  <cp:lastModifiedBy>anisimovaolga20@outlook.com</cp:lastModifiedBy>
  <cp:revision>13</cp:revision>
  <dcterms:created xsi:type="dcterms:W3CDTF">2021-11-14T19:05:57Z</dcterms:created>
  <dcterms:modified xsi:type="dcterms:W3CDTF">2024-01-10T03:28:49Z</dcterms:modified>
</cp:coreProperties>
</file>