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6" r:id="rId1"/>
  </p:sldMasterIdLst>
  <p:notesMasterIdLst>
    <p:notesMasterId r:id="rId17"/>
  </p:notesMasterIdLst>
  <p:sldIdLst>
    <p:sldId id="256" r:id="rId2"/>
    <p:sldId id="277" r:id="rId3"/>
    <p:sldId id="278" r:id="rId4"/>
    <p:sldId id="279" r:id="rId5"/>
    <p:sldId id="280" r:id="rId6"/>
    <p:sldId id="281" r:id="rId7"/>
    <p:sldId id="282" r:id="rId8"/>
    <p:sldId id="283" r:id="rId9"/>
    <p:sldId id="284" r:id="rId10"/>
    <p:sldId id="285" r:id="rId11"/>
    <p:sldId id="286" r:id="rId12"/>
    <p:sldId id="287" r:id="rId13"/>
    <p:sldId id="288" r:id="rId14"/>
    <p:sldId id="289" r:id="rId15"/>
    <p:sldId id="29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294" y="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56B8FD-3BFC-4938-B469-6BC5F9E4A70F}" type="datetimeFigureOut">
              <a:rPr lang="ru-RU" smtClean="0"/>
              <a:pPr/>
              <a:t>21.01.2024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3BE34A-1092-4B75-8016-0C155F169E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82101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3132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1166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870794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65045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415271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47987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28575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7673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5552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4031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1376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2233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0941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8106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6852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8635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6868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7" r:id="rId1"/>
    <p:sldLayoutId id="2147484008" r:id="rId2"/>
    <p:sldLayoutId id="2147484009" r:id="rId3"/>
    <p:sldLayoutId id="2147484010" r:id="rId4"/>
    <p:sldLayoutId id="2147484011" r:id="rId5"/>
    <p:sldLayoutId id="2147484012" r:id="rId6"/>
    <p:sldLayoutId id="2147484013" r:id="rId7"/>
    <p:sldLayoutId id="2147484014" r:id="rId8"/>
    <p:sldLayoutId id="2147484015" r:id="rId9"/>
    <p:sldLayoutId id="2147484016" r:id="rId10"/>
    <p:sldLayoutId id="2147484017" r:id="rId11"/>
    <p:sldLayoutId id="2147484018" r:id="rId12"/>
    <p:sldLayoutId id="2147484019" r:id="rId13"/>
    <p:sldLayoutId id="2147484020" r:id="rId14"/>
    <p:sldLayoutId id="2147484021" r:id="rId15"/>
    <p:sldLayoutId id="214748402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0594" y="1817762"/>
            <a:ext cx="5610624" cy="3672408"/>
          </a:xfrm>
          <a:prstGeom prst="rect">
            <a:avLst/>
          </a:prstGeom>
        </p:spPr>
      </p:pic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C394A1A3-7729-4C22-96F5-0D7ACAB598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99791" y="5986947"/>
            <a:ext cx="6444209" cy="679337"/>
          </a:xfrm>
        </p:spPr>
        <p:txBody>
          <a:bodyPr/>
          <a:lstStyle/>
          <a:p>
            <a:r>
              <a:rPr lang="ru-RU" sz="1800" dirty="0">
                <a:solidFill>
                  <a:schemeClr val="tx1"/>
                </a:solidFill>
              </a:rPr>
              <a:t>Учитель- дефектолог: Пащенко Ирина Васильевна</a:t>
            </a:r>
            <a:br>
              <a:rPr lang="ru-RU" sz="1800" dirty="0">
                <a:solidFill>
                  <a:schemeClr val="tx1"/>
                </a:solidFill>
              </a:rPr>
            </a:br>
            <a:r>
              <a:rPr lang="ru-RU" sz="1800" dirty="0">
                <a:solidFill>
                  <a:schemeClr val="tx1"/>
                </a:solidFill>
              </a:rPr>
              <a:t>Учитель – дефектолог: Филатова Светлана Анатольевна</a:t>
            </a:r>
            <a:br>
              <a:rPr lang="ru-RU" sz="1800" dirty="0">
                <a:solidFill>
                  <a:schemeClr val="tx1"/>
                </a:solidFill>
              </a:rPr>
            </a:br>
            <a:r>
              <a:rPr lang="ru-RU" sz="1800" dirty="0">
                <a:solidFill>
                  <a:schemeClr val="tx1"/>
                </a:solidFill>
              </a:rPr>
              <a:t>МДОАУ Детский сад №1 г. Орска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30594" y="733439"/>
            <a:ext cx="5826719" cy="1096899"/>
          </a:xfrm>
        </p:spPr>
        <p:txBody>
          <a:bodyPr>
            <a:normAutofit lnSpcReduction="10000"/>
          </a:bodyPr>
          <a:lstStyle/>
          <a:p>
            <a:r>
              <a:rPr lang="ru-RU" sz="6600" dirty="0">
                <a:solidFill>
                  <a:schemeClr val="tx1"/>
                </a:solidFill>
              </a:rPr>
              <a:t>РИТМ И ТЕМП </a:t>
            </a:r>
          </a:p>
        </p:txBody>
      </p:sp>
      <p:sp>
        <p:nvSpPr>
          <p:cNvPr id="4" name="AutoShape 2" descr="https://pushinka.top/uploads/posts/2023-08/1692379325_pushinka-top-p-kartinka-muzikalnii-rukovoditel-instagram-1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0284" y="4816713"/>
            <a:ext cx="3456384" cy="198573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39552" y="902238"/>
            <a:ext cx="692588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Arial Narrow" panose="020B0606020202030204" pitchFamily="34" charset="0"/>
              </a:rPr>
              <a:t>можно использовать схематические изображения и в ходе этой работы познакомить с понятием «ударный слог». </a:t>
            </a:r>
          </a:p>
          <a:p>
            <a:r>
              <a:rPr lang="ru-RU" sz="2000" b="1" dirty="0">
                <a:latin typeface="Arial Narrow" panose="020B0606020202030204" pitchFamily="34" charset="0"/>
              </a:rPr>
              <a:t>Примерные игры и упражнения: </a:t>
            </a:r>
          </a:p>
          <a:p>
            <a:pPr marL="457200" indent="-457200">
              <a:buAutoNum type="arabicPeriod"/>
            </a:pPr>
            <a:r>
              <a:rPr lang="ru-RU" sz="2000" dirty="0">
                <a:latin typeface="Arial Narrow" panose="020B0606020202030204" pitchFamily="34" charset="0"/>
              </a:rPr>
              <a:t>Подобрать слова к определенным ритмическим структурам, отличающиеся местом ударения. Используем 2-х и 3-х сложные слова с ударением на первом и последнем слоге. _’ _ __ __ __' </a:t>
            </a:r>
          </a:p>
          <a:p>
            <a:pPr marL="457200" indent="-457200">
              <a:buAutoNum type="arabicPeriod"/>
            </a:pPr>
            <a:r>
              <a:rPr lang="ru-RU" sz="2000" dirty="0">
                <a:latin typeface="Arial Narrow" panose="020B0606020202030204" pitchFamily="34" charset="0"/>
              </a:rPr>
              <a:t>Узнать ритмическую мелодию, прохлопанную логопедом. </a:t>
            </a:r>
          </a:p>
          <a:p>
            <a:pPr marL="457200" indent="-457200">
              <a:buAutoNum type="arabicPeriod"/>
            </a:pPr>
            <a:r>
              <a:rPr lang="ru-RU" sz="2000" dirty="0">
                <a:latin typeface="Arial Narrow" panose="020B0606020202030204" pitchFamily="34" charset="0"/>
              </a:rPr>
              <a:t>Послушать слова и назвать ударный слог. Определить его позицию. </a:t>
            </a:r>
          </a:p>
          <a:p>
            <a:pPr marL="457200" indent="-457200">
              <a:buAutoNum type="arabicPeriod"/>
            </a:pPr>
            <a:r>
              <a:rPr lang="ru-RU" sz="2000" dirty="0">
                <a:latin typeface="Arial Narrow" panose="020B0606020202030204" pitchFamily="34" charset="0"/>
              </a:rPr>
              <a:t>Перечислить слова (найти картинки) с ударением на первом слоге. </a:t>
            </a:r>
          </a:p>
          <a:p>
            <a:pPr marL="457200" indent="-457200">
              <a:buAutoNum type="arabicPeriod"/>
            </a:pPr>
            <a:r>
              <a:rPr lang="ru-RU" sz="2000" dirty="0">
                <a:latin typeface="Arial Narrow" panose="020B0606020202030204" pitchFamily="34" charset="0"/>
              </a:rPr>
              <a:t>Подобрать слова в словосочетании или чисто говорке по ритмике и смыслу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051720" y="188640"/>
            <a:ext cx="40062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>
                <a:solidFill>
                  <a:prstClr val="black"/>
                </a:solidFill>
                <a:latin typeface="Arial Narrow" panose="020B0606020202030204" pitchFamily="34" charset="0"/>
              </a:rPr>
              <a:t>Со старшими детьми</a:t>
            </a:r>
            <a:endParaRPr lang="ru-RU" sz="3200" b="1" i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56060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1340768"/>
            <a:ext cx="691276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Arial Narrow" panose="020B0606020202030204" pitchFamily="34" charset="0"/>
              </a:rPr>
              <a:t>На втором этапе</a:t>
            </a:r>
            <a:r>
              <a:rPr lang="ru-RU" sz="2000" dirty="0">
                <a:latin typeface="Arial Narrow" panose="020B0606020202030204" pitchFamily="34" charset="0"/>
              </a:rPr>
              <a:t> ведется работа по формированию непосредственно</a:t>
            </a:r>
          </a:p>
          <a:p>
            <a:r>
              <a:rPr lang="ru-RU" sz="2000" dirty="0">
                <a:latin typeface="Arial Narrow" panose="020B0606020202030204" pitchFamily="34" charset="0"/>
              </a:rPr>
              <a:t>темповой организации высказывания. </a:t>
            </a:r>
          </a:p>
          <a:p>
            <a:r>
              <a:rPr lang="ru-RU" sz="2000" dirty="0">
                <a:latin typeface="Arial Narrow" panose="020B0606020202030204" pitchFamily="34" charset="0"/>
              </a:rPr>
              <a:t>Начинается она с формирования представлений о темпе речи.</a:t>
            </a:r>
          </a:p>
          <a:p>
            <a:r>
              <a:rPr lang="ru-RU" sz="2000" dirty="0">
                <a:latin typeface="Arial Narrow" panose="020B0606020202030204" pitchFamily="34" charset="0"/>
              </a:rPr>
              <a:t>1. Привести примеры, когда надо говорить медленно (быстро)</a:t>
            </a:r>
          </a:p>
          <a:p>
            <a:r>
              <a:rPr lang="ru-RU" sz="2000" dirty="0">
                <a:latin typeface="Arial Narrow" panose="020B0606020202030204" pitchFamily="34" charset="0"/>
              </a:rPr>
              <a:t>2. Определить подходящий ритм для высказывания, например:</a:t>
            </a:r>
          </a:p>
          <a:p>
            <a:r>
              <a:rPr lang="ru-RU" sz="2000" dirty="0">
                <a:latin typeface="Arial Narrow" panose="020B0606020202030204" pitchFamily="34" charset="0"/>
              </a:rPr>
              <a:t>Ух-ух-ух, мчится поезд во весь дух (быстро)</a:t>
            </a:r>
          </a:p>
          <a:p>
            <a:r>
              <a:rPr lang="ru-RU" sz="2000" dirty="0">
                <a:latin typeface="Arial Narrow" panose="020B0606020202030204" pitchFamily="34" charset="0"/>
              </a:rPr>
              <a:t>Еле-еле, еле-еле, закружились карусели (медленно)</a:t>
            </a:r>
          </a:p>
          <a:p>
            <a:r>
              <a:rPr lang="ru-RU" sz="2000" dirty="0">
                <a:latin typeface="Arial Narrow" panose="020B0606020202030204" pitchFamily="34" charset="0"/>
              </a:rPr>
              <a:t>3. Определить темп произнесенной фразы и поднять соответствующий</a:t>
            </a:r>
          </a:p>
          <a:p>
            <a:r>
              <a:rPr lang="ru-RU" sz="2000" dirty="0">
                <a:latin typeface="Arial Narrow" panose="020B0606020202030204" pitchFamily="34" charset="0"/>
              </a:rPr>
              <a:t>знак (картинку, флажок и т.п.)</a:t>
            </a:r>
          </a:p>
          <a:p>
            <a:r>
              <a:rPr lang="ru-RU" sz="2000" dirty="0">
                <a:latin typeface="Arial Narrow" panose="020B0606020202030204" pitchFamily="34" charset="0"/>
              </a:rPr>
              <a:t>4. Определить изменение темпа во время прослушивания рассказа,</a:t>
            </a:r>
          </a:p>
          <a:p>
            <a:r>
              <a:rPr lang="ru-RU" sz="2000" dirty="0">
                <a:latin typeface="Arial Narrow" panose="020B0606020202030204" pitchFamily="34" charset="0"/>
              </a:rPr>
              <a:t>стихотворения и др.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88640"/>
            <a:ext cx="59766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>
                <a:latin typeface="Arial Narrow" panose="020B0606020202030204" pitchFamily="34" charset="0"/>
              </a:rPr>
              <a:t>Формирование ТР стороны речи. </a:t>
            </a:r>
          </a:p>
        </p:txBody>
      </p:sp>
    </p:spTree>
    <p:extLst>
      <p:ext uri="{BB962C8B-B14F-4D97-AF65-F5344CB8AC3E}">
        <p14:creationId xmlns:p14="http://schemas.microsoft.com/office/powerpoint/2010/main" val="11008146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548680"/>
            <a:ext cx="8352928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Arial Narrow" panose="020B0606020202030204" pitchFamily="34" charset="0"/>
              </a:rPr>
              <a:t>Когда представления о темпе речи усвоены детьми, </a:t>
            </a:r>
            <a:r>
              <a:rPr lang="ru-RU" b="1" i="1" dirty="0">
                <a:latin typeface="Arial Narrow" panose="020B0606020202030204" pitchFamily="34" charset="0"/>
              </a:rPr>
              <a:t>переходим к работе над использованием темповых характеристик, как средства выразительности собственной речи. </a:t>
            </a:r>
            <a:endParaRPr lang="en-US" b="1" i="1" dirty="0">
              <a:latin typeface="Arial Narrow" panose="020B0606020202030204" pitchFamily="34" charset="0"/>
            </a:endParaRPr>
          </a:p>
          <a:p>
            <a:pPr marL="342900" indent="-342900">
              <a:buAutoNum type="arabicPeriod"/>
            </a:pPr>
            <a:r>
              <a:rPr lang="ru-RU" dirty="0">
                <a:latin typeface="Arial Narrow" panose="020B0606020202030204" pitchFamily="34" charset="0"/>
              </a:rPr>
              <a:t>Повторение фраз за логопедом в заданном темпе. </a:t>
            </a:r>
            <a:endParaRPr lang="en-US" dirty="0">
              <a:latin typeface="Arial Narrow" panose="020B0606020202030204" pitchFamily="34" charset="0"/>
            </a:endParaRPr>
          </a:p>
          <a:p>
            <a:pPr marL="342900" indent="-342900">
              <a:buAutoNum type="arabicPeriod"/>
            </a:pPr>
            <a:r>
              <a:rPr lang="ru-RU" dirty="0">
                <a:latin typeface="Arial Narrow" panose="020B0606020202030204" pitchFamily="34" charset="0"/>
              </a:rPr>
              <a:t>Заучивание скороговорок и произнесение их сначала в медленном, а затем в быстром темпе. </a:t>
            </a:r>
            <a:endParaRPr lang="en-US" dirty="0">
              <a:latin typeface="Arial Narrow" panose="020B0606020202030204" pitchFamily="34" charset="0"/>
            </a:endParaRPr>
          </a:p>
          <a:p>
            <a:pPr marL="342900" indent="-342900">
              <a:buAutoNum type="arabicPeriod"/>
            </a:pPr>
            <a:r>
              <a:rPr lang="ru-RU" dirty="0">
                <a:latin typeface="Arial Narrow" panose="020B0606020202030204" pitchFamily="34" charset="0"/>
              </a:rPr>
              <a:t>Произнесение фраз по сигналу логопеда (например, после взмаха флажком или удара в бубен) </a:t>
            </a:r>
            <a:endParaRPr lang="en-US" dirty="0">
              <a:latin typeface="Arial Narrow" panose="020B0606020202030204" pitchFamily="34" charset="0"/>
            </a:endParaRPr>
          </a:p>
          <a:p>
            <a:pPr marL="342900" indent="-342900">
              <a:buAutoNum type="arabicPeriod"/>
            </a:pPr>
            <a:r>
              <a:rPr lang="ru-RU" dirty="0">
                <a:latin typeface="Arial Narrow" panose="020B0606020202030204" pitchFamily="34" charset="0"/>
              </a:rPr>
              <a:t>Разучивание стихов, содержание которых требует ускорения или замедления темпа. </a:t>
            </a:r>
            <a:endParaRPr lang="en-US" dirty="0">
              <a:latin typeface="Arial Narrow" panose="020B0606020202030204" pitchFamily="34" charset="0"/>
            </a:endParaRPr>
          </a:p>
          <a:p>
            <a:pPr marL="342900" indent="-342900">
              <a:buAutoNum type="arabicPeriod"/>
            </a:pPr>
            <a:r>
              <a:rPr lang="ru-RU" dirty="0">
                <a:latin typeface="Arial Narrow" panose="020B0606020202030204" pitchFamily="34" charset="0"/>
              </a:rPr>
              <a:t>Выполнение действий под произнесение логопедом одного и того же текста с различным темпом: </a:t>
            </a:r>
            <a:endParaRPr lang="en-US" dirty="0">
              <a:latin typeface="Arial Narrow" panose="020B0606020202030204" pitchFamily="34" charset="0"/>
            </a:endParaRPr>
          </a:p>
          <a:p>
            <a:r>
              <a:rPr lang="en-US" dirty="0">
                <a:latin typeface="Arial Narrow" panose="020B0606020202030204" pitchFamily="34" charset="0"/>
              </a:rPr>
              <a:t>                                             </a:t>
            </a:r>
            <a:r>
              <a:rPr lang="ru-RU" dirty="0">
                <a:latin typeface="Arial Narrow" panose="020B0606020202030204" pitchFamily="34" charset="0"/>
              </a:rPr>
              <a:t>Сильно вертится крыло, </a:t>
            </a:r>
            <a:endParaRPr lang="en-US" dirty="0">
              <a:latin typeface="Arial Narrow" panose="020B0606020202030204" pitchFamily="34" charset="0"/>
            </a:endParaRPr>
          </a:p>
          <a:p>
            <a:r>
              <a:rPr lang="en-US" dirty="0">
                <a:latin typeface="Arial Narrow" panose="020B0606020202030204" pitchFamily="34" charset="0"/>
              </a:rPr>
              <a:t>                                             </a:t>
            </a:r>
            <a:r>
              <a:rPr lang="ru-RU" dirty="0">
                <a:latin typeface="Arial Narrow" panose="020B0606020202030204" pitchFamily="34" charset="0"/>
              </a:rPr>
              <a:t>Мелит мельница зерно, </a:t>
            </a:r>
            <a:endParaRPr lang="en-US" dirty="0">
              <a:latin typeface="Arial Narrow" panose="020B0606020202030204" pitchFamily="34" charset="0"/>
            </a:endParaRPr>
          </a:p>
          <a:p>
            <a:r>
              <a:rPr lang="en-US" dirty="0">
                <a:latin typeface="Arial Narrow" panose="020B0606020202030204" pitchFamily="34" charset="0"/>
              </a:rPr>
              <a:t>                                             </a:t>
            </a:r>
            <a:r>
              <a:rPr lang="ru-RU" dirty="0">
                <a:latin typeface="Arial Narrow" panose="020B0606020202030204" pitchFamily="34" charset="0"/>
              </a:rPr>
              <a:t>А из молотой муки </a:t>
            </a:r>
            <a:endParaRPr lang="en-US" dirty="0">
              <a:latin typeface="Arial Narrow" panose="020B0606020202030204" pitchFamily="34" charset="0"/>
            </a:endParaRPr>
          </a:p>
          <a:p>
            <a:r>
              <a:rPr lang="en-US" dirty="0">
                <a:latin typeface="Arial Narrow" panose="020B0606020202030204" pitchFamily="34" charset="0"/>
              </a:rPr>
              <a:t>                                             </a:t>
            </a:r>
            <a:r>
              <a:rPr lang="ru-RU" dirty="0">
                <a:latin typeface="Arial Narrow" panose="020B0606020202030204" pitchFamily="34" charset="0"/>
              </a:rPr>
              <a:t>Испекут нам пироги!</a:t>
            </a:r>
            <a:endParaRPr lang="en-US" dirty="0">
              <a:latin typeface="Arial Narrow" panose="020B0606020202030204" pitchFamily="34" charset="0"/>
            </a:endParaRPr>
          </a:p>
          <a:p>
            <a:pPr marL="342900" indent="-342900">
              <a:buAutoNum type="arabicPeriod" startAt="6"/>
            </a:pPr>
            <a:r>
              <a:rPr lang="ru-RU" dirty="0">
                <a:latin typeface="Arial Narrow" panose="020B0606020202030204" pitchFamily="34" charset="0"/>
              </a:rPr>
              <a:t>Проговаривание фраз по музыку, чтение стихов под удары метронома (темп определяется в зависимости от задачи, стоящей перед логопедом) </a:t>
            </a:r>
            <a:endParaRPr lang="en-US" dirty="0">
              <a:latin typeface="Arial Narrow" panose="020B0606020202030204" pitchFamily="34" charset="0"/>
            </a:endParaRPr>
          </a:p>
          <a:p>
            <a:pPr marL="342900" indent="-342900">
              <a:buAutoNum type="arabicPeriod" startAt="6"/>
            </a:pPr>
            <a:r>
              <a:rPr lang="ru-RU" dirty="0">
                <a:latin typeface="Arial Narrow" panose="020B0606020202030204" pitchFamily="34" charset="0"/>
              </a:rPr>
              <a:t>Использование игр-инсценировок, где герой должен произносить текст в определенном темпе (например: мышка-</a:t>
            </a:r>
            <a:r>
              <a:rPr lang="ru-RU" dirty="0" err="1">
                <a:latin typeface="Arial Narrow" panose="020B0606020202030204" pitchFamily="34" charset="0"/>
              </a:rPr>
              <a:t>торопышка</a:t>
            </a:r>
            <a:r>
              <a:rPr lang="ru-RU" dirty="0">
                <a:latin typeface="Arial Narrow" panose="020B0606020202030204" pitchFamily="34" charset="0"/>
              </a:rPr>
              <a:t>, сонный ленивец и т.п.) </a:t>
            </a:r>
            <a:endParaRPr lang="en-US" dirty="0">
              <a:latin typeface="Arial Narrow" panose="020B0606020202030204" pitchFamily="34" charset="0"/>
            </a:endParaRPr>
          </a:p>
          <a:p>
            <a:r>
              <a:rPr lang="ru-RU" b="1" dirty="0">
                <a:latin typeface="Arial Narrow" panose="020B0606020202030204" pitchFamily="34" charset="0"/>
              </a:rPr>
              <a:t>Эту работу целесообразно дополнять занятиями по </a:t>
            </a:r>
            <a:r>
              <a:rPr lang="ru-RU" b="1" dirty="0" err="1">
                <a:latin typeface="Arial Narrow" panose="020B0606020202030204" pitchFamily="34" charset="0"/>
              </a:rPr>
              <a:t>логоритмике</a:t>
            </a:r>
            <a:r>
              <a:rPr lang="ru-RU" b="1" dirty="0">
                <a:latin typeface="Arial Narrow" panose="020B0606020202030204" pitchFamily="34" charset="0"/>
              </a:rPr>
              <a:t>, которые включают в себя различные речевые игры с разной степенью подвижности</a:t>
            </a:r>
            <a:r>
              <a:rPr lang="ru-RU" sz="2000" b="1" dirty="0">
                <a:latin typeface="Arial Narrow" panose="020B0606020202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269143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3068960"/>
            <a:ext cx="7344816" cy="288032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851920" y="260648"/>
            <a:ext cx="11047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>
                <a:latin typeface="Arial Narrow" panose="020B0606020202030204" pitchFamily="34" charset="0"/>
              </a:rPr>
              <a:t>Игры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053827"/>
            <a:ext cx="741682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Arial Narrow" panose="020B0606020202030204" pitchFamily="34" charset="0"/>
              </a:rPr>
              <a:t>«Хлопки в ладоши» </a:t>
            </a:r>
          </a:p>
          <a:p>
            <a:r>
              <a:rPr lang="ru-RU" sz="2000" dirty="0">
                <a:latin typeface="Arial Narrow" panose="020B0606020202030204" pitchFamily="34" charset="0"/>
              </a:rPr>
              <a:t>Цель: развитие темпа и ритма речи. Материалы: картинки с изображением ладошек разной величины. Паша очень любит хлопать в ладоши. Посмотри на картинки и повтори за ним. (Большая ладошка — громкий хлопок, маленькая — тихий)</a:t>
            </a:r>
          </a:p>
        </p:txBody>
      </p:sp>
    </p:spTree>
    <p:extLst>
      <p:ext uri="{BB962C8B-B14F-4D97-AF65-F5344CB8AC3E}">
        <p14:creationId xmlns:p14="http://schemas.microsoft.com/office/powerpoint/2010/main" val="6285612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540" y="2996952"/>
            <a:ext cx="7128792" cy="237512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51520" y="476672"/>
            <a:ext cx="74888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latin typeface="Arial Narrow" panose="020B0606020202030204" pitchFamily="34" charset="0"/>
              </a:rPr>
              <a:t>                                                  «Мыльные пузыри» </a:t>
            </a:r>
          </a:p>
          <a:p>
            <a:r>
              <a:rPr lang="ru-RU" sz="2000" dirty="0">
                <a:latin typeface="Arial Narrow" panose="020B0606020202030204" pitchFamily="34" charset="0"/>
              </a:rPr>
              <a:t>Цель: развитие темпа и ритма речи. Материалы: картинки с изображением пузырей разной величины. Маша любит надувать мыльные пузыри. Но пузыри лопаются. Посмотри на картинки и покажи, как лопаются мыльные пузыри. (Большой пузырь — громкий хлопок, маленький — тихий)</a:t>
            </a:r>
          </a:p>
        </p:txBody>
      </p:sp>
    </p:spTree>
    <p:extLst>
      <p:ext uri="{BB962C8B-B14F-4D97-AF65-F5344CB8AC3E}">
        <p14:creationId xmlns:p14="http://schemas.microsoft.com/office/powerpoint/2010/main" val="12872558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88552" y="1052736"/>
            <a:ext cx="727280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Arial Narrow" panose="020B0606020202030204" pitchFamily="34" charset="0"/>
              </a:rPr>
              <a:t>                                                     «Пчёлы и мёд» </a:t>
            </a:r>
          </a:p>
          <a:p>
            <a:r>
              <a:rPr lang="ru-RU" sz="2000" dirty="0">
                <a:latin typeface="Arial Narrow" panose="020B0606020202030204" pitchFamily="34" charset="0"/>
              </a:rPr>
              <a:t>Цель: развитие темпа и ритма речи. Материалы: картинки с изображением пчёл разной величины. Пчёлы — полезные насекомые. Они собирают пыльцу с цветов и делают мёд. Покажи, как жужжат пчёлы. (Большая пчёлка — жужжать громко, маленькая — тихо)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832" y="3573016"/>
            <a:ext cx="7422528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1876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3780676"/>
            <a:ext cx="4680520" cy="304001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47056" y="620688"/>
            <a:ext cx="788538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Arial Narrow" panose="020B0606020202030204" pitchFamily="34" charset="0"/>
              </a:rPr>
              <a:t>В раннем возрасте начинает складываться просодическая сторона речи. К просодической стороне речи относятся: интонация, темп, ритм, тембр речевое дыхание. Особое значение имеет темпо-ритмическая организация речи, так как ее нарушение свидетельствует об отклонениях в становлении речевой функции у детей. </a:t>
            </a:r>
            <a:endParaRPr lang="en-US" sz="2000" dirty="0">
              <a:latin typeface="Arial Narrow" panose="020B0606020202030204" pitchFamily="34" charset="0"/>
            </a:endParaRPr>
          </a:p>
          <a:p>
            <a:r>
              <a:rPr lang="ru-RU" sz="2000" b="1" dirty="0">
                <a:latin typeface="Arial Narrow" panose="020B0606020202030204" pitchFamily="34" charset="0"/>
              </a:rPr>
              <a:t>Темпо-</a:t>
            </a:r>
            <a:r>
              <a:rPr lang="ru-RU" sz="2000" b="1" dirty="0" err="1">
                <a:latin typeface="Arial Narrow" panose="020B0606020202030204" pitchFamily="34" charset="0"/>
              </a:rPr>
              <a:t>ритическая</a:t>
            </a:r>
            <a:r>
              <a:rPr lang="ru-RU" sz="2000" b="1" dirty="0">
                <a:latin typeface="Arial Narrow" panose="020B0606020202030204" pitchFamily="34" charset="0"/>
              </a:rPr>
              <a:t> </a:t>
            </a:r>
            <a:r>
              <a:rPr lang="ru-RU" sz="2000" dirty="0">
                <a:latin typeface="Arial Narrow" panose="020B0606020202030204" pitchFamily="34" charset="0"/>
              </a:rPr>
              <a:t>организация речи начинает активно формироваться уже в раннем возрасте и является основой для последующего речевого развития в дошкольном возрасте. Отклонения в овладении речью затрудняют общение с близкими взрослыми, препятствуют развитию познавательных процессов, отрицательно влияют на формирование самосознания (Р.Е. Левина).</a:t>
            </a:r>
          </a:p>
        </p:txBody>
      </p:sp>
    </p:spTree>
    <p:extLst>
      <p:ext uri="{BB962C8B-B14F-4D97-AF65-F5344CB8AC3E}">
        <p14:creationId xmlns:p14="http://schemas.microsoft.com/office/powerpoint/2010/main" val="12622493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4149080"/>
            <a:ext cx="6214921" cy="245673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827584" y="764704"/>
            <a:ext cx="777686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Arial Narrow" panose="020B0606020202030204" pitchFamily="34" charset="0"/>
              </a:rPr>
              <a:t>Устная речь характеризуется многими физическими параметрами. Наряду с её содержательной стороной большое значение для восприятия слушателем имеет просодическая сторона речи. Просодия, по мнению Н.И. </a:t>
            </a:r>
            <a:r>
              <a:rPr lang="ru-RU" sz="2000" dirty="0" err="1">
                <a:latin typeface="Arial Narrow" panose="020B0606020202030204" pitchFamily="34" charset="0"/>
              </a:rPr>
              <a:t>Жинкина</a:t>
            </a:r>
            <a:r>
              <a:rPr lang="ru-RU" sz="2000" dirty="0">
                <a:latin typeface="Arial Narrow" panose="020B0606020202030204" pitchFamily="34" charset="0"/>
              </a:rPr>
              <a:t>, является высшим уровнем развития языка. </a:t>
            </a:r>
          </a:p>
          <a:p>
            <a:r>
              <a:rPr lang="ru-RU" sz="2000" dirty="0">
                <a:latin typeface="Arial Narrow" panose="020B0606020202030204" pitchFamily="34" charset="0"/>
              </a:rPr>
              <a:t>Отдельные характеристики просодии объединяются и координируются между собой темпо-ритмической организацией речевого потока. Темпо-ритмическая организация речи объединяет и координирует все составляющие устной речи, включая лексико-грамматическое структурирование, </a:t>
            </a:r>
            <a:r>
              <a:rPr lang="ru-RU" sz="2000" dirty="0" err="1">
                <a:latin typeface="Arial Narrow" panose="020B0606020202030204" pitchFamily="34" charset="0"/>
              </a:rPr>
              <a:t>артикуляторно</a:t>
            </a:r>
            <a:r>
              <a:rPr lang="ru-RU" sz="2000" dirty="0">
                <a:latin typeface="Arial Narrow" panose="020B0606020202030204" pitchFamily="34" charset="0"/>
              </a:rPr>
              <a:t>-дыхательную программу и весь комплекс просодических характеристик.</a:t>
            </a:r>
          </a:p>
        </p:txBody>
      </p:sp>
    </p:spTree>
    <p:extLst>
      <p:ext uri="{BB962C8B-B14F-4D97-AF65-F5344CB8AC3E}">
        <p14:creationId xmlns:p14="http://schemas.microsoft.com/office/powerpoint/2010/main" val="38291063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05530" y="188640"/>
            <a:ext cx="113524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1" dirty="0">
                <a:latin typeface="Arial Narrow" panose="020B0606020202030204" pitchFamily="34" charset="0"/>
              </a:rPr>
              <a:t>Темп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927428"/>
            <a:ext cx="70567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Arial Narrow" panose="020B0606020202030204" pitchFamily="34" charset="0"/>
              </a:rPr>
              <a:t>Темп</a:t>
            </a:r>
            <a:r>
              <a:rPr lang="ru-RU" sz="2000" dirty="0">
                <a:latin typeface="Arial Narrow" panose="020B0606020202030204" pitchFamily="34" charset="0"/>
              </a:rPr>
              <a:t> (от итал. </a:t>
            </a:r>
            <a:r>
              <a:rPr lang="ru-RU" sz="2000" dirty="0" err="1">
                <a:latin typeface="Arial Narrow" panose="020B0606020202030204" pitchFamily="34" charset="0"/>
              </a:rPr>
              <a:t>tempo</a:t>
            </a:r>
            <a:r>
              <a:rPr lang="ru-RU" sz="2000" dirty="0">
                <a:latin typeface="Arial Narrow" panose="020B0606020202030204" pitchFamily="34" charset="0"/>
              </a:rPr>
              <a:t>, лат. </a:t>
            </a:r>
            <a:r>
              <a:rPr lang="ru-RU" sz="2000" dirty="0" err="1">
                <a:latin typeface="Arial Narrow" panose="020B0606020202030204" pitchFamily="34" charset="0"/>
              </a:rPr>
              <a:t>tempus</a:t>
            </a:r>
            <a:r>
              <a:rPr lang="ru-RU" sz="2000" dirty="0">
                <a:latin typeface="Arial Narrow" panose="020B0606020202030204" pitchFamily="34" charset="0"/>
              </a:rPr>
              <a:t> – время) – это скорость произнесения элементов речи: звуков, слогов, слов. </a:t>
            </a:r>
          </a:p>
          <a:p>
            <a:r>
              <a:rPr lang="ru-RU" sz="2000" b="1" dirty="0">
                <a:latin typeface="Arial Narrow" panose="020B0606020202030204" pitchFamily="34" charset="0"/>
              </a:rPr>
              <a:t>Темп </a:t>
            </a:r>
            <a:r>
              <a:rPr lang="ru-RU" sz="2000" dirty="0">
                <a:latin typeface="Arial Narrow" panose="020B0606020202030204" pitchFamily="34" charset="0"/>
              </a:rPr>
              <a:t>– это относительное ускорение или замедление отдельных отрезков речи.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2396315"/>
            <a:ext cx="70567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Arial Narrow" panose="020B0606020202030204" pitchFamily="34" charset="0"/>
              </a:rPr>
              <a:t>Н.Д. </a:t>
            </a:r>
            <a:r>
              <a:rPr lang="ru-RU" sz="2000" dirty="0" err="1">
                <a:latin typeface="Arial Narrow" panose="020B0606020202030204" pitchFamily="34" charset="0"/>
              </a:rPr>
              <a:t>Светозарова</a:t>
            </a:r>
            <a:r>
              <a:rPr lang="ru-RU" sz="2000" dirty="0">
                <a:latin typeface="Arial Narrow" panose="020B0606020202030204" pitchFamily="34" charset="0"/>
              </a:rPr>
              <a:t> отмечает существование определенной связи между темпом произнесения и коммуникативным типом предложения: более быстрый темп характерен для вопроса, относительно медленный – для восклицательного предложения.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4077072"/>
            <a:ext cx="748883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Arial Narrow" panose="020B0606020202030204" pitchFamily="34" charset="0"/>
              </a:rPr>
              <a:t>Понятие темпа, по данным Ж. </a:t>
            </a:r>
            <a:r>
              <a:rPr lang="ru-RU" sz="2000" dirty="0" err="1">
                <a:latin typeface="Arial Narrow" panose="020B0606020202030204" pitchFamily="34" charset="0"/>
              </a:rPr>
              <a:t>Марузо</a:t>
            </a:r>
            <a:r>
              <a:rPr lang="ru-RU" sz="2000" dirty="0">
                <a:latin typeface="Arial Narrow" panose="020B0606020202030204" pitchFamily="34" charset="0"/>
              </a:rPr>
              <a:t>, заимствован из музыкальной терминологии для характеристики течения речи и иногда именуется как движение. Темп речи понимается как скорость протекания речи во времени, ее ускорение или замедление, обуславливающее степень ее артикуляторной напряженности и слуховой отчетливости. Таким образом, темп речи определяется количеством слогов или слов, произносимых в единицу времени. </a:t>
            </a:r>
          </a:p>
        </p:txBody>
      </p:sp>
    </p:spTree>
    <p:extLst>
      <p:ext uri="{BB962C8B-B14F-4D97-AF65-F5344CB8AC3E}">
        <p14:creationId xmlns:p14="http://schemas.microsoft.com/office/powerpoint/2010/main" val="27201817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9059" y="908720"/>
            <a:ext cx="711526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Arial Narrow" panose="020B0606020202030204" pitchFamily="34" charset="0"/>
              </a:rPr>
              <a:t>• стиля произношения (Л.Р. </a:t>
            </a:r>
            <a:r>
              <a:rPr lang="ru-RU" sz="2000" dirty="0" err="1">
                <a:latin typeface="Arial Narrow" panose="020B0606020202030204" pitchFamily="34" charset="0"/>
              </a:rPr>
              <a:t>Зиндер</a:t>
            </a:r>
            <a:r>
              <a:rPr lang="ru-RU" sz="2000" dirty="0">
                <a:latin typeface="Arial Narrow" panose="020B0606020202030204" pitchFamily="34" charset="0"/>
              </a:rPr>
              <a:t>); </a:t>
            </a:r>
          </a:p>
          <a:p>
            <a:r>
              <a:rPr lang="ru-RU" sz="2000" dirty="0">
                <a:latin typeface="Arial Narrow" panose="020B0606020202030204" pitchFamily="34" charset="0"/>
              </a:rPr>
              <a:t>• скорости произношения слов в единицу времени, от характера </a:t>
            </a:r>
            <a:r>
              <a:rPr lang="ru-RU" sz="2000" dirty="0" err="1">
                <a:latin typeface="Arial Narrow" panose="020B0606020202030204" pitchFamily="34" charset="0"/>
              </a:rPr>
              <a:t>паузирования</a:t>
            </a:r>
            <a:r>
              <a:rPr lang="ru-RU" sz="2000" dirty="0">
                <a:latin typeface="Arial Narrow" panose="020B0606020202030204" pitchFamily="34" charset="0"/>
              </a:rPr>
              <a:t> (Г.Н. Иванова-Лукьянова); </a:t>
            </a:r>
          </a:p>
          <a:p>
            <a:r>
              <a:rPr lang="ru-RU" sz="2000" dirty="0">
                <a:latin typeface="Arial Narrow" panose="020B0606020202030204" pitchFamily="34" charset="0"/>
              </a:rPr>
              <a:t>• смысла речи, эмоционального состояния говорящего, эмоционального содержания высказывания (Н.В. Черемисина- </a:t>
            </a:r>
            <a:r>
              <a:rPr lang="ru-RU" sz="2000" dirty="0" err="1">
                <a:latin typeface="Arial Narrow" panose="020B0606020202030204" pitchFamily="34" charset="0"/>
              </a:rPr>
              <a:t>Ениколопова</a:t>
            </a:r>
            <a:r>
              <a:rPr lang="ru-RU" sz="2000" dirty="0">
                <a:latin typeface="Arial Narrow" panose="020B0606020202030204" pitchFamily="34" charset="0"/>
              </a:rPr>
              <a:t>) Т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09059" y="2852936"/>
            <a:ext cx="756084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Arial Narrow" panose="020B0606020202030204" pitchFamily="34" charset="0"/>
              </a:rPr>
              <a:t>Е.А. Артемова отмечает, что темп речи как индивидуальная характеристика обусловлена также ситуацией общения. В таком случае его рассматривают как скорость артикуляции и измеряют числом звуковых единиц, произносимых в единицу времени. Однако при решении вопросов измерения темпа нет единого мнения среди исследователей о единицах измерения (звук, слог, слово), об учете идеального или реального фонемного состава и др., поэтому различные способы подсчетов приводят к весьма различающимся результатам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324976"/>
            <a:ext cx="74888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prstClr val="black"/>
                </a:solidFill>
              </a:rPr>
              <a:t>Темп речи зависит от следующих параметров: </a:t>
            </a:r>
            <a:endParaRPr lang="ru-RU" sz="2400" b="1" i="1" dirty="0"/>
          </a:p>
        </p:txBody>
      </p:sp>
    </p:spTree>
    <p:extLst>
      <p:ext uri="{BB962C8B-B14F-4D97-AF65-F5344CB8AC3E}">
        <p14:creationId xmlns:p14="http://schemas.microsoft.com/office/powerpoint/2010/main" val="42810797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51920" y="2770"/>
            <a:ext cx="11624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>
                <a:latin typeface="Arial Narrow" panose="020B0606020202030204" pitchFamily="34" charset="0"/>
              </a:rPr>
              <a:t>Ритм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75320" y="556910"/>
            <a:ext cx="784109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Arial Narrow" panose="020B0606020202030204" pitchFamily="34" charset="0"/>
              </a:rPr>
              <a:t>В качестве компонента просодии ученые рассматривают и ритм. Н.В. Черемисина-</a:t>
            </a:r>
            <a:r>
              <a:rPr lang="ru-RU" sz="2000" dirty="0" err="1">
                <a:latin typeface="Arial Narrow" panose="020B0606020202030204" pitchFamily="34" charset="0"/>
              </a:rPr>
              <a:t>Ениколопова</a:t>
            </a:r>
            <a:r>
              <a:rPr lang="ru-RU" sz="2000" dirty="0">
                <a:latin typeface="Arial Narrow" panose="020B0606020202030204" pitchFamily="34" charset="0"/>
              </a:rPr>
              <a:t> указывает на наличие ритмомелодики в речи, которая представляет собой членение речи в соответствии с определенными интонационными и ритмическими моделями. Автор объясняет это тем, что существует тесная связь мелодики с ритмом, причем не только с ритмом слова, но и с ритмической организацией синтагмы и предложения.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72728" y="2764572"/>
            <a:ext cx="813172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latin typeface="Arial Narrow" panose="020B0606020202030204" pitchFamily="34" charset="0"/>
              </a:rPr>
              <a:t>Ритм речи </a:t>
            </a:r>
            <a:r>
              <a:rPr lang="ru-RU" sz="2000" dirty="0">
                <a:latin typeface="Arial Narrow" panose="020B0606020202030204" pitchFamily="34" charset="0"/>
              </a:rPr>
              <a:t>(от греч. </a:t>
            </a:r>
            <a:r>
              <a:rPr lang="ru-RU" sz="2000" dirty="0" err="1">
                <a:latin typeface="Arial Narrow" panose="020B0606020202030204" pitchFamily="34" charset="0"/>
              </a:rPr>
              <a:t>rhythmos</a:t>
            </a:r>
            <a:r>
              <a:rPr lang="ru-RU" sz="2000" dirty="0">
                <a:latin typeface="Arial Narrow" panose="020B0606020202030204" pitchFamily="34" charset="0"/>
              </a:rPr>
              <a:t> – размеренность, стройность) – это регулярное повторение сходных и соизмеримых речевых единиц, выполняющее структурирующую, </a:t>
            </a:r>
            <a:r>
              <a:rPr lang="ru-RU" sz="2000" dirty="0" err="1">
                <a:latin typeface="Arial Narrow" panose="020B0606020202030204" pitchFamily="34" charset="0"/>
              </a:rPr>
              <a:t>текстообразующую</a:t>
            </a:r>
            <a:r>
              <a:rPr lang="ru-RU" sz="2000" dirty="0">
                <a:latin typeface="Arial Narrow" panose="020B0606020202030204" pitchFamily="34" charset="0"/>
              </a:rPr>
              <a:t> и экспрессивно </a:t>
            </a:r>
            <a:r>
              <a:rPr lang="ru-RU" sz="2000" dirty="0" err="1">
                <a:latin typeface="Arial Narrow" panose="020B0606020202030204" pitchFamily="34" charset="0"/>
              </a:rPr>
              <a:t>эмоциональнюу</a:t>
            </a:r>
            <a:r>
              <a:rPr lang="ru-RU" sz="2000" dirty="0">
                <a:latin typeface="Arial Narrow" panose="020B0606020202030204" pitchFamily="34" charset="0"/>
              </a:rPr>
              <a:t> функции</a:t>
            </a:r>
            <a:r>
              <a:rPr lang="ru-RU" sz="2000" b="1" i="1" dirty="0">
                <a:latin typeface="Arial Narrow" panose="020B0606020202030204" pitchFamily="34" charset="0"/>
              </a:rPr>
              <a:t>. </a:t>
            </a:r>
          </a:p>
          <a:p>
            <a:r>
              <a:rPr lang="ru-RU" sz="2000" b="1" i="1" dirty="0">
                <a:latin typeface="Arial Narrow" panose="020B0606020202030204" pitchFamily="34" charset="0"/>
              </a:rPr>
              <a:t>Ритм </a:t>
            </a:r>
            <a:r>
              <a:rPr lang="ru-RU" sz="2000" dirty="0">
                <a:latin typeface="Arial Narrow" panose="020B0606020202030204" pitchFamily="34" charset="0"/>
              </a:rPr>
              <a:t>представляет собой регулярное чередование однотипных явлений: ударных и безударных слогов, моментов молчания и говорения, восходящих и нисходящих интонаций и равномерность следования друг за другом логических ударений. </a:t>
            </a:r>
          </a:p>
          <a:p>
            <a:r>
              <a:rPr lang="ru-RU" sz="2000" b="1" i="1" dirty="0">
                <a:latin typeface="Arial Narrow" panose="020B0606020202030204" pitchFamily="34" charset="0"/>
              </a:rPr>
              <a:t>Ритм</a:t>
            </a:r>
            <a:r>
              <a:rPr lang="ru-RU" sz="2000" dirty="0">
                <a:latin typeface="Arial Narrow" panose="020B0606020202030204" pitchFamily="34" charset="0"/>
              </a:rPr>
              <a:t> – это воспринимаемая периодичность речи или чередование каких либо элементов, происходящих с определенной последовательностью. Ж. </a:t>
            </a:r>
            <a:r>
              <a:rPr lang="ru-RU" sz="2000" dirty="0" err="1">
                <a:latin typeface="Arial Narrow" panose="020B0606020202030204" pitchFamily="34" charset="0"/>
              </a:rPr>
              <a:t>Марузо</a:t>
            </a:r>
            <a:r>
              <a:rPr lang="ru-RU" sz="2000" dirty="0">
                <a:latin typeface="Arial Narrow" panose="020B0606020202030204" pitchFamily="34" charset="0"/>
              </a:rPr>
              <a:t> отмечает, что ритм может быть однородным, правильным или равномерным, если повторение происходит через равные промежутки, и сложным, если ритм имеет вариации.</a:t>
            </a:r>
          </a:p>
        </p:txBody>
      </p:sp>
    </p:spTree>
    <p:extLst>
      <p:ext uri="{BB962C8B-B14F-4D97-AF65-F5344CB8AC3E}">
        <p14:creationId xmlns:p14="http://schemas.microsoft.com/office/powerpoint/2010/main" val="15384602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836712"/>
            <a:ext cx="727280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Arial Narrow" panose="020B0606020202030204" pitchFamily="34" charset="0"/>
              </a:rPr>
              <a:t>Овладение темпо-ритмической организации </a:t>
            </a:r>
            <a:r>
              <a:rPr lang="ru-RU" sz="2000" dirty="0">
                <a:latin typeface="Arial Narrow" panose="020B0606020202030204" pitchFamily="34" charset="0"/>
              </a:rPr>
              <a:t>речи анализируют многие исследователи: Е.Ф. Архипова, М. Зееман, М.М. Кольцова, И.А. Поварова, Р.В. Тонкова-Ямпольская, Ю.О. Филатова, Н.Х. </a:t>
            </a:r>
            <a:r>
              <a:rPr lang="ru-RU" sz="2000" dirty="0" err="1">
                <a:latin typeface="Arial Narrow" panose="020B0606020202030204" pitchFamily="34" charset="0"/>
              </a:rPr>
              <a:t>Швачкин</a:t>
            </a:r>
            <a:r>
              <a:rPr lang="ru-RU" sz="2000" dirty="0">
                <a:latin typeface="Arial Narrow" panose="020B0606020202030204" pitchFamily="34" charset="0"/>
              </a:rPr>
              <a:t> и др. </a:t>
            </a:r>
          </a:p>
          <a:p>
            <a:r>
              <a:rPr lang="ru-RU" sz="2000" dirty="0">
                <a:latin typeface="Arial Narrow" panose="020B0606020202030204" pitchFamily="34" charset="0"/>
              </a:rPr>
              <a:t>На ранних этапах речевого развития ребенка интонация появляется в предречевых вокализациях. Их основу составляет голосовая активность младенца, основанная на врожденных безусловных рефлексах. Поэтому овладение интонационной выразительностью речи рассматривается параллельно со становлением голоса ребенка. </a:t>
            </a:r>
          </a:p>
          <a:p>
            <a:r>
              <a:rPr lang="ru-RU" sz="2000" dirty="0">
                <a:latin typeface="Arial Narrow" panose="020B0606020202030204" pitchFamily="34" charset="0"/>
              </a:rPr>
              <a:t>Первым и основным типом вокализации младенцев является крик. </a:t>
            </a:r>
          </a:p>
          <a:p>
            <a:r>
              <a:rPr lang="ru-RU" sz="2000" dirty="0">
                <a:latin typeface="Arial Narrow" panose="020B0606020202030204" pitchFamily="34" charset="0"/>
              </a:rPr>
              <a:t>Крик новорожденного ребенка проявляется как врожденный безусловный, защитный рефлекс. Он обусловлен раздражением подкоркового речевого центра и свидетельствует о включении важной для жизни ребенка функции – дыхания.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456824" y="116632"/>
            <a:ext cx="23743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>
                <a:latin typeface="Arial Narrow" panose="020B0606020202030204" pitchFamily="34" charset="0"/>
              </a:rPr>
              <a:t>Вокализация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5067689"/>
            <a:ext cx="8248603" cy="1700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5721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1196752"/>
            <a:ext cx="676875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Arial Narrow" panose="020B0606020202030204" pitchFamily="34" charset="0"/>
              </a:rPr>
              <a:t>Ритмическая структура слова </a:t>
            </a:r>
            <a:r>
              <a:rPr lang="ru-RU" sz="2000" dirty="0">
                <a:latin typeface="Arial Narrow" panose="020B0606020202030204" pitchFamily="34" charset="0"/>
              </a:rPr>
              <a:t>усваивается в том языковом окружении, в котором находится годовалый ребенок. Как известно, минимальной структурной единицей русской речи являются слоги типа «согласный– гласный». </a:t>
            </a:r>
          </a:p>
          <a:p>
            <a:r>
              <a:rPr lang="ru-RU" sz="2000" dirty="0">
                <a:latin typeface="Arial Narrow" panose="020B0606020202030204" pitchFamily="34" charset="0"/>
              </a:rPr>
              <a:t>Согласно Н.Х. </a:t>
            </a:r>
            <a:r>
              <a:rPr lang="ru-RU" sz="2000" dirty="0" err="1">
                <a:latin typeface="Arial Narrow" panose="020B0606020202030204" pitchFamily="34" charset="0"/>
              </a:rPr>
              <a:t>Швачкину</a:t>
            </a:r>
            <a:r>
              <a:rPr lang="ru-RU" sz="2000" dirty="0">
                <a:latin typeface="Arial Narrow" panose="020B0606020202030204" pitchFamily="34" charset="0"/>
              </a:rPr>
              <a:t>, в ходе речевого развития наличие пропусков безударных звуков в слове связано не только и не столько с несовершенством артикуляции звуков, а с наклонностью ребенка воспринимать речь взрослых в определенной ритмической структуре – в структуре хорея, удельный вес которого постепенно снижается.</a:t>
            </a:r>
          </a:p>
          <a:p>
            <a:r>
              <a:rPr lang="ru-RU" sz="2000" dirty="0">
                <a:latin typeface="Arial Narrow" panose="020B0606020202030204" pitchFamily="34" charset="0"/>
              </a:rPr>
              <a:t> К 18 месяцам формируется ритмическая структура, имеющая как черты, сближающие ее с ритмической структурой организованной речи, так и черты, определяемые ее принадлежностью к доречевому этапу.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971600" y="188640"/>
            <a:ext cx="56076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>
                <a:latin typeface="Arial Narrow" panose="020B0606020202030204" pitchFamily="34" charset="0"/>
              </a:rPr>
              <a:t>Ритмическая структура слова</a:t>
            </a:r>
          </a:p>
        </p:txBody>
      </p:sp>
    </p:spTree>
    <p:extLst>
      <p:ext uri="{BB962C8B-B14F-4D97-AF65-F5344CB8AC3E}">
        <p14:creationId xmlns:p14="http://schemas.microsoft.com/office/powerpoint/2010/main" val="35181684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3806" y="957892"/>
            <a:ext cx="766859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Arial Narrow" panose="020B0606020202030204" pitchFamily="34" charset="0"/>
              </a:rPr>
              <a:t>Первый этап </a:t>
            </a:r>
          </a:p>
          <a:p>
            <a:r>
              <a:rPr lang="ru-RU" sz="2000" dirty="0">
                <a:latin typeface="Arial Narrow" panose="020B0606020202030204" pitchFamily="34" charset="0"/>
              </a:rPr>
              <a:t>На первом этапе, подготовительном, создается основа для дальнейшего восприятия и воспроизведения ритмических структур речи. </a:t>
            </a:r>
          </a:p>
          <a:p>
            <a:r>
              <a:rPr lang="ru-RU" sz="2000" dirty="0">
                <a:latin typeface="Arial Narrow" panose="020B0606020202030204" pitchFamily="34" charset="0"/>
              </a:rPr>
              <a:t>На этом этапе важно научить ребенка сначала восприятию и только потом воспроизведению различных ритмических структур. Важно помнить, что сначала отрабатывается ритм повтора, а затем ритм чередования.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03807" y="404664"/>
            <a:ext cx="54906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prstClr val="black"/>
                </a:solidFill>
                <a:latin typeface="Arial Narrow" panose="020B0606020202030204" pitchFamily="34" charset="0"/>
              </a:rPr>
              <a:t>Формирование ТР стороны речи. </a:t>
            </a:r>
            <a:endParaRPr lang="ru-RU" sz="3200" dirty="0">
              <a:latin typeface="Arial Narrow" panose="020B060602020203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3806" y="3221216"/>
            <a:ext cx="738056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ru-RU" sz="2000" dirty="0">
                <a:latin typeface="Arial Narrow" panose="020B0606020202030204" pitchFamily="34" charset="0"/>
              </a:rPr>
              <a:t>«Послушай и скажи, сколько раз я постучу в барабан» (предъявляются изолированные удары и серии ударов) </a:t>
            </a:r>
          </a:p>
          <a:p>
            <a:pPr marL="457200" indent="-457200">
              <a:buAutoNum type="arabicPeriod"/>
            </a:pPr>
            <a:r>
              <a:rPr lang="ru-RU" sz="2000" dirty="0">
                <a:latin typeface="Arial Narrow" panose="020B0606020202030204" pitchFamily="34" charset="0"/>
              </a:rPr>
              <a:t>«Послушай и хлопни столько же раз, сколько я» </a:t>
            </a:r>
          </a:p>
          <a:p>
            <a:pPr marL="457200" indent="-457200">
              <a:buAutoNum type="arabicPeriod"/>
            </a:pPr>
            <a:r>
              <a:rPr lang="ru-RU" sz="2000" dirty="0">
                <a:latin typeface="Arial Narrow" panose="020B0606020202030204" pitchFamily="34" charset="0"/>
              </a:rPr>
              <a:t>«Положи столько счетных палочек, сколько раз я хлопну в ладоши»</a:t>
            </a:r>
          </a:p>
          <a:p>
            <a:pPr marL="457200" indent="-457200">
              <a:buAutoNum type="arabicPeriod"/>
            </a:pPr>
            <a:r>
              <a:rPr lang="ru-RU" sz="2000" dirty="0">
                <a:latin typeface="Arial Narrow" panose="020B0606020202030204" pitchFamily="34" charset="0"/>
              </a:rPr>
              <a:t>«Барабанщик» Послушай, как я постучу по столу и сыграй так же на барабане. </a:t>
            </a:r>
          </a:p>
          <a:p>
            <a:pPr marL="457200" indent="-457200">
              <a:buAutoNum type="arabicPeriod"/>
            </a:pPr>
            <a:r>
              <a:rPr lang="ru-RU" sz="2000" dirty="0">
                <a:latin typeface="Arial Narrow" panose="020B0606020202030204" pitchFamily="34" charset="0"/>
              </a:rPr>
              <a:t>«Дятел». Послушай, как стучит «дятел» (предъявляется игрушка или картинка) и повтори так же. </a:t>
            </a:r>
          </a:p>
          <a:p>
            <a:pPr marL="457200" indent="-457200">
              <a:buAutoNum type="arabicPeriod"/>
            </a:pPr>
            <a:r>
              <a:rPr lang="ru-RU" sz="2000" dirty="0">
                <a:latin typeface="Arial Narrow" panose="020B0606020202030204" pitchFamily="34" charset="0"/>
              </a:rPr>
              <a:t>«Эхо». Повторить заданный ритм хлопками, различными предметами, топотом и п. д. Затем переходим на воспроизведение ритма речевых фраз.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03804" y="2821106"/>
            <a:ext cx="50369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Примерные игры и упражнения первого этапа </a:t>
            </a:r>
            <a:endParaRPr lang="ru-RU" sz="20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9010170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360</TotalTime>
  <Words>1563</Words>
  <Application>Microsoft Office PowerPoint</Application>
  <PresentationFormat>Экран (4:3)</PresentationFormat>
  <Paragraphs>81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Arial Narrow</vt:lpstr>
      <vt:lpstr>Calibri</vt:lpstr>
      <vt:lpstr>Trebuchet MS</vt:lpstr>
      <vt:lpstr>Wingdings 3</vt:lpstr>
      <vt:lpstr>Грань</vt:lpstr>
      <vt:lpstr>Учитель- дефектолог: Пащенко Ирина Васильевна Учитель – дефектолог: Филатова Светлана Анатольевна МДОАУ Детский сад №1 г. Орска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Учитель-логопед Красносельская Л.Г.</dc:title>
  <dc:creator>Пользователь</dc:creator>
  <cp:lastModifiedBy>User</cp:lastModifiedBy>
  <cp:revision>74</cp:revision>
  <dcterms:created xsi:type="dcterms:W3CDTF">2017-01-29T14:27:19Z</dcterms:created>
  <dcterms:modified xsi:type="dcterms:W3CDTF">2024-01-21T18:34:59Z</dcterms:modified>
</cp:coreProperties>
</file>