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9" r:id="rId2"/>
    <p:sldId id="274" r:id="rId3"/>
    <p:sldId id="261" r:id="rId4"/>
    <p:sldId id="265" r:id="rId5"/>
    <p:sldId id="288" r:id="rId6"/>
    <p:sldId id="263" r:id="rId7"/>
    <p:sldId id="264" r:id="rId8"/>
    <p:sldId id="266" r:id="rId9"/>
    <p:sldId id="267" r:id="rId10"/>
    <p:sldId id="282" r:id="rId11"/>
    <p:sldId id="268" r:id="rId12"/>
    <p:sldId id="283" r:id="rId13"/>
    <p:sldId id="284" r:id="rId14"/>
    <p:sldId id="287" r:id="rId15"/>
    <p:sldId id="289" r:id="rId16"/>
    <p:sldId id="290" r:id="rId17"/>
    <p:sldId id="273" r:id="rId18"/>
    <p:sldId id="292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B7601-D4DA-445F-8DF8-653AF8E321C9}" type="doc">
      <dgm:prSet loTypeId="urn:microsoft.com/office/officeart/2005/8/layout/cycle3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FFB71DF-B441-4EDF-9CC6-207A68310E21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Активизируют межполушарное воздействие</a:t>
          </a:r>
        </a:p>
      </dgm:t>
    </dgm:pt>
    <dgm:pt modelId="{C1E1AF8F-D2C7-4622-8FE7-A34A7575AFBA}" type="parTrans" cxnId="{23A2FA08-DF25-4E46-B005-A2B731AFBDA6}">
      <dgm:prSet/>
      <dgm:spPr/>
      <dgm:t>
        <a:bodyPr/>
        <a:lstStyle/>
        <a:p>
          <a:endParaRPr lang="ru-RU"/>
        </a:p>
      </dgm:t>
    </dgm:pt>
    <dgm:pt modelId="{D7C55309-9B09-4CB0-95D8-E691891D42C3}" type="sibTrans" cxnId="{23A2FA08-DF25-4E46-B005-A2B731AFBDA6}">
      <dgm:prSet/>
      <dgm:spPr/>
      <dgm:t>
        <a:bodyPr/>
        <a:lstStyle/>
        <a:p>
          <a:endParaRPr lang="ru-RU"/>
        </a:p>
      </dgm:t>
    </dgm:pt>
    <dgm:pt modelId="{C46FE7D0-8CCE-47E6-935C-461D716A9BB2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Активизируют речь</a:t>
          </a:r>
        </a:p>
      </dgm:t>
    </dgm:pt>
    <dgm:pt modelId="{14F74A0E-06F3-428D-9C62-671A4E352C1B}" type="parTrans" cxnId="{60A78D3D-B476-4E69-A546-8147733C25D8}">
      <dgm:prSet/>
      <dgm:spPr/>
      <dgm:t>
        <a:bodyPr/>
        <a:lstStyle/>
        <a:p>
          <a:endParaRPr lang="ru-RU"/>
        </a:p>
      </dgm:t>
    </dgm:pt>
    <dgm:pt modelId="{26A64E41-0833-4238-A504-B3BF65C11DCA}" type="sibTrans" cxnId="{60A78D3D-B476-4E69-A546-8147733C25D8}">
      <dgm:prSet/>
      <dgm:spPr/>
      <dgm:t>
        <a:bodyPr/>
        <a:lstStyle/>
        <a:p>
          <a:endParaRPr lang="ru-RU"/>
        </a:p>
      </dgm:t>
    </dgm:pt>
    <dgm:pt modelId="{5831B6F2-D674-46C8-B2D3-E336D1E7AB8A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 мозолистое тело</a:t>
          </a:r>
        </a:p>
      </dgm:t>
    </dgm:pt>
    <dgm:pt modelId="{AE68C631-AE94-4A54-83CE-3CEA43E54732}" type="parTrans" cxnId="{DACA992F-AE58-4599-9E16-49654B00296F}">
      <dgm:prSet/>
      <dgm:spPr/>
      <dgm:t>
        <a:bodyPr/>
        <a:lstStyle/>
        <a:p>
          <a:endParaRPr lang="ru-RU"/>
        </a:p>
      </dgm:t>
    </dgm:pt>
    <dgm:pt modelId="{AE0B8451-9A9C-437F-B0A8-FFCC11CCD826}" type="sibTrans" cxnId="{DACA992F-AE58-4599-9E16-49654B00296F}">
      <dgm:prSet/>
      <dgm:spPr/>
      <dgm:t>
        <a:bodyPr/>
        <a:lstStyle/>
        <a:p>
          <a:endParaRPr lang="ru-RU"/>
        </a:p>
      </dgm:t>
    </dgm:pt>
    <dgm:pt modelId="{7159D9D7-2EB2-453C-B809-B9A5DFF1DACE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 </a:t>
          </a:r>
        </a:p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мелкую моторику</a:t>
          </a:r>
        </a:p>
      </dgm:t>
    </dgm:pt>
    <dgm:pt modelId="{A6FC28F5-9362-4F56-9B68-790701503C3E}" type="parTrans" cxnId="{4D915397-00CB-4AA5-94A1-5B02D3196900}">
      <dgm:prSet/>
      <dgm:spPr/>
      <dgm:t>
        <a:bodyPr/>
        <a:lstStyle/>
        <a:p>
          <a:endParaRPr lang="ru-RU"/>
        </a:p>
      </dgm:t>
    </dgm:pt>
    <dgm:pt modelId="{CDF66F22-F228-473B-B5FB-DF61654C697E}" type="sibTrans" cxnId="{4D915397-00CB-4AA5-94A1-5B02D3196900}">
      <dgm:prSet/>
      <dgm:spPr/>
      <dgm:t>
        <a:bodyPr/>
        <a:lstStyle/>
        <a:p>
          <a:endParaRPr lang="ru-RU"/>
        </a:p>
      </dgm:t>
    </dgm:pt>
    <dgm:pt modelId="{69DE0F6D-02A0-4040-9225-4C9E92EA07FF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 концентрацию и внимание, координацию, умение чувствовать своё тело</a:t>
          </a:r>
        </a:p>
      </dgm:t>
    </dgm:pt>
    <dgm:pt modelId="{14CCE1B5-5890-48BB-9748-C8EDFBD89EFA}" type="parTrans" cxnId="{A7796C82-473B-43CF-A68C-61D4320A6B01}">
      <dgm:prSet/>
      <dgm:spPr/>
      <dgm:t>
        <a:bodyPr/>
        <a:lstStyle/>
        <a:p>
          <a:endParaRPr lang="ru-RU"/>
        </a:p>
      </dgm:t>
    </dgm:pt>
    <dgm:pt modelId="{989AE522-1E73-4AF0-91A1-A247B7BB10AB}" type="sibTrans" cxnId="{A7796C82-473B-43CF-A68C-61D4320A6B01}">
      <dgm:prSet/>
      <dgm:spPr/>
      <dgm:t>
        <a:bodyPr/>
        <a:lstStyle/>
        <a:p>
          <a:endParaRPr lang="ru-RU"/>
        </a:p>
      </dgm:t>
    </dgm:pt>
    <dgm:pt modelId="{B949D9A0-9778-438D-A433-7211FF127A19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Улучшают память, внимание и пространственные представления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884B03-BA5B-44D2-97C3-11DC50594EBE}" type="parTrans" cxnId="{78801111-2702-4E79-812E-72DA84B37F8C}">
      <dgm:prSet/>
      <dgm:spPr/>
      <dgm:t>
        <a:bodyPr/>
        <a:lstStyle/>
        <a:p>
          <a:endParaRPr lang="ru-RU"/>
        </a:p>
      </dgm:t>
    </dgm:pt>
    <dgm:pt modelId="{95CACFD9-D600-4299-A3F0-7C5FDBCA79A0}" type="sibTrans" cxnId="{78801111-2702-4E79-812E-72DA84B37F8C}">
      <dgm:prSet/>
      <dgm:spPr/>
      <dgm:t>
        <a:bodyPr/>
        <a:lstStyle/>
        <a:p>
          <a:endParaRPr lang="ru-RU"/>
        </a:p>
      </dgm:t>
    </dgm:pt>
    <dgm:pt modelId="{00BFFFA3-6A07-4015-A446-245B4A58081A}">
      <dgm:prSet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Облегчают стрессоустойчивость организма</a:t>
          </a:r>
        </a:p>
      </dgm:t>
    </dgm:pt>
    <dgm:pt modelId="{7545801E-8FEA-4341-92B0-44868CC8EE4C}" type="parTrans" cxnId="{7F8D6AD5-2AB4-4E5C-92C5-BCAF27BC3FC8}">
      <dgm:prSet/>
      <dgm:spPr/>
      <dgm:t>
        <a:bodyPr/>
        <a:lstStyle/>
        <a:p>
          <a:endParaRPr lang="ru-RU"/>
        </a:p>
      </dgm:t>
    </dgm:pt>
    <dgm:pt modelId="{9A3C034A-5436-4CFB-9F3A-8F9D63CA45DD}" type="sibTrans" cxnId="{7F8D6AD5-2AB4-4E5C-92C5-BCAF27BC3FC8}">
      <dgm:prSet/>
      <dgm:spPr/>
      <dgm:t>
        <a:bodyPr/>
        <a:lstStyle/>
        <a:p>
          <a:endParaRPr lang="ru-RU"/>
        </a:p>
      </dgm:t>
    </dgm:pt>
    <dgm:pt modelId="{7DB3000F-DBBD-4B46-9E1A-1968B452661F}" type="pres">
      <dgm:prSet presAssocID="{075B7601-D4DA-445F-8DF8-653AF8E321C9}" presName="Name0" presStyleCnt="0">
        <dgm:presLayoutVars>
          <dgm:dir/>
          <dgm:resizeHandles val="exact"/>
        </dgm:presLayoutVars>
      </dgm:prSet>
      <dgm:spPr/>
    </dgm:pt>
    <dgm:pt modelId="{79D962D6-38E7-41EF-98B5-1218EEF78D2C}" type="pres">
      <dgm:prSet presAssocID="{075B7601-D4DA-445F-8DF8-653AF8E321C9}" presName="cycle" presStyleCnt="0"/>
      <dgm:spPr/>
    </dgm:pt>
    <dgm:pt modelId="{38661816-DEBB-428B-8863-BB70FECFCD76}" type="pres">
      <dgm:prSet presAssocID="{9FFB71DF-B441-4EDF-9CC6-207A68310E21}" presName="nodeFirstNode" presStyleLbl="node1" presStyleIdx="0" presStyleCnt="7" custScaleX="160638" custScaleY="102905">
        <dgm:presLayoutVars>
          <dgm:bulletEnabled val="1"/>
        </dgm:presLayoutVars>
      </dgm:prSet>
      <dgm:spPr/>
    </dgm:pt>
    <dgm:pt modelId="{AF0F639F-C31E-4C29-B5D4-7B230945CDBB}" type="pres">
      <dgm:prSet presAssocID="{D7C55309-9B09-4CB0-95D8-E691891D42C3}" presName="sibTransFirstNode" presStyleLbl="bgShp" presStyleIdx="0" presStyleCnt="1"/>
      <dgm:spPr/>
    </dgm:pt>
    <dgm:pt modelId="{0543E937-5D13-4D39-B40A-35CB2A1D57AE}" type="pres">
      <dgm:prSet presAssocID="{5831B6F2-D674-46C8-B2D3-E336D1E7AB8A}" presName="nodeFollowingNodes" presStyleLbl="node1" presStyleIdx="1" presStyleCnt="7" custScaleX="131275" custScaleY="101595" custRadScaleRad="125197" custRadScaleInc="25989">
        <dgm:presLayoutVars>
          <dgm:bulletEnabled val="1"/>
        </dgm:presLayoutVars>
      </dgm:prSet>
      <dgm:spPr/>
    </dgm:pt>
    <dgm:pt modelId="{4B85D038-90A9-4447-BD17-FA239B50DE9E}" type="pres">
      <dgm:prSet presAssocID="{7159D9D7-2EB2-453C-B809-B9A5DFF1DACE}" presName="nodeFollowingNodes" presStyleLbl="node1" presStyleIdx="2" presStyleCnt="7" custScaleX="181227" custScaleY="114266" custRadScaleRad="105088" custRadScaleInc="-19282">
        <dgm:presLayoutVars>
          <dgm:bulletEnabled val="1"/>
        </dgm:presLayoutVars>
      </dgm:prSet>
      <dgm:spPr/>
    </dgm:pt>
    <dgm:pt modelId="{A25293F5-7D6A-4BCF-85CC-E5A9A5120403}" type="pres">
      <dgm:prSet presAssocID="{69DE0F6D-02A0-4040-9225-4C9E92EA07FF}" presName="nodeFollowingNodes" presStyleLbl="node1" presStyleIdx="3" presStyleCnt="7" custScaleX="192166" custScaleY="144391" custRadScaleRad="115675" custRadScaleInc="-46281">
        <dgm:presLayoutVars>
          <dgm:bulletEnabled val="1"/>
        </dgm:presLayoutVars>
      </dgm:prSet>
      <dgm:spPr/>
    </dgm:pt>
    <dgm:pt modelId="{5EEF9821-B970-4A06-B0DA-8A4DBB656252}" type="pres">
      <dgm:prSet presAssocID="{B949D9A0-9778-438D-A433-7211FF127A19}" presName="nodeFollowingNodes" presStyleLbl="node1" presStyleIdx="4" presStyleCnt="7" custScaleX="184350" custScaleY="150782" custRadScaleRad="119595" custRadScaleInc="48313">
        <dgm:presLayoutVars>
          <dgm:bulletEnabled val="1"/>
        </dgm:presLayoutVars>
      </dgm:prSet>
      <dgm:spPr/>
    </dgm:pt>
    <dgm:pt modelId="{D61E21BB-69AF-4147-AA23-8AB0907B00EE}" type="pres">
      <dgm:prSet presAssocID="{00BFFFA3-6A07-4015-A446-245B4A58081A}" presName="nodeFollowingNodes" presStyleLbl="node1" presStyleIdx="5" presStyleCnt="7" custScaleX="184718" custScaleY="114266" custRadScaleRad="104280" custRadScaleInc="18226">
        <dgm:presLayoutVars>
          <dgm:bulletEnabled val="1"/>
        </dgm:presLayoutVars>
      </dgm:prSet>
      <dgm:spPr/>
    </dgm:pt>
    <dgm:pt modelId="{CD5688B2-1C2C-4BB8-8818-CBED61773140}" type="pres">
      <dgm:prSet presAssocID="{C46FE7D0-8CCE-47E6-935C-461D716A9BB2}" presName="nodeFollowingNodes" presStyleLbl="node1" presStyleIdx="6" presStyleCnt="7" custScaleX="134457" custScaleY="101595" custRadScaleRad="131781" custRadScaleInc="-29193">
        <dgm:presLayoutVars>
          <dgm:bulletEnabled val="1"/>
        </dgm:presLayoutVars>
      </dgm:prSet>
      <dgm:spPr/>
    </dgm:pt>
  </dgm:ptLst>
  <dgm:cxnLst>
    <dgm:cxn modelId="{5B1B0B07-49D3-4246-BB1A-A0A378FD90FA}" type="presOf" srcId="{69DE0F6D-02A0-4040-9225-4C9E92EA07FF}" destId="{A25293F5-7D6A-4BCF-85CC-E5A9A5120403}" srcOrd="0" destOrd="0" presId="urn:microsoft.com/office/officeart/2005/8/layout/cycle3"/>
    <dgm:cxn modelId="{23A2FA08-DF25-4E46-B005-A2B731AFBDA6}" srcId="{075B7601-D4DA-445F-8DF8-653AF8E321C9}" destId="{9FFB71DF-B441-4EDF-9CC6-207A68310E21}" srcOrd="0" destOrd="0" parTransId="{C1E1AF8F-D2C7-4622-8FE7-A34A7575AFBA}" sibTransId="{D7C55309-9B09-4CB0-95D8-E691891D42C3}"/>
    <dgm:cxn modelId="{2684E20C-79B0-4C13-B559-90A0CAC3C1A0}" type="presOf" srcId="{D7C55309-9B09-4CB0-95D8-E691891D42C3}" destId="{AF0F639F-C31E-4C29-B5D4-7B230945CDBB}" srcOrd="0" destOrd="0" presId="urn:microsoft.com/office/officeart/2005/8/layout/cycle3"/>
    <dgm:cxn modelId="{78801111-2702-4E79-812E-72DA84B37F8C}" srcId="{075B7601-D4DA-445F-8DF8-653AF8E321C9}" destId="{B949D9A0-9778-438D-A433-7211FF127A19}" srcOrd="4" destOrd="0" parTransId="{F5884B03-BA5B-44D2-97C3-11DC50594EBE}" sibTransId="{95CACFD9-D600-4299-A3F0-7C5FDBCA79A0}"/>
    <dgm:cxn modelId="{DACA992F-AE58-4599-9E16-49654B00296F}" srcId="{075B7601-D4DA-445F-8DF8-653AF8E321C9}" destId="{5831B6F2-D674-46C8-B2D3-E336D1E7AB8A}" srcOrd="1" destOrd="0" parTransId="{AE68C631-AE94-4A54-83CE-3CEA43E54732}" sibTransId="{AE0B8451-9A9C-437F-B0A8-FFCC11CCD826}"/>
    <dgm:cxn modelId="{ED897F35-D4BF-4EF9-8EF3-D20A23BF8EA7}" type="presOf" srcId="{C46FE7D0-8CCE-47E6-935C-461D716A9BB2}" destId="{CD5688B2-1C2C-4BB8-8818-CBED61773140}" srcOrd="0" destOrd="0" presId="urn:microsoft.com/office/officeart/2005/8/layout/cycle3"/>
    <dgm:cxn modelId="{60A78D3D-B476-4E69-A546-8147733C25D8}" srcId="{075B7601-D4DA-445F-8DF8-653AF8E321C9}" destId="{C46FE7D0-8CCE-47E6-935C-461D716A9BB2}" srcOrd="6" destOrd="0" parTransId="{14F74A0E-06F3-428D-9C62-671A4E352C1B}" sibTransId="{26A64E41-0833-4238-A504-B3BF65C11DCA}"/>
    <dgm:cxn modelId="{ABCE4D5C-62D2-4FCA-8081-F6A9DBE9F967}" type="presOf" srcId="{9FFB71DF-B441-4EDF-9CC6-207A68310E21}" destId="{38661816-DEBB-428B-8863-BB70FECFCD76}" srcOrd="0" destOrd="0" presId="urn:microsoft.com/office/officeart/2005/8/layout/cycle3"/>
    <dgm:cxn modelId="{01695F68-CF6C-4843-8963-B1CE0652E6F6}" type="presOf" srcId="{7159D9D7-2EB2-453C-B809-B9A5DFF1DACE}" destId="{4B85D038-90A9-4447-BD17-FA239B50DE9E}" srcOrd="0" destOrd="0" presId="urn:microsoft.com/office/officeart/2005/8/layout/cycle3"/>
    <dgm:cxn modelId="{A7796C82-473B-43CF-A68C-61D4320A6B01}" srcId="{075B7601-D4DA-445F-8DF8-653AF8E321C9}" destId="{69DE0F6D-02A0-4040-9225-4C9E92EA07FF}" srcOrd="3" destOrd="0" parTransId="{14CCE1B5-5890-48BB-9748-C8EDFBD89EFA}" sibTransId="{989AE522-1E73-4AF0-91A1-A247B7BB10AB}"/>
    <dgm:cxn modelId="{4D915397-00CB-4AA5-94A1-5B02D3196900}" srcId="{075B7601-D4DA-445F-8DF8-653AF8E321C9}" destId="{7159D9D7-2EB2-453C-B809-B9A5DFF1DACE}" srcOrd="2" destOrd="0" parTransId="{A6FC28F5-9362-4F56-9B68-790701503C3E}" sibTransId="{CDF66F22-F228-473B-B5FB-DF61654C697E}"/>
    <dgm:cxn modelId="{1EB17DA5-9D93-49E0-867C-A9293B2C416F}" type="presOf" srcId="{00BFFFA3-6A07-4015-A446-245B4A58081A}" destId="{D61E21BB-69AF-4147-AA23-8AB0907B00EE}" srcOrd="0" destOrd="0" presId="urn:microsoft.com/office/officeart/2005/8/layout/cycle3"/>
    <dgm:cxn modelId="{0C958EA7-D8A4-41FB-8900-5CCB16320070}" type="presOf" srcId="{5831B6F2-D674-46C8-B2D3-E336D1E7AB8A}" destId="{0543E937-5D13-4D39-B40A-35CB2A1D57AE}" srcOrd="0" destOrd="0" presId="urn:microsoft.com/office/officeart/2005/8/layout/cycle3"/>
    <dgm:cxn modelId="{46E86EB0-BB36-47B8-9946-C659942D5597}" type="presOf" srcId="{B949D9A0-9778-438D-A433-7211FF127A19}" destId="{5EEF9821-B970-4A06-B0DA-8A4DBB656252}" srcOrd="0" destOrd="0" presId="urn:microsoft.com/office/officeart/2005/8/layout/cycle3"/>
    <dgm:cxn modelId="{880075BB-600D-4D8B-802E-091F7C0775E8}" type="presOf" srcId="{075B7601-D4DA-445F-8DF8-653AF8E321C9}" destId="{7DB3000F-DBBD-4B46-9E1A-1968B452661F}" srcOrd="0" destOrd="0" presId="urn:microsoft.com/office/officeart/2005/8/layout/cycle3"/>
    <dgm:cxn modelId="{7F8D6AD5-2AB4-4E5C-92C5-BCAF27BC3FC8}" srcId="{075B7601-D4DA-445F-8DF8-653AF8E321C9}" destId="{00BFFFA3-6A07-4015-A446-245B4A58081A}" srcOrd="5" destOrd="0" parTransId="{7545801E-8FEA-4341-92B0-44868CC8EE4C}" sibTransId="{9A3C034A-5436-4CFB-9F3A-8F9D63CA45DD}"/>
    <dgm:cxn modelId="{963EEEE5-F8C1-490D-A8B9-144E87049A4A}" type="presParOf" srcId="{7DB3000F-DBBD-4B46-9E1A-1968B452661F}" destId="{79D962D6-38E7-41EF-98B5-1218EEF78D2C}" srcOrd="0" destOrd="0" presId="urn:microsoft.com/office/officeart/2005/8/layout/cycle3"/>
    <dgm:cxn modelId="{FE694F98-D725-4549-9FFA-051E9906B212}" type="presParOf" srcId="{79D962D6-38E7-41EF-98B5-1218EEF78D2C}" destId="{38661816-DEBB-428B-8863-BB70FECFCD76}" srcOrd="0" destOrd="0" presId="urn:microsoft.com/office/officeart/2005/8/layout/cycle3"/>
    <dgm:cxn modelId="{AB41CD3A-AF6A-4D60-ACB3-3916998D98D3}" type="presParOf" srcId="{79D962D6-38E7-41EF-98B5-1218EEF78D2C}" destId="{AF0F639F-C31E-4C29-B5D4-7B230945CDBB}" srcOrd="1" destOrd="0" presId="urn:microsoft.com/office/officeart/2005/8/layout/cycle3"/>
    <dgm:cxn modelId="{9EACAE10-BC77-43AF-8A02-909F7D43EEE7}" type="presParOf" srcId="{79D962D6-38E7-41EF-98B5-1218EEF78D2C}" destId="{0543E937-5D13-4D39-B40A-35CB2A1D57AE}" srcOrd="2" destOrd="0" presId="urn:microsoft.com/office/officeart/2005/8/layout/cycle3"/>
    <dgm:cxn modelId="{74FAD1C5-195D-4DE9-977E-A084B1657123}" type="presParOf" srcId="{79D962D6-38E7-41EF-98B5-1218EEF78D2C}" destId="{4B85D038-90A9-4447-BD17-FA239B50DE9E}" srcOrd="3" destOrd="0" presId="urn:microsoft.com/office/officeart/2005/8/layout/cycle3"/>
    <dgm:cxn modelId="{556A964A-AFAA-4401-8371-FCD1BEE83F35}" type="presParOf" srcId="{79D962D6-38E7-41EF-98B5-1218EEF78D2C}" destId="{A25293F5-7D6A-4BCF-85CC-E5A9A5120403}" srcOrd="4" destOrd="0" presId="urn:microsoft.com/office/officeart/2005/8/layout/cycle3"/>
    <dgm:cxn modelId="{B65B7386-4595-4733-90B5-CD6CA3F15D34}" type="presParOf" srcId="{79D962D6-38E7-41EF-98B5-1218EEF78D2C}" destId="{5EEF9821-B970-4A06-B0DA-8A4DBB656252}" srcOrd="5" destOrd="0" presId="urn:microsoft.com/office/officeart/2005/8/layout/cycle3"/>
    <dgm:cxn modelId="{1A6177AA-3BCB-4917-BF67-E7A7297443A4}" type="presParOf" srcId="{79D962D6-38E7-41EF-98B5-1218EEF78D2C}" destId="{D61E21BB-69AF-4147-AA23-8AB0907B00EE}" srcOrd="6" destOrd="0" presId="urn:microsoft.com/office/officeart/2005/8/layout/cycle3"/>
    <dgm:cxn modelId="{C201120A-AF7C-4EEF-9CBA-5867D2559D07}" type="presParOf" srcId="{79D962D6-38E7-41EF-98B5-1218EEF78D2C}" destId="{CD5688B2-1C2C-4BB8-8818-CBED61773140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1E103-3B9E-4537-A52C-E13FDDC74D4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552597-1FB4-4C2F-85EA-AA12E4776D1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>
            <a:lnSpc>
              <a:spcPct val="100000"/>
            </a:lnSpc>
          </a:pPr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научить детей дышать животом, для того чтобы задействовать диафрагму</a:t>
          </a:r>
        </a:p>
      </dgm:t>
    </dgm:pt>
    <dgm:pt modelId="{C555CA2A-D0E2-418F-AC0E-0EC7AC7DBBCD}" type="parTrans" cxnId="{E1C0C29F-64B2-426B-8064-F88CF87C3F64}">
      <dgm:prSet/>
      <dgm:spPr/>
      <dgm:t>
        <a:bodyPr/>
        <a:lstStyle/>
        <a:p>
          <a:endParaRPr lang="ru-RU"/>
        </a:p>
      </dgm:t>
    </dgm:pt>
    <dgm:pt modelId="{20707092-9FBB-43D7-9E49-3D3B4DBD77B7}" type="sibTrans" cxnId="{E1C0C29F-64B2-426B-8064-F88CF87C3F64}">
      <dgm:prSet/>
      <dgm:spPr/>
      <dgm:t>
        <a:bodyPr/>
        <a:lstStyle/>
        <a:p>
          <a:endParaRPr lang="ru-RU"/>
        </a:p>
      </dgm:t>
    </dgm:pt>
    <dgm:pt modelId="{D70981F2-CBB1-4101-8D5A-709BB6F14CE5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должны проводиться в четыре фазы: выдох животом – пауза 2-3 с – </a:t>
          </a:r>
        </a:p>
        <a:p>
          <a:pPr algn="ctr">
            <a:lnSpc>
              <a:spcPct val="100000"/>
            </a:lnSpc>
          </a:pPr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вдох животом – пауза 2-3 с.</a:t>
          </a:r>
        </a:p>
      </dgm:t>
    </dgm:pt>
    <dgm:pt modelId="{47253EB9-8197-42E0-9B1A-B2FA8A9712C5}" type="parTrans" cxnId="{93CFA341-1853-4BEA-BA35-E9B8AF2E3127}">
      <dgm:prSet/>
      <dgm:spPr/>
      <dgm:t>
        <a:bodyPr/>
        <a:lstStyle/>
        <a:p>
          <a:endParaRPr lang="ru-RU"/>
        </a:p>
      </dgm:t>
    </dgm:pt>
    <dgm:pt modelId="{B87EC99F-3800-461C-AED7-9EACF859465C}" type="sibTrans" cxnId="{93CFA341-1853-4BEA-BA35-E9B8AF2E3127}">
      <dgm:prSet/>
      <dgm:spPr/>
      <dgm:t>
        <a:bodyPr/>
        <a:lstStyle/>
        <a:p>
          <a:endParaRPr lang="ru-RU"/>
        </a:p>
      </dgm:t>
    </dgm:pt>
    <dgm:pt modelId="{7A943A84-3CE9-499D-95AE-5069223916C0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следить чтобы двигалась диафрагма и оставались спокойными плечи</a:t>
          </a:r>
        </a:p>
      </dgm:t>
    </dgm:pt>
    <dgm:pt modelId="{61BE0CD1-9952-4276-98C6-08F5D8F0CA4B}" type="parTrans" cxnId="{02D34CC3-823B-4361-A45D-F3F8C3BF5DE1}">
      <dgm:prSet/>
      <dgm:spPr/>
      <dgm:t>
        <a:bodyPr/>
        <a:lstStyle/>
        <a:p>
          <a:endParaRPr lang="ru-RU"/>
        </a:p>
      </dgm:t>
    </dgm:pt>
    <dgm:pt modelId="{E7541BAD-F372-461C-890F-AADADE977717}" type="sibTrans" cxnId="{02D34CC3-823B-4361-A45D-F3F8C3BF5DE1}">
      <dgm:prSet/>
      <dgm:spPr/>
      <dgm:t>
        <a:bodyPr/>
        <a:lstStyle/>
        <a:p>
          <a:endParaRPr lang="ru-RU"/>
        </a:p>
      </dgm:t>
    </dgm:pt>
    <dgm:pt modelId="{06908E1D-A2FE-4973-8F06-C7A9CA7028F1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следует заниматься не более 2 – 3 минут за один прием</a:t>
          </a:r>
        </a:p>
      </dgm:t>
    </dgm:pt>
    <dgm:pt modelId="{4517CC02-685F-41BA-849B-1D8D222F65D2}" type="parTrans" cxnId="{8E6CB5B0-BB32-4010-B0AF-18912E4B52BA}">
      <dgm:prSet/>
      <dgm:spPr/>
      <dgm:t>
        <a:bodyPr/>
        <a:lstStyle/>
        <a:p>
          <a:endParaRPr lang="ru-RU"/>
        </a:p>
      </dgm:t>
    </dgm:pt>
    <dgm:pt modelId="{605FB0E2-3144-4EC3-8F6F-8BE91093573B}" type="sibTrans" cxnId="{8E6CB5B0-BB32-4010-B0AF-18912E4B52BA}">
      <dgm:prSet/>
      <dgm:spPr/>
      <dgm:t>
        <a:bodyPr/>
        <a:lstStyle/>
        <a:p>
          <a:endParaRPr lang="ru-RU"/>
        </a:p>
      </dgm:t>
    </dgm:pt>
    <dgm:pt modelId="{FC39354B-18AF-4663-8D77-2A0396FD13A7}" type="pres">
      <dgm:prSet presAssocID="{6AB1E103-3B9E-4537-A52C-E13FDDC74D49}" presName="cycle" presStyleCnt="0">
        <dgm:presLayoutVars>
          <dgm:dir/>
          <dgm:resizeHandles val="exact"/>
        </dgm:presLayoutVars>
      </dgm:prSet>
      <dgm:spPr/>
    </dgm:pt>
    <dgm:pt modelId="{2C0CBAEE-546D-44F4-967A-8DA013988612}" type="pres">
      <dgm:prSet presAssocID="{E5552597-1FB4-4C2F-85EA-AA12E4776D1F}" presName="node" presStyleLbl="node1" presStyleIdx="0" presStyleCnt="4" custScaleX="236922" custScaleY="136164" custRadScaleRad="110078" custRadScaleInc="-7704">
        <dgm:presLayoutVars>
          <dgm:bulletEnabled val="1"/>
        </dgm:presLayoutVars>
      </dgm:prSet>
      <dgm:spPr/>
    </dgm:pt>
    <dgm:pt modelId="{A867E241-6599-4CD9-B322-FC78FAEF0E70}" type="pres">
      <dgm:prSet presAssocID="{E5552597-1FB4-4C2F-85EA-AA12E4776D1F}" presName="spNode" presStyleCnt="0"/>
      <dgm:spPr/>
    </dgm:pt>
    <dgm:pt modelId="{9F068431-FD1D-4C06-9A33-0C3E1639548D}" type="pres">
      <dgm:prSet presAssocID="{20707092-9FBB-43D7-9E49-3D3B4DBD77B7}" presName="sibTrans" presStyleLbl="sibTrans1D1" presStyleIdx="0" presStyleCnt="4"/>
      <dgm:spPr/>
    </dgm:pt>
    <dgm:pt modelId="{A31776C3-B6E6-49A9-A32B-802D0140E9C9}" type="pres">
      <dgm:prSet presAssocID="{D70981F2-CBB1-4101-8D5A-709BB6F14CE5}" presName="node" presStyleLbl="node1" presStyleIdx="1" presStyleCnt="4" custScaleX="228036" custScaleY="138289" custRadScaleRad="108972" custRadScaleInc="-4680">
        <dgm:presLayoutVars>
          <dgm:bulletEnabled val="1"/>
        </dgm:presLayoutVars>
      </dgm:prSet>
      <dgm:spPr/>
    </dgm:pt>
    <dgm:pt modelId="{E0B283CE-39D7-4788-9A43-4FE4F5A08770}" type="pres">
      <dgm:prSet presAssocID="{D70981F2-CBB1-4101-8D5A-709BB6F14CE5}" presName="spNode" presStyleCnt="0"/>
      <dgm:spPr/>
    </dgm:pt>
    <dgm:pt modelId="{60A8529D-104F-4F94-953F-9DE549474FBD}" type="pres">
      <dgm:prSet presAssocID="{B87EC99F-3800-461C-AED7-9EACF859465C}" presName="sibTrans" presStyleLbl="sibTrans1D1" presStyleIdx="1" presStyleCnt="4"/>
      <dgm:spPr/>
    </dgm:pt>
    <dgm:pt modelId="{9C79F6E5-8101-47EE-9190-A9694055B54E}" type="pres">
      <dgm:prSet presAssocID="{7A943A84-3CE9-499D-95AE-5069223916C0}" presName="node" presStyleLbl="node1" presStyleIdx="2" presStyleCnt="4" custScaleX="228036" custScaleY="123401" custRadScaleRad="86878" custRadScaleInc="9762">
        <dgm:presLayoutVars>
          <dgm:bulletEnabled val="1"/>
        </dgm:presLayoutVars>
      </dgm:prSet>
      <dgm:spPr/>
    </dgm:pt>
    <dgm:pt modelId="{C6E0B727-E053-4BCF-BE17-90C0C875C02D}" type="pres">
      <dgm:prSet presAssocID="{7A943A84-3CE9-499D-95AE-5069223916C0}" presName="spNode" presStyleCnt="0"/>
      <dgm:spPr/>
    </dgm:pt>
    <dgm:pt modelId="{CD3E7D72-575B-4B64-B85F-F83FD3206CBA}" type="pres">
      <dgm:prSet presAssocID="{E7541BAD-F372-461C-890F-AADADE977717}" presName="sibTrans" presStyleLbl="sibTrans1D1" presStyleIdx="2" presStyleCnt="4"/>
      <dgm:spPr/>
    </dgm:pt>
    <dgm:pt modelId="{B3769A45-8C84-4317-B308-8522868C4C88}" type="pres">
      <dgm:prSet presAssocID="{06908E1D-A2FE-4973-8F06-C7A9CA7028F1}" presName="node" presStyleLbl="node1" presStyleIdx="3" presStyleCnt="4" custScaleX="228036" custScaleY="138287" custRadScaleRad="117277" custRadScaleInc="7197">
        <dgm:presLayoutVars>
          <dgm:bulletEnabled val="1"/>
        </dgm:presLayoutVars>
      </dgm:prSet>
      <dgm:spPr/>
    </dgm:pt>
    <dgm:pt modelId="{F33407A2-2E8F-4235-A4E2-025814252652}" type="pres">
      <dgm:prSet presAssocID="{06908E1D-A2FE-4973-8F06-C7A9CA7028F1}" presName="spNode" presStyleCnt="0"/>
      <dgm:spPr/>
    </dgm:pt>
    <dgm:pt modelId="{685D5B75-AA7D-452D-A23C-6D2266038400}" type="pres">
      <dgm:prSet presAssocID="{605FB0E2-3144-4EC3-8F6F-8BE91093573B}" presName="sibTrans" presStyleLbl="sibTrans1D1" presStyleIdx="3" presStyleCnt="4"/>
      <dgm:spPr/>
    </dgm:pt>
  </dgm:ptLst>
  <dgm:cxnLst>
    <dgm:cxn modelId="{D467C00D-D329-4359-95D4-8353F0638908}" type="presOf" srcId="{605FB0E2-3144-4EC3-8F6F-8BE91093573B}" destId="{685D5B75-AA7D-452D-A23C-6D2266038400}" srcOrd="0" destOrd="0" presId="urn:microsoft.com/office/officeart/2005/8/layout/cycle5"/>
    <dgm:cxn modelId="{7BB3B112-20FC-492E-A860-B4B545BB53B7}" type="presOf" srcId="{D70981F2-CBB1-4101-8D5A-709BB6F14CE5}" destId="{A31776C3-B6E6-49A9-A32B-802D0140E9C9}" srcOrd="0" destOrd="0" presId="urn:microsoft.com/office/officeart/2005/8/layout/cycle5"/>
    <dgm:cxn modelId="{C48DB527-0EC6-4398-9859-BD72ECC3D0D1}" type="presOf" srcId="{E7541BAD-F372-461C-890F-AADADE977717}" destId="{CD3E7D72-575B-4B64-B85F-F83FD3206CBA}" srcOrd="0" destOrd="0" presId="urn:microsoft.com/office/officeart/2005/8/layout/cycle5"/>
    <dgm:cxn modelId="{93CFA341-1853-4BEA-BA35-E9B8AF2E3127}" srcId="{6AB1E103-3B9E-4537-A52C-E13FDDC74D49}" destId="{D70981F2-CBB1-4101-8D5A-709BB6F14CE5}" srcOrd="1" destOrd="0" parTransId="{47253EB9-8197-42E0-9B1A-B2FA8A9712C5}" sibTransId="{B87EC99F-3800-461C-AED7-9EACF859465C}"/>
    <dgm:cxn modelId="{C94AAD62-FD4E-49BE-AD05-D567C80CD52F}" type="presOf" srcId="{06908E1D-A2FE-4973-8F06-C7A9CA7028F1}" destId="{B3769A45-8C84-4317-B308-8522868C4C88}" srcOrd="0" destOrd="0" presId="urn:microsoft.com/office/officeart/2005/8/layout/cycle5"/>
    <dgm:cxn modelId="{505A586A-A664-43AE-978E-9E88A7E67E8A}" type="presOf" srcId="{20707092-9FBB-43D7-9E49-3D3B4DBD77B7}" destId="{9F068431-FD1D-4C06-9A33-0C3E1639548D}" srcOrd="0" destOrd="0" presId="urn:microsoft.com/office/officeart/2005/8/layout/cycle5"/>
    <dgm:cxn modelId="{BEC8FA4F-6217-4C4C-A18E-55D282D49F20}" type="presOf" srcId="{7A943A84-3CE9-499D-95AE-5069223916C0}" destId="{9C79F6E5-8101-47EE-9190-A9694055B54E}" srcOrd="0" destOrd="0" presId="urn:microsoft.com/office/officeart/2005/8/layout/cycle5"/>
    <dgm:cxn modelId="{34F20E8D-E6F2-4709-83E9-CB80047FFB23}" type="presOf" srcId="{E5552597-1FB4-4C2F-85EA-AA12E4776D1F}" destId="{2C0CBAEE-546D-44F4-967A-8DA013988612}" srcOrd="0" destOrd="0" presId="urn:microsoft.com/office/officeart/2005/8/layout/cycle5"/>
    <dgm:cxn modelId="{4B065A93-A74C-42B0-ABE9-142BB41EF4E4}" type="presOf" srcId="{B87EC99F-3800-461C-AED7-9EACF859465C}" destId="{60A8529D-104F-4F94-953F-9DE549474FBD}" srcOrd="0" destOrd="0" presId="urn:microsoft.com/office/officeart/2005/8/layout/cycle5"/>
    <dgm:cxn modelId="{E1C0C29F-64B2-426B-8064-F88CF87C3F64}" srcId="{6AB1E103-3B9E-4537-A52C-E13FDDC74D49}" destId="{E5552597-1FB4-4C2F-85EA-AA12E4776D1F}" srcOrd="0" destOrd="0" parTransId="{C555CA2A-D0E2-418F-AC0E-0EC7AC7DBBCD}" sibTransId="{20707092-9FBB-43D7-9E49-3D3B4DBD77B7}"/>
    <dgm:cxn modelId="{8E6CB5B0-BB32-4010-B0AF-18912E4B52BA}" srcId="{6AB1E103-3B9E-4537-A52C-E13FDDC74D49}" destId="{06908E1D-A2FE-4973-8F06-C7A9CA7028F1}" srcOrd="3" destOrd="0" parTransId="{4517CC02-685F-41BA-849B-1D8D222F65D2}" sibTransId="{605FB0E2-3144-4EC3-8F6F-8BE91093573B}"/>
    <dgm:cxn modelId="{02D34CC3-823B-4361-A45D-F3F8C3BF5DE1}" srcId="{6AB1E103-3B9E-4537-A52C-E13FDDC74D49}" destId="{7A943A84-3CE9-499D-95AE-5069223916C0}" srcOrd="2" destOrd="0" parTransId="{61BE0CD1-9952-4276-98C6-08F5D8F0CA4B}" sibTransId="{E7541BAD-F372-461C-890F-AADADE977717}"/>
    <dgm:cxn modelId="{09781BDE-7AAF-4216-A679-F78C91B51C69}" type="presOf" srcId="{6AB1E103-3B9E-4537-A52C-E13FDDC74D49}" destId="{FC39354B-18AF-4663-8D77-2A0396FD13A7}" srcOrd="0" destOrd="0" presId="urn:microsoft.com/office/officeart/2005/8/layout/cycle5"/>
    <dgm:cxn modelId="{47ABBEE1-38DC-4B6B-964F-2BC5AE17675D}" type="presParOf" srcId="{FC39354B-18AF-4663-8D77-2A0396FD13A7}" destId="{2C0CBAEE-546D-44F4-967A-8DA013988612}" srcOrd="0" destOrd="0" presId="urn:microsoft.com/office/officeart/2005/8/layout/cycle5"/>
    <dgm:cxn modelId="{D016EC70-E225-4C53-9F6E-9D66E0636726}" type="presParOf" srcId="{FC39354B-18AF-4663-8D77-2A0396FD13A7}" destId="{A867E241-6599-4CD9-B322-FC78FAEF0E70}" srcOrd="1" destOrd="0" presId="urn:microsoft.com/office/officeart/2005/8/layout/cycle5"/>
    <dgm:cxn modelId="{E99142F0-41AA-442B-9F83-F37C6970F1DE}" type="presParOf" srcId="{FC39354B-18AF-4663-8D77-2A0396FD13A7}" destId="{9F068431-FD1D-4C06-9A33-0C3E1639548D}" srcOrd="2" destOrd="0" presId="urn:microsoft.com/office/officeart/2005/8/layout/cycle5"/>
    <dgm:cxn modelId="{70C520A4-A2D9-49D8-90A0-0311334B74DD}" type="presParOf" srcId="{FC39354B-18AF-4663-8D77-2A0396FD13A7}" destId="{A31776C3-B6E6-49A9-A32B-802D0140E9C9}" srcOrd="3" destOrd="0" presId="urn:microsoft.com/office/officeart/2005/8/layout/cycle5"/>
    <dgm:cxn modelId="{C3B6D3D1-2129-4EAA-8D6D-C2DD4FAE8281}" type="presParOf" srcId="{FC39354B-18AF-4663-8D77-2A0396FD13A7}" destId="{E0B283CE-39D7-4788-9A43-4FE4F5A08770}" srcOrd="4" destOrd="0" presId="urn:microsoft.com/office/officeart/2005/8/layout/cycle5"/>
    <dgm:cxn modelId="{2FBF0EEF-BBC7-4517-9C8F-1D141008C5F5}" type="presParOf" srcId="{FC39354B-18AF-4663-8D77-2A0396FD13A7}" destId="{60A8529D-104F-4F94-953F-9DE549474FBD}" srcOrd="5" destOrd="0" presId="urn:microsoft.com/office/officeart/2005/8/layout/cycle5"/>
    <dgm:cxn modelId="{EF95FA66-B55F-446B-8444-40150EE6AB97}" type="presParOf" srcId="{FC39354B-18AF-4663-8D77-2A0396FD13A7}" destId="{9C79F6E5-8101-47EE-9190-A9694055B54E}" srcOrd="6" destOrd="0" presId="urn:microsoft.com/office/officeart/2005/8/layout/cycle5"/>
    <dgm:cxn modelId="{D5987DF9-2AD6-4022-9C7B-D6079820B45D}" type="presParOf" srcId="{FC39354B-18AF-4663-8D77-2A0396FD13A7}" destId="{C6E0B727-E053-4BCF-BE17-90C0C875C02D}" srcOrd="7" destOrd="0" presId="urn:microsoft.com/office/officeart/2005/8/layout/cycle5"/>
    <dgm:cxn modelId="{E20AC45B-5EC5-4CCD-8EC9-71611B0A9EDA}" type="presParOf" srcId="{FC39354B-18AF-4663-8D77-2A0396FD13A7}" destId="{CD3E7D72-575B-4B64-B85F-F83FD3206CBA}" srcOrd="8" destOrd="0" presId="urn:microsoft.com/office/officeart/2005/8/layout/cycle5"/>
    <dgm:cxn modelId="{6EA421EB-1590-4242-8813-51ED91FB11CF}" type="presParOf" srcId="{FC39354B-18AF-4663-8D77-2A0396FD13A7}" destId="{B3769A45-8C84-4317-B308-8522868C4C88}" srcOrd="9" destOrd="0" presId="urn:microsoft.com/office/officeart/2005/8/layout/cycle5"/>
    <dgm:cxn modelId="{B76DE458-0724-41D5-A6AB-C7033FD7EE1B}" type="presParOf" srcId="{FC39354B-18AF-4663-8D77-2A0396FD13A7}" destId="{F33407A2-2E8F-4235-A4E2-025814252652}" srcOrd="10" destOrd="0" presId="urn:microsoft.com/office/officeart/2005/8/layout/cycle5"/>
    <dgm:cxn modelId="{6FAA5A01-CCDC-4123-9744-D3F19AE1EE5C}" type="presParOf" srcId="{FC39354B-18AF-4663-8D77-2A0396FD13A7}" destId="{685D5B75-AA7D-452D-A23C-6D2266038400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F639F-C31E-4C29-B5D4-7B230945CDBB}">
      <dsp:nvSpPr>
        <dsp:cNvPr id="0" name=""/>
        <dsp:cNvSpPr/>
      </dsp:nvSpPr>
      <dsp:spPr>
        <a:xfrm>
          <a:off x="1585203" y="-441468"/>
          <a:ext cx="5826209" cy="5826209"/>
        </a:xfrm>
        <a:prstGeom prst="circularArrow">
          <a:avLst>
            <a:gd name="adj1" fmla="val 5544"/>
            <a:gd name="adj2" fmla="val 330680"/>
            <a:gd name="adj3" fmla="val 13578652"/>
            <a:gd name="adj4" fmla="val 17507230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61816-DEBB-428B-8863-BB70FECFCD76}">
      <dsp:nvSpPr>
        <dsp:cNvPr id="0" name=""/>
        <dsp:cNvSpPr/>
      </dsp:nvSpPr>
      <dsp:spPr>
        <a:xfrm>
          <a:off x="3019949" y="-121086"/>
          <a:ext cx="2956717" cy="9470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Активизируют межполушарное воздействие</a:t>
          </a:r>
        </a:p>
      </dsp:txBody>
      <dsp:txXfrm>
        <a:off x="3066180" y="-74855"/>
        <a:ext cx="2864255" cy="854577"/>
      </dsp:txXfrm>
    </dsp:sp>
    <dsp:sp modelId="{0543E937-5D13-4D39-B40A-35CB2A1D57AE}">
      <dsp:nvSpPr>
        <dsp:cNvPr id="0" name=""/>
        <dsp:cNvSpPr/>
      </dsp:nvSpPr>
      <dsp:spPr>
        <a:xfrm>
          <a:off x="6064738" y="963288"/>
          <a:ext cx="2416259" cy="934983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 мозолистое тело</a:t>
          </a:r>
        </a:p>
      </dsp:txBody>
      <dsp:txXfrm>
        <a:off x="6110380" y="1008930"/>
        <a:ext cx="2324975" cy="843699"/>
      </dsp:txXfrm>
    </dsp:sp>
    <dsp:sp modelId="{4B85D038-90A9-4447-BD17-FA239B50DE9E}">
      <dsp:nvSpPr>
        <dsp:cNvPr id="0" name=""/>
        <dsp:cNvSpPr/>
      </dsp:nvSpPr>
      <dsp:spPr>
        <a:xfrm>
          <a:off x="5434458" y="2501481"/>
          <a:ext cx="3335680" cy="1051595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мелкую моторику</a:t>
          </a:r>
        </a:p>
      </dsp:txBody>
      <dsp:txXfrm>
        <a:off x="5485793" y="2552816"/>
        <a:ext cx="3233010" cy="948925"/>
      </dsp:txXfrm>
    </dsp:sp>
    <dsp:sp modelId="{A25293F5-7D6A-4BCF-85CC-E5A9A5120403}">
      <dsp:nvSpPr>
        <dsp:cNvPr id="0" name=""/>
        <dsp:cNvSpPr/>
      </dsp:nvSpPr>
      <dsp:spPr>
        <a:xfrm>
          <a:off x="4815908" y="4149368"/>
          <a:ext cx="3537024" cy="1328836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Развивают концентрацию и внимание, координацию, умение чувствовать своё тело</a:t>
          </a:r>
        </a:p>
      </dsp:txBody>
      <dsp:txXfrm>
        <a:off x="4880776" y="4214236"/>
        <a:ext cx="3407288" cy="1199100"/>
      </dsp:txXfrm>
    </dsp:sp>
    <dsp:sp modelId="{5EEF9821-B970-4A06-B0DA-8A4DBB656252}">
      <dsp:nvSpPr>
        <dsp:cNvPr id="0" name=""/>
        <dsp:cNvSpPr/>
      </dsp:nvSpPr>
      <dsp:spPr>
        <a:xfrm>
          <a:off x="612577" y="4152271"/>
          <a:ext cx="3393162" cy="1387653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Улучшают память, внимание и пространственные представления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317" y="4220011"/>
        <a:ext cx="3257682" cy="1252173"/>
      </dsp:txXfrm>
    </dsp:sp>
    <dsp:sp modelId="{D61E21BB-69AF-4147-AA23-8AB0907B00EE}">
      <dsp:nvSpPr>
        <dsp:cNvPr id="0" name=""/>
        <dsp:cNvSpPr/>
      </dsp:nvSpPr>
      <dsp:spPr>
        <a:xfrm>
          <a:off x="216025" y="2521442"/>
          <a:ext cx="3399936" cy="1051595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Облегчают стрессоустойчивость организма</a:t>
          </a:r>
        </a:p>
      </dsp:txBody>
      <dsp:txXfrm>
        <a:off x="267360" y="2572777"/>
        <a:ext cx="3297266" cy="948925"/>
      </dsp:txXfrm>
    </dsp:sp>
    <dsp:sp modelId="{CD5688B2-1C2C-4BB8-8818-CBED61773140}">
      <dsp:nvSpPr>
        <dsp:cNvPr id="0" name=""/>
        <dsp:cNvSpPr/>
      </dsp:nvSpPr>
      <dsp:spPr>
        <a:xfrm>
          <a:off x="304104" y="963290"/>
          <a:ext cx="2474827" cy="93498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Активизируют речь</a:t>
          </a:r>
        </a:p>
      </dsp:txBody>
      <dsp:txXfrm>
        <a:off x="349746" y="1008932"/>
        <a:ext cx="2383543" cy="8436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CBAEE-546D-44F4-967A-8DA013988612}">
      <dsp:nvSpPr>
        <dsp:cNvPr id="0" name=""/>
        <dsp:cNvSpPr/>
      </dsp:nvSpPr>
      <dsp:spPr>
        <a:xfrm>
          <a:off x="2160227" y="-180667"/>
          <a:ext cx="4464512" cy="1667801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научить детей дышать животом, для того чтобы задействовать диафрагму</a:t>
          </a:r>
        </a:p>
      </dsp:txBody>
      <dsp:txXfrm>
        <a:off x="2241642" y="-99252"/>
        <a:ext cx="4301682" cy="1504971"/>
      </dsp:txXfrm>
    </dsp:sp>
    <dsp:sp modelId="{9F068431-FD1D-4C06-9A33-0C3E1639548D}">
      <dsp:nvSpPr>
        <dsp:cNvPr id="0" name=""/>
        <dsp:cNvSpPr/>
      </dsp:nvSpPr>
      <dsp:spPr>
        <a:xfrm>
          <a:off x="2199923" y="1133814"/>
          <a:ext cx="4044057" cy="4044057"/>
        </a:xfrm>
        <a:custGeom>
          <a:avLst/>
          <a:gdLst/>
          <a:ahLst/>
          <a:cxnLst/>
          <a:rect l="0" t="0" r="0" b="0"/>
          <a:pathLst>
            <a:path>
              <a:moveTo>
                <a:pt x="3235633" y="404695"/>
              </a:moveTo>
              <a:arcTo wR="2022028" hR="2022028" stAng="18413016" swAng="4513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776C3-B6E6-49A9-A32B-802D0140E9C9}">
      <dsp:nvSpPr>
        <dsp:cNvPr id="0" name=""/>
        <dsp:cNvSpPr/>
      </dsp:nvSpPr>
      <dsp:spPr>
        <a:xfrm>
          <a:off x="4536494" y="1774358"/>
          <a:ext cx="4297066" cy="1693829"/>
        </a:xfrm>
        <a:prstGeom prst="roundRect">
          <a:avLst/>
        </a:prstGeom>
        <a:solidFill>
          <a:schemeClr val="accent3">
            <a:lumMod val="75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должны проводиться в четыре фазы: выдох животом – пауза 2-3 с –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вдох животом – пауза 2-3 с.</a:t>
          </a:r>
        </a:p>
      </dsp:txBody>
      <dsp:txXfrm>
        <a:off x="4619180" y="1857044"/>
        <a:ext cx="4131694" cy="1528457"/>
      </dsp:txXfrm>
    </dsp:sp>
    <dsp:sp modelId="{60A8529D-104F-4F94-953F-9DE549474FBD}">
      <dsp:nvSpPr>
        <dsp:cNvPr id="0" name=""/>
        <dsp:cNvSpPr/>
      </dsp:nvSpPr>
      <dsp:spPr>
        <a:xfrm>
          <a:off x="2210872" y="-33167"/>
          <a:ext cx="4044057" cy="4044057"/>
        </a:xfrm>
        <a:custGeom>
          <a:avLst/>
          <a:gdLst/>
          <a:ahLst/>
          <a:cxnLst/>
          <a:rect l="0" t="0" r="0" b="0"/>
          <a:pathLst>
            <a:path>
              <a:moveTo>
                <a:pt x="3351161" y="3545842"/>
              </a:moveTo>
              <a:arcTo wR="2022028" hR="2022028" stAng="2934225" swAng="3395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9F6E5-8101-47EE-9190-A9694055B54E}">
      <dsp:nvSpPr>
        <dsp:cNvPr id="0" name=""/>
        <dsp:cNvSpPr/>
      </dsp:nvSpPr>
      <dsp:spPr>
        <a:xfrm>
          <a:off x="2243958" y="3673928"/>
          <a:ext cx="4297066" cy="1511474"/>
        </a:xfrm>
        <a:prstGeom prst="round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следить чтобы двигалась диафрагма и оставались спокойными плечи</a:t>
          </a:r>
        </a:p>
      </dsp:txBody>
      <dsp:txXfrm>
        <a:off x="2317742" y="3747712"/>
        <a:ext cx="4149498" cy="1363906"/>
      </dsp:txXfrm>
    </dsp:sp>
    <dsp:sp modelId="{CD3E7D72-575B-4B64-B85F-F83FD3206CBA}">
      <dsp:nvSpPr>
        <dsp:cNvPr id="0" name=""/>
        <dsp:cNvSpPr/>
      </dsp:nvSpPr>
      <dsp:spPr>
        <a:xfrm>
          <a:off x="2581953" y="-24054"/>
          <a:ext cx="4044057" cy="4044057"/>
        </a:xfrm>
        <a:custGeom>
          <a:avLst/>
          <a:gdLst/>
          <a:ahLst/>
          <a:cxnLst/>
          <a:rect l="0" t="0" r="0" b="0"/>
          <a:pathLst>
            <a:path>
              <a:moveTo>
                <a:pt x="828611" y="3654314"/>
              </a:moveTo>
              <a:arcTo wR="2022028" hR="2022028" stAng="7570305" swAng="3883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69A45-8C84-4317-B308-8522868C4C88}">
      <dsp:nvSpPr>
        <dsp:cNvPr id="0" name=""/>
        <dsp:cNvSpPr/>
      </dsp:nvSpPr>
      <dsp:spPr>
        <a:xfrm>
          <a:off x="0" y="1739019"/>
          <a:ext cx="4297066" cy="1693804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следует заниматься не более 2 – 3 минут за один прием</a:t>
          </a:r>
        </a:p>
      </dsp:txBody>
      <dsp:txXfrm>
        <a:off x="82685" y="1821704"/>
        <a:ext cx="4131696" cy="1528434"/>
      </dsp:txXfrm>
    </dsp:sp>
    <dsp:sp modelId="{685D5B75-AA7D-452D-A23C-6D2266038400}">
      <dsp:nvSpPr>
        <dsp:cNvPr id="0" name=""/>
        <dsp:cNvSpPr/>
      </dsp:nvSpPr>
      <dsp:spPr>
        <a:xfrm>
          <a:off x="2569580" y="1116149"/>
          <a:ext cx="4044057" cy="4044057"/>
        </a:xfrm>
        <a:custGeom>
          <a:avLst/>
          <a:gdLst/>
          <a:ahLst/>
          <a:cxnLst/>
          <a:rect l="0" t="0" r="0" b="0"/>
          <a:pathLst>
            <a:path>
              <a:moveTo>
                <a:pt x="616716" y="568173"/>
              </a:moveTo>
              <a:arcTo wR="2022028" hR="2022028" stAng="13558360" swAng="3947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55CAF-44F2-4550-A45E-51596FAA95B0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69CA1-B556-4B8C-B58D-B28A54C9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911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9CA1-B556-4B8C-B58D-B28A54C98A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6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87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87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31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8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0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2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3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9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94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7355160" cy="1210146"/>
          </a:xfrm>
        </p:spPr>
        <p:txBody>
          <a:bodyPr>
            <a:noAutofit/>
          </a:bodyPr>
          <a:lstStyle/>
          <a:p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речевого дыхания и мелкой моторики с использованием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упражнений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0" y="2593851"/>
            <a:ext cx="407193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04317" y="4653134"/>
            <a:ext cx="41219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1 КК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Милокумова А.А.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99»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22D7A-6D55-4A82-9CD5-D7C1FB6B43A6}"/>
              </a:ext>
            </a:extLst>
          </p:cNvPr>
          <p:cNvSpPr txBox="1"/>
          <p:nvPr/>
        </p:nvSpPr>
        <p:spPr>
          <a:xfrm>
            <a:off x="220688" y="388985"/>
            <a:ext cx="85689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Развитие речевого дыхания и мелкой моторики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с использованием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нейропсихологических игр и упражнений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для детей старшего дошкольного возраста с ТНР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306793"/>
            <a:ext cx="80648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«Качели»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научить детей диафрагмальному дыханию.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Ребенку, находящемуся в положении лежа, кладут на живот в области диафрагмы легкую игрушку. Вдох и выдох – через нос. Взрослый произносит рифмовку: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Качели вверх,                       (вдох)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Качели вниз,                         (выдох)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Крепче ты, дружок, держись.      (выдох)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34A698-76A1-4135-970F-360DD5657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1" t="20601" r="-400" b="50000"/>
          <a:stretch/>
        </p:blipFill>
        <p:spPr>
          <a:xfrm>
            <a:off x="1455841" y="4221087"/>
            <a:ext cx="5492423" cy="2330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74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67A61A-83E8-41A3-95EB-06A22DAE9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96" r="2401" b="16400"/>
          <a:stretch/>
        </p:blipFill>
        <p:spPr>
          <a:xfrm>
            <a:off x="2936264" y="3696134"/>
            <a:ext cx="3271472" cy="28292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F99BBE-28A7-4726-BC0E-9243A21C59C5}"/>
              </a:ext>
            </a:extLst>
          </p:cNvPr>
          <p:cNvSpPr txBox="1"/>
          <p:nvPr/>
        </p:nvSpPr>
        <p:spPr>
          <a:xfrm>
            <a:off x="251520" y="149652"/>
            <a:ext cx="871296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«Тренажер с шариками»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физиологическое дыхание у детей.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делает вдох воздуха через трубку  - шарики поочередно поднимаются в колбах. Выдох через нос.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Перевернув тренажер подставкой вверх, ребенок набирает воздух носом и выдохнув в трубку  - шарики опять поочередно поднимутся вверх. Каждая колба рассчитана на определенный объем воздуха.</a:t>
            </a:r>
          </a:p>
        </p:txBody>
      </p:sp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DD331C-5EAC-457C-A4C5-348ADF563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27" r="21601" b="30224"/>
          <a:stretch/>
        </p:blipFill>
        <p:spPr>
          <a:xfrm>
            <a:off x="4972933" y="234882"/>
            <a:ext cx="4032448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F2574F-BC8E-462E-8764-F87153F3F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44"/>
          <a:stretch/>
        </p:blipFill>
        <p:spPr>
          <a:xfrm>
            <a:off x="4972934" y="4293096"/>
            <a:ext cx="3770131" cy="217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A9A64D-5C21-4721-9E05-34FFF07D9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00" t="16870" r="23401" b="33780"/>
          <a:stretch/>
        </p:blipFill>
        <p:spPr>
          <a:xfrm>
            <a:off x="1244612" y="3535672"/>
            <a:ext cx="2847129" cy="30412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4E3508-05C5-41E9-B2F5-A0E8343C022C}"/>
              </a:ext>
            </a:extLst>
          </p:cNvPr>
          <p:cNvSpPr txBox="1"/>
          <p:nvPr/>
        </p:nvSpPr>
        <p:spPr>
          <a:xfrm>
            <a:off x="220538" y="258775"/>
            <a:ext cx="475239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«Парящий шарик»</a:t>
            </a:r>
          </a:p>
          <a:p>
            <a:pPr algn="just"/>
            <a:r>
              <a:rPr lang="ru-RU" b="1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сильного плавного непрерывного выдоха.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ребенку подуть в трубочку так, чтобы шарик мог удержаться над корзинкой не менее 3 секунд.</a:t>
            </a:r>
          </a:p>
        </p:txBody>
      </p:sp>
    </p:spTree>
    <p:extLst>
      <p:ext uri="{BB962C8B-B14F-4D97-AF65-F5344CB8AC3E}">
        <p14:creationId xmlns:p14="http://schemas.microsoft.com/office/powerpoint/2010/main" val="1496072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E642A-1E20-40AB-B1E4-2A9B36332DC7}"/>
              </a:ext>
            </a:extLst>
          </p:cNvPr>
          <p:cNvSpPr txBox="1"/>
          <p:nvPr/>
        </p:nvSpPr>
        <p:spPr>
          <a:xfrm>
            <a:off x="179512" y="234882"/>
            <a:ext cx="8784976" cy="395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94615" indent="179705" algn="just">
              <a:lnSpc>
                <a:spcPct val="115000"/>
              </a:lnSpc>
            </a:pP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Мелкая моторика</a:t>
            </a:r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— совокупность скоординированных действий человека, направленных на выполнение точных мелких движений кистями и пальцами рук.</a:t>
            </a:r>
          </a:p>
          <a:p>
            <a:pPr marL="63500" marR="94615" indent="179705" algn="just">
              <a:lnSpc>
                <a:spcPct val="115000"/>
              </a:lnSpc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оптимизация функционального статуса глубинных образований мозга, формирование базиса для формирования подкорково-корковых и межполушарных взаимодействий.</a:t>
            </a:r>
          </a:p>
          <a:p>
            <a:pPr marL="63500" marR="94615" indent="179705" algn="just">
              <a:lnSpc>
                <a:spcPct val="115000"/>
              </a:lnSpc>
            </a:pPr>
            <a:endParaRPr lang="ru-RU" sz="14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FAF726-B61F-4A29-A48A-01FDB1462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572928"/>
            <a:ext cx="3636615" cy="328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E642A-1E20-40AB-B1E4-2A9B36332DC7}"/>
              </a:ext>
            </a:extLst>
          </p:cNvPr>
          <p:cNvSpPr txBox="1"/>
          <p:nvPr/>
        </p:nvSpPr>
        <p:spPr>
          <a:xfrm>
            <a:off x="158766" y="1116829"/>
            <a:ext cx="8784976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94615" indent="179705" algn="ctr">
              <a:lnSpc>
                <a:spcPct val="115000"/>
              </a:lnSpc>
            </a:pP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Правила выполнения:</a:t>
            </a:r>
          </a:p>
          <a:p>
            <a:pPr marL="63500" marR="94615" indent="179705" algn="just">
              <a:lnSpc>
                <a:spcPct val="115000"/>
              </a:lnSpc>
            </a:pPr>
            <a:r>
              <a:rPr lang="ru-RU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С начала одной рукой, другой рукой (педагог или ребенок держит вторую руку).</a:t>
            </a:r>
          </a:p>
          <a:p>
            <a:pPr marL="63500" marR="94615" indent="179705" algn="just">
              <a:lnSpc>
                <a:spcPct val="115000"/>
              </a:lnSpc>
            </a:pPr>
            <a:r>
              <a:rPr lang="ru-RU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Синхронное движение пальцев обеих рук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ADC97F-B87D-46C7-8166-505F67007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52" y="3645024"/>
            <a:ext cx="309703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0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2F965E-B146-43A0-AD8D-1E8FC81BCE48}"/>
              </a:ext>
            </a:extLst>
          </p:cNvPr>
          <p:cNvSpPr txBox="1"/>
          <p:nvPr/>
        </p:nvSpPr>
        <p:spPr>
          <a:xfrm>
            <a:off x="251520" y="116633"/>
            <a:ext cx="878497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«Межполушарная доска»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улучшить взаимодействие и синхронизировать работу левого и правого полушария мозга.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упражнение выполняется одной (ведущей) рукой по часовой стрелке, а затем этой же рукой - против часовой стрелки;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упражнение выполняется другой рукой по часовой стрелке, а затем этой же рукой - против часовой стрелки;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упражнение выполняется синхронно двумя руками: пробуем пройти лабиринт сперва по часовой стрелке, а потом - против часовой стрелки;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последним заданием будет прохождение лабиринта одновременно двумя руками, но в разном направлении.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4C05A8-9301-4238-97CA-09171C2B3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50" r="2401" b="16400"/>
          <a:stretch/>
        </p:blipFill>
        <p:spPr>
          <a:xfrm>
            <a:off x="1518033" y="5011336"/>
            <a:ext cx="2723559" cy="17580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0292B1-47A1-467D-BB28-08EDB8EF3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52" b="32281"/>
          <a:stretch/>
        </p:blipFill>
        <p:spPr>
          <a:xfrm>
            <a:off x="5508104" y="5071836"/>
            <a:ext cx="2723558" cy="16678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2743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34882"/>
            <a:ext cx="8496944" cy="675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Резиночки</a:t>
            </a: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»</a:t>
            </a:r>
            <a:endParaRPr lang="ru-RU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Цель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развивать координацию тонких движений пальцев рук с помощью нестандартного оборудования.</a:t>
            </a:r>
          </a:p>
          <a:p>
            <a:pPr algn="just">
              <a:lnSpc>
                <a:spcPct val="115000"/>
              </a:lnSpc>
            </a:pPr>
            <a:r>
              <a:rPr lang="ru-RU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Ход игры:</a:t>
            </a:r>
            <a:endParaRPr lang="ru-RU" sz="2400" b="1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  <a:buSzPts val="1400"/>
            </a:pP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Взрослый нанизывает на пальцы </a:t>
            </a:r>
            <a:r>
              <a:rPr lang="ru-RU" sz="24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резиночки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ребёнок  повторяет их сочетание и количество. (Надевать можно определённое количество </a:t>
            </a:r>
            <a:r>
              <a:rPr lang="ru-RU" sz="24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резиночек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каждый пальчик, в заданной цветовой последовательности). С начала взрослый натягивает каждую </a:t>
            </a:r>
            <a:r>
              <a:rPr lang="ru-RU" sz="24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резиночку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только на 1 палец, затем на 2 или 3 пальца одновременно.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ctr">
              <a:lnSpc>
                <a:spcPct val="115000"/>
              </a:lnSpc>
            </a:pP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 я одна скучала,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ctr">
              <a:lnSpc>
                <a:spcPct val="115000"/>
              </a:lnSpc>
            </a:pP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резиночки</a:t>
            </a: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достала.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ctr">
              <a:lnSpc>
                <a:spcPct val="115000"/>
              </a:lnSpc>
            </a:pP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Резинки я перебираю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algn="ctr">
              <a:lnSpc>
                <a:spcPct val="115000"/>
              </a:lnSpc>
            </a:pPr>
            <a:r>
              <a:rPr lang="ru-RU" sz="24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Свои пальцы развиваю.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131B1-2B6E-49C8-97B3-C20051CC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91" y="4447459"/>
            <a:ext cx="2457246" cy="23858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548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277AC8-A806-4DBB-987E-272753FC46F9}"/>
              </a:ext>
            </a:extLst>
          </p:cNvPr>
          <p:cNvSpPr txBox="1"/>
          <p:nvPr/>
        </p:nvSpPr>
        <p:spPr>
          <a:xfrm>
            <a:off x="413288" y="289679"/>
            <a:ext cx="847919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«Змейка»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межполушарное взаимодействие и пальцевый праксис.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Застегни петли двумя руками одновременно навстречу друг другу. Расстегни все петли двумя руками навстречу друг другу. </a:t>
            </a:r>
          </a:p>
          <a:p>
            <a:pPr marL="457200" indent="-457200">
              <a:buAutoNum type="arabicPeriod" startAt="2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Левой рукой расстегни петли, а правой рукой расстегни. Руки работают одновременно.</a:t>
            </a:r>
          </a:p>
          <a:p>
            <a:pPr marL="457200" indent="-457200">
              <a:buAutoNum type="arabicPeriod" startAt="2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Застегни петли в определенной последовательности.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0083DF-D156-48B7-B52F-CB6924F02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19" y="4499876"/>
            <a:ext cx="3351034" cy="2015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590E15-F9BA-403C-9F78-F4E8267AD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555247"/>
            <a:ext cx="3416369" cy="2049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6483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 </a:t>
            </a:r>
          </a:p>
          <a:p>
            <a:pPr algn="ctr"/>
            <a:r>
              <a:rPr lang="ru-RU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успехов в работе!</a:t>
            </a:r>
            <a:endParaRPr lang="ru-RU" sz="2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CD8EF8-E9D7-413B-95E4-7AB6DBDC0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105472"/>
            <a:ext cx="581163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8394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1188C-7548-4AAF-8F52-90E5CDE9CA6A}"/>
              </a:ext>
            </a:extLst>
          </p:cNvPr>
          <p:cNvSpPr txBox="1"/>
          <p:nvPr/>
        </p:nvSpPr>
        <p:spPr>
          <a:xfrm>
            <a:off x="149983" y="768718"/>
            <a:ext cx="8844034" cy="51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94615" indent="17970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Тяжёлые</a:t>
            </a:r>
            <a:r>
              <a:rPr lang="ru-RU" sz="24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речевые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нарушения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имеют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под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собой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физиологическую основу - поражение или дисфункцию определённых мозговых областей. Как следствие,</a:t>
            </a:r>
            <a:r>
              <a:rPr lang="ru-RU" sz="2400" spc="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возникают нарушения высших психических функций. Речь также является высшей</a:t>
            </a:r>
            <a:r>
              <a:rPr lang="ru-RU" sz="2400" spc="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психической функцией, поэтому страдает в первую очередь. Нарушаются все основные</a:t>
            </a:r>
            <a:r>
              <a:rPr lang="ru-RU" sz="2400" spc="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компоненты речевой системы: звукопроизношение, фонематические процессы,</a:t>
            </a:r>
            <a:r>
              <a:rPr lang="ru-RU" sz="2400" spc="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словарный запас, грамматический строй речи, связная речь. В связи с этим появляются трудности обучения в школе.</a:t>
            </a:r>
            <a:r>
              <a:rPr lang="ru-RU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63500" marR="94615" indent="17970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Для решения этой проблемы в практике коррекционной работы учителя-логопеда вопрос о внедрении нейропсихологических приемов становится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актуальным.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3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32656"/>
            <a:ext cx="784887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Нейропсихология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отрасль психологической науки, изучающая мозговые механизмы психических процессов на материале локальных поражений мозга.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Основная задача</a:t>
            </a:r>
            <a:r>
              <a:rPr lang="ru-RU" sz="3200" b="1" spc="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– </a:t>
            </a:r>
          </a:p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выявить слабые и сильные стороны работы головного мозга ребёнка и</a:t>
            </a:r>
            <a:r>
              <a:rPr lang="ru-RU" sz="2400" b="1" spc="5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сделать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взаимодействие правого и левого полушария гармоничным. </a:t>
            </a:r>
            <a:endParaRPr lang="ru-RU" sz="24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6D109E-23AA-4091-AB12-9E5DB84F2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278" y="4007202"/>
            <a:ext cx="3925443" cy="2615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32657"/>
            <a:ext cx="82089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Нейропсихологическая коррекция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комплекс специальных психологических упражнений, которые направлены 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переструктурирование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нарушенных функций мозга и создание компенсирующих средств для того, чтобы ребёнок мог в дальнейшем самостоятельно обучаться и контролировать своё поведение. </a:t>
            </a:r>
          </a:p>
          <a:p>
            <a:pPr algn="ctr"/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8742B2-A519-4E4F-8B9C-EB24AF055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19" y="3310540"/>
            <a:ext cx="4689362" cy="32148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50875"/>
            <a:ext cx="8208912" cy="447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marR="94615" indent="17970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Принципы организации нейропсихологической помощи ребенку: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06400" marR="94615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Системность </a:t>
            </a:r>
          </a:p>
          <a:p>
            <a:pPr marL="63500" marR="94615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Индивидуальный подход</a:t>
            </a:r>
            <a:endParaRPr lang="ru-RU" sz="24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06400" marR="94615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Комплексное воздействие </a:t>
            </a:r>
          </a:p>
          <a:p>
            <a:pPr marL="406400" marR="94615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Эмоциональной вовлеченности ребенка </a:t>
            </a:r>
          </a:p>
          <a:p>
            <a:pPr marL="406400" marR="94615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Взаимодействие с родителями ребенка </a:t>
            </a:r>
            <a:endParaRPr lang="ru-RU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94615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Развития слабого звена при опоре на сильные звенья высших психических функций.</a:t>
            </a:r>
            <a:endParaRPr lang="ru-RU" sz="24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87EB9-73B6-4E1A-A07A-B2B3283DE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404" y="3747437"/>
            <a:ext cx="309703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5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696" y="234882"/>
            <a:ext cx="6851104" cy="922114"/>
          </a:xfrm>
        </p:spPr>
        <p:txBody>
          <a:bodyPr>
            <a:normAutofit fontScale="90000"/>
          </a:bodyPr>
          <a:lstStyle/>
          <a:p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319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Нейропсихологические игры и упражнения :</a:t>
            </a:r>
          </a:p>
          <a:p>
            <a:pPr algn="ctr">
              <a:lnSpc>
                <a:spcPct val="150000"/>
              </a:lnSpc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09984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24452881"/>
              </p:ext>
            </p:extLst>
          </p:nvPr>
        </p:nvGraphicFramePr>
        <p:xfrm>
          <a:off x="179512" y="980728"/>
          <a:ext cx="8964488" cy="564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496944" cy="505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marR="94615" indent="17970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Нейроигры</a:t>
            </a: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и упражнения могут быть использованы в работе над:</a:t>
            </a:r>
            <a:endParaRPr lang="ru-RU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94615" lvl="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Дыханием </a:t>
            </a:r>
            <a:endParaRPr lang="ru-RU" sz="2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94615" lvl="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Мелкой моторики</a:t>
            </a:r>
            <a:endParaRPr lang="ru-RU" sz="2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94615" lvl="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Произносительной стороны  речи</a:t>
            </a:r>
            <a:endParaRPr lang="ru-RU" sz="2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94615" lvl="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Лексико-грамматической стороны речи</a:t>
            </a:r>
            <a:endParaRPr lang="ru-RU" sz="2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94615" lvl="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Связной речи</a:t>
            </a:r>
            <a:endParaRPr lang="ru-RU" sz="2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94615" lvl="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"/>
            </a:pPr>
            <a:r>
              <a:rPr lang="ru-RU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Обучением грамоте</a:t>
            </a:r>
            <a:endParaRPr lang="ru-RU" sz="2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6A750F-4E2D-43AE-AF89-3E33F5EC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861048"/>
            <a:ext cx="3098188" cy="30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208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Упражнения на дыхание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– активизация работы стволовых отделов  мозга,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ритмирование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правого полушария.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Дыхательные упражнения улучшают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ритмы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повышают энергетическое обеспечение деятельности мозга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элиминируют многие соматические нарушения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успокаивают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снимают стрессы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306793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Требования к дыхательным упражнениям: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FBA745F3-EBCD-4321-B190-E91083EC4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2956627"/>
              </p:ext>
            </p:extLst>
          </p:nvPr>
        </p:nvGraphicFramePr>
        <p:xfrm>
          <a:off x="179512" y="1397000"/>
          <a:ext cx="8964488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0229197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1070</TotalTime>
  <Words>909</Words>
  <Application>Microsoft Office PowerPoint</Application>
  <PresentationFormat>Экран (4:3)</PresentationFormat>
  <Paragraphs>115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Wingdings</vt:lpstr>
      <vt:lpstr>La mente</vt:lpstr>
      <vt:lpstr>  Развитие речевого дыхания и мелкой моторики с использованием нейроигр и упражнений</vt:lpstr>
      <vt:lpstr>Презентация PowerPoint</vt:lpstr>
      <vt:lpstr>    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DS-99</dc:creator>
  <cp:lastModifiedBy>Анна Милокумова</cp:lastModifiedBy>
  <cp:revision>40</cp:revision>
  <dcterms:created xsi:type="dcterms:W3CDTF">2021-03-25T11:35:32Z</dcterms:created>
  <dcterms:modified xsi:type="dcterms:W3CDTF">2021-10-25T13:07:46Z</dcterms:modified>
</cp:coreProperties>
</file>