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67" r:id="rId18"/>
    <p:sldId id="268" r:id="rId19"/>
    <p:sldId id="257" r:id="rId20"/>
    <p:sldId id="259" r:id="rId21"/>
    <p:sldId id="261" r:id="rId22"/>
    <p:sldId id="262" r:id="rId23"/>
    <p:sldId id="260" r:id="rId24"/>
    <p:sldId id="258" r:id="rId25"/>
    <p:sldId id="269" r:id="rId26"/>
    <p:sldId id="263" r:id="rId27"/>
    <p:sldId id="270" r:id="rId28"/>
    <p:sldId id="292" r:id="rId29"/>
    <p:sldId id="271" r:id="rId30"/>
    <p:sldId id="272" r:id="rId31"/>
    <p:sldId id="273" r:id="rId32"/>
    <p:sldId id="274" r:id="rId33"/>
    <p:sldId id="275" r:id="rId34"/>
    <p:sldId id="265" r:id="rId35"/>
    <p:sldId id="264" r:id="rId36"/>
    <p:sldId id="27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2CEC4-EBBC-427C-BD0C-9B8914349B62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DF693AC-975E-45E0-A695-013BD56AAB62}">
      <dgm:prSet phldrT="[Текст]" custT="1"/>
      <dgm:spPr/>
      <dgm:t>
        <a:bodyPr/>
        <a:lstStyle/>
        <a:p>
          <a:r>
            <a:rPr lang="ru-RU" sz="1400" b="1"/>
            <a:t>Организационно-диагностическое</a:t>
          </a:r>
          <a:endParaRPr lang="ru-RU" sz="1400" b="1" dirty="0"/>
        </a:p>
      </dgm:t>
    </dgm:pt>
    <dgm:pt modelId="{88C72CF6-323F-46B9-96DC-CB3524E7E90A}" type="parTrans" cxnId="{0AF64BF7-5933-4800-87F0-C71E28E3E8C5}">
      <dgm:prSet/>
      <dgm:spPr/>
      <dgm:t>
        <a:bodyPr/>
        <a:lstStyle/>
        <a:p>
          <a:endParaRPr lang="ru-RU"/>
        </a:p>
      </dgm:t>
    </dgm:pt>
    <dgm:pt modelId="{D48478A1-855B-463E-86ED-16EEB995B7F5}" type="sibTrans" cxnId="{0AF64BF7-5933-4800-87F0-C71E28E3E8C5}">
      <dgm:prSet/>
      <dgm:spPr/>
      <dgm:t>
        <a:bodyPr/>
        <a:lstStyle/>
        <a:p>
          <a:endParaRPr lang="ru-RU"/>
        </a:p>
      </dgm:t>
    </dgm:pt>
    <dgm:pt modelId="{5D409FC2-76B8-40BB-A043-2F3287CEB230}">
      <dgm:prSet phldrT="[Текст]" custT="1"/>
      <dgm:spPr/>
      <dgm:t>
        <a:bodyPr/>
        <a:lstStyle/>
        <a:p>
          <a:r>
            <a:rPr lang="ru-RU" sz="1400" b="1"/>
            <a:t>Коррекционно-развивающее</a:t>
          </a:r>
          <a:endParaRPr lang="ru-RU" sz="1400" dirty="0"/>
        </a:p>
      </dgm:t>
    </dgm:pt>
    <dgm:pt modelId="{F3341866-474A-4C1C-8ACD-1F589D930638}" type="parTrans" cxnId="{947D5299-768C-46FE-8F44-B677CD6166EE}">
      <dgm:prSet/>
      <dgm:spPr/>
      <dgm:t>
        <a:bodyPr/>
        <a:lstStyle/>
        <a:p>
          <a:endParaRPr lang="ru-RU"/>
        </a:p>
      </dgm:t>
    </dgm:pt>
    <dgm:pt modelId="{9E83BB2E-F8F1-4801-9E9C-0F7B9028862A}" type="sibTrans" cxnId="{947D5299-768C-46FE-8F44-B677CD6166EE}">
      <dgm:prSet/>
      <dgm:spPr/>
      <dgm:t>
        <a:bodyPr/>
        <a:lstStyle/>
        <a:p>
          <a:endParaRPr lang="ru-RU"/>
        </a:p>
      </dgm:t>
    </dgm:pt>
    <dgm:pt modelId="{95103072-8169-45BC-82A0-BD5647E59BB2}">
      <dgm:prSet phldrT="[Текст]" custT="1"/>
      <dgm:spPr/>
      <dgm:t>
        <a:bodyPr/>
        <a:lstStyle/>
        <a:p>
          <a:r>
            <a:rPr lang="ru-RU" sz="1400" b="1"/>
            <a:t>Организационно-методическое</a:t>
          </a:r>
          <a:endParaRPr lang="ru-RU" sz="1400" dirty="0"/>
        </a:p>
      </dgm:t>
    </dgm:pt>
    <dgm:pt modelId="{F41ADF7D-A04B-4299-BE2A-CCA679C30614}" type="parTrans" cxnId="{92E0A356-C535-4FA7-BFE1-FC53E6E20A71}">
      <dgm:prSet/>
      <dgm:spPr/>
      <dgm:t>
        <a:bodyPr/>
        <a:lstStyle/>
        <a:p>
          <a:endParaRPr lang="ru-RU"/>
        </a:p>
      </dgm:t>
    </dgm:pt>
    <dgm:pt modelId="{F048E8AA-CFEA-46D5-B5B6-1D4E4B5AB4AE}" type="sibTrans" cxnId="{92E0A356-C535-4FA7-BFE1-FC53E6E20A71}">
      <dgm:prSet/>
      <dgm:spPr/>
      <dgm:t>
        <a:bodyPr/>
        <a:lstStyle/>
        <a:p>
          <a:endParaRPr lang="ru-RU"/>
        </a:p>
      </dgm:t>
    </dgm:pt>
    <dgm:pt modelId="{8BBE39A2-AA40-4148-84E4-BFDA78952DDA}">
      <dgm:prSet phldrT="[Текст]" custT="1"/>
      <dgm:spPr/>
      <dgm:t>
        <a:bodyPr/>
        <a:lstStyle/>
        <a:p>
          <a:r>
            <a:rPr lang="ru-RU" sz="1400" b="1"/>
            <a:t>Аналитическое</a:t>
          </a:r>
          <a:endParaRPr lang="ru-RU" sz="1400" dirty="0"/>
        </a:p>
      </dgm:t>
    </dgm:pt>
    <dgm:pt modelId="{A674DAAC-2C52-4590-B005-36A57FF48884}" type="parTrans" cxnId="{1DE4AEFE-57D3-4203-AC64-98A76BDA802F}">
      <dgm:prSet/>
      <dgm:spPr/>
      <dgm:t>
        <a:bodyPr/>
        <a:lstStyle/>
        <a:p>
          <a:endParaRPr lang="ru-RU"/>
        </a:p>
      </dgm:t>
    </dgm:pt>
    <dgm:pt modelId="{9DE34F6C-6EC1-4D27-9928-2AF7A2CE0CAC}" type="sibTrans" cxnId="{1DE4AEFE-57D3-4203-AC64-98A76BDA802F}">
      <dgm:prSet/>
      <dgm:spPr/>
      <dgm:t>
        <a:bodyPr/>
        <a:lstStyle/>
        <a:p>
          <a:endParaRPr lang="ru-RU"/>
        </a:p>
      </dgm:t>
    </dgm:pt>
    <dgm:pt modelId="{00E09B93-0C9A-4A82-952E-02E73C4CA85D}">
      <dgm:prSet phldrT="[Текст]" custT="1"/>
      <dgm:spPr/>
      <dgm:t>
        <a:bodyPr/>
        <a:lstStyle/>
        <a:p>
          <a:r>
            <a:rPr lang="ru-RU" sz="1400" b="1"/>
            <a:t>Консультативно-профилактическое</a:t>
          </a:r>
          <a:endParaRPr lang="ru-RU" sz="1400" dirty="0"/>
        </a:p>
      </dgm:t>
    </dgm:pt>
    <dgm:pt modelId="{50F258E6-7D0D-4F38-8BEB-A43A93C2ECB3}" type="parTrans" cxnId="{21CFD350-DE41-47AA-81A3-0C9B7B2FDCBA}">
      <dgm:prSet/>
      <dgm:spPr/>
      <dgm:t>
        <a:bodyPr/>
        <a:lstStyle/>
        <a:p>
          <a:endParaRPr lang="ru-RU"/>
        </a:p>
      </dgm:t>
    </dgm:pt>
    <dgm:pt modelId="{FE3FAC84-F09C-49DA-AF33-2AB5BC5401D0}" type="sibTrans" cxnId="{21CFD350-DE41-47AA-81A3-0C9B7B2FDCBA}">
      <dgm:prSet/>
      <dgm:spPr/>
      <dgm:t>
        <a:bodyPr/>
        <a:lstStyle/>
        <a:p>
          <a:endParaRPr lang="ru-RU"/>
        </a:p>
      </dgm:t>
    </dgm:pt>
    <dgm:pt modelId="{81D17084-7E82-48F8-8FEB-906879541DB1}">
      <dgm:prSet phldrT="[Текст]" custT="1"/>
      <dgm:spPr/>
      <dgm:t>
        <a:bodyPr/>
        <a:lstStyle/>
        <a:p>
          <a:r>
            <a:rPr lang="ru-RU" sz="1400" b="1" dirty="0" err="1"/>
            <a:t>Информа-ционно-просвети-тельское</a:t>
          </a:r>
          <a:endParaRPr lang="ru-RU" sz="1400" dirty="0"/>
        </a:p>
      </dgm:t>
    </dgm:pt>
    <dgm:pt modelId="{76603A65-1D42-4713-907B-D5EB039EC33F}" type="parTrans" cxnId="{10D4C2D8-20F4-4461-9BFD-01E4D4FFC695}">
      <dgm:prSet/>
      <dgm:spPr/>
      <dgm:t>
        <a:bodyPr/>
        <a:lstStyle/>
        <a:p>
          <a:endParaRPr lang="ru-RU"/>
        </a:p>
      </dgm:t>
    </dgm:pt>
    <dgm:pt modelId="{34FD8BEA-DE78-4E50-A7B1-AF169677E3D1}" type="sibTrans" cxnId="{10D4C2D8-20F4-4461-9BFD-01E4D4FFC695}">
      <dgm:prSet/>
      <dgm:spPr/>
      <dgm:t>
        <a:bodyPr/>
        <a:lstStyle/>
        <a:p>
          <a:endParaRPr lang="ru-RU"/>
        </a:p>
      </dgm:t>
    </dgm:pt>
    <dgm:pt modelId="{7926DA29-8260-4882-B97B-3F5BB88E8885}" type="pres">
      <dgm:prSet presAssocID="{2FA2CEC4-EBBC-427C-BD0C-9B8914349B6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4ADF278-AD94-4BEA-9E34-85E2F0DE3E4D}" type="pres">
      <dgm:prSet presAssocID="{2FA2CEC4-EBBC-427C-BD0C-9B8914349B62}" presName="cycle" presStyleCnt="0"/>
      <dgm:spPr/>
    </dgm:pt>
    <dgm:pt modelId="{86BD0DEF-BC50-4C09-BD9B-103EEDEAB7A9}" type="pres">
      <dgm:prSet presAssocID="{2FA2CEC4-EBBC-427C-BD0C-9B8914349B62}" presName="centerShape" presStyleCnt="0"/>
      <dgm:spPr/>
    </dgm:pt>
    <dgm:pt modelId="{F7409FA0-2F4E-4E6C-AF3E-0F6C5A31722F}" type="pres">
      <dgm:prSet presAssocID="{2FA2CEC4-EBBC-427C-BD0C-9B8914349B62}" presName="connSite" presStyleLbl="node1" presStyleIdx="0" presStyleCnt="7"/>
      <dgm:spPr/>
    </dgm:pt>
    <dgm:pt modelId="{D195AFE2-70C6-4DFB-96F9-AA9D76D806A5}" type="pres">
      <dgm:prSet presAssocID="{2FA2CEC4-EBBC-427C-BD0C-9B8914349B62}" presName="visible" presStyleLbl="node1" presStyleIdx="0" presStyleCnt="7" custScaleX="65174" custScaleY="166941"/>
      <dgm:spPr/>
    </dgm:pt>
    <dgm:pt modelId="{A9BC69C6-E50B-446F-BCD1-A4D895EC3AC3}" type="pres">
      <dgm:prSet presAssocID="{88C72CF6-323F-46B9-96DC-CB3524E7E90A}" presName="Name25" presStyleLbl="parChTrans1D1" presStyleIdx="0" presStyleCnt="6"/>
      <dgm:spPr/>
    </dgm:pt>
    <dgm:pt modelId="{5E320286-358F-42A3-B767-38A452FC82C5}" type="pres">
      <dgm:prSet presAssocID="{DDF693AC-975E-45E0-A695-013BD56AAB62}" presName="node" presStyleCnt="0"/>
      <dgm:spPr/>
    </dgm:pt>
    <dgm:pt modelId="{89822B88-E9A8-4B20-BD03-FD2015AA164F}" type="pres">
      <dgm:prSet presAssocID="{DDF693AC-975E-45E0-A695-013BD56AAB62}" presName="parentNode" presStyleLbl="node1" presStyleIdx="1" presStyleCnt="7" custScaleX="279633">
        <dgm:presLayoutVars>
          <dgm:chMax val="1"/>
          <dgm:bulletEnabled val="1"/>
        </dgm:presLayoutVars>
      </dgm:prSet>
      <dgm:spPr/>
    </dgm:pt>
    <dgm:pt modelId="{8C96875F-7006-41A0-8F74-121536939A3E}" type="pres">
      <dgm:prSet presAssocID="{DDF693AC-975E-45E0-A695-013BD56AAB62}" presName="childNode" presStyleLbl="revTx" presStyleIdx="0" presStyleCnt="0">
        <dgm:presLayoutVars>
          <dgm:bulletEnabled val="1"/>
        </dgm:presLayoutVars>
      </dgm:prSet>
      <dgm:spPr/>
    </dgm:pt>
    <dgm:pt modelId="{7E3C5358-EAC7-4675-BD15-789D03D1BA04}" type="pres">
      <dgm:prSet presAssocID="{F3341866-474A-4C1C-8ACD-1F589D930638}" presName="Name25" presStyleLbl="parChTrans1D1" presStyleIdx="1" presStyleCnt="6"/>
      <dgm:spPr/>
    </dgm:pt>
    <dgm:pt modelId="{7932D124-4852-48CE-8735-ED22F62FE092}" type="pres">
      <dgm:prSet presAssocID="{5D409FC2-76B8-40BB-A043-2F3287CEB230}" presName="node" presStyleCnt="0"/>
      <dgm:spPr/>
    </dgm:pt>
    <dgm:pt modelId="{DE5B8373-6D5F-4225-8551-D7754F32F40D}" type="pres">
      <dgm:prSet presAssocID="{5D409FC2-76B8-40BB-A043-2F3287CEB230}" presName="parentNode" presStyleLbl="node1" presStyleIdx="2" presStyleCnt="7" custScaleX="229956">
        <dgm:presLayoutVars>
          <dgm:chMax val="1"/>
          <dgm:bulletEnabled val="1"/>
        </dgm:presLayoutVars>
      </dgm:prSet>
      <dgm:spPr/>
    </dgm:pt>
    <dgm:pt modelId="{6984CC41-C1A9-46FE-A34A-1596A9DE4518}" type="pres">
      <dgm:prSet presAssocID="{5D409FC2-76B8-40BB-A043-2F3287CEB230}" presName="childNode" presStyleLbl="revTx" presStyleIdx="0" presStyleCnt="0">
        <dgm:presLayoutVars>
          <dgm:bulletEnabled val="1"/>
        </dgm:presLayoutVars>
      </dgm:prSet>
      <dgm:spPr/>
    </dgm:pt>
    <dgm:pt modelId="{6FEA1011-6C67-494F-9869-8526E791A614}" type="pres">
      <dgm:prSet presAssocID="{F41ADF7D-A04B-4299-BE2A-CCA679C30614}" presName="Name25" presStyleLbl="parChTrans1D1" presStyleIdx="2" presStyleCnt="6"/>
      <dgm:spPr/>
    </dgm:pt>
    <dgm:pt modelId="{52F7002E-2AAC-4680-BB3A-F6E227F7F474}" type="pres">
      <dgm:prSet presAssocID="{95103072-8169-45BC-82A0-BD5647E59BB2}" presName="node" presStyleCnt="0"/>
      <dgm:spPr/>
    </dgm:pt>
    <dgm:pt modelId="{5A67DEEE-436E-4699-AB98-706954A7997C}" type="pres">
      <dgm:prSet presAssocID="{95103072-8169-45BC-82A0-BD5647E59BB2}" presName="parentNode" presStyleLbl="node1" presStyleIdx="3" presStyleCnt="7" custScaleX="232778">
        <dgm:presLayoutVars>
          <dgm:chMax val="1"/>
          <dgm:bulletEnabled val="1"/>
        </dgm:presLayoutVars>
      </dgm:prSet>
      <dgm:spPr/>
    </dgm:pt>
    <dgm:pt modelId="{F7EAFB9F-9D05-4B92-A00F-C57F8203390F}" type="pres">
      <dgm:prSet presAssocID="{95103072-8169-45BC-82A0-BD5647E59BB2}" presName="childNode" presStyleLbl="revTx" presStyleIdx="0" presStyleCnt="0">
        <dgm:presLayoutVars>
          <dgm:bulletEnabled val="1"/>
        </dgm:presLayoutVars>
      </dgm:prSet>
      <dgm:spPr/>
    </dgm:pt>
    <dgm:pt modelId="{7BE3E891-2989-4776-9628-8BEE63B2F3F3}" type="pres">
      <dgm:prSet presAssocID="{A674DAAC-2C52-4590-B005-36A57FF48884}" presName="Name25" presStyleLbl="parChTrans1D1" presStyleIdx="3" presStyleCnt="6"/>
      <dgm:spPr/>
    </dgm:pt>
    <dgm:pt modelId="{C2FA827A-18CC-4EEC-BB82-8014ABC92495}" type="pres">
      <dgm:prSet presAssocID="{8BBE39A2-AA40-4148-84E4-BFDA78952DDA}" presName="node" presStyleCnt="0"/>
      <dgm:spPr/>
    </dgm:pt>
    <dgm:pt modelId="{11ACD9EE-575F-4836-82D9-B44BF3B63458}" type="pres">
      <dgm:prSet presAssocID="{8BBE39A2-AA40-4148-84E4-BFDA78952DDA}" presName="parentNode" presStyleLbl="node1" presStyleIdx="4" presStyleCnt="7" custScaleX="217037">
        <dgm:presLayoutVars>
          <dgm:chMax val="1"/>
          <dgm:bulletEnabled val="1"/>
        </dgm:presLayoutVars>
      </dgm:prSet>
      <dgm:spPr/>
    </dgm:pt>
    <dgm:pt modelId="{326EF1D7-F40C-4D23-8029-2F7DD214BD4C}" type="pres">
      <dgm:prSet presAssocID="{8BBE39A2-AA40-4148-84E4-BFDA78952DDA}" presName="childNode" presStyleLbl="revTx" presStyleIdx="0" presStyleCnt="0">
        <dgm:presLayoutVars>
          <dgm:bulletEnabled val="1"/>
        </dgm:presLayoutVars>
      </dgm:prSet>
      <dgm:spPr/>
    </dgm:pt>
    <dgm:pt modelId="{B9582130-2B01-418E-BE35-1C66381A591C}" type="pres">
      <dgm:prSet presAssocID="{50F258E6-7D0D-4F38-8BEB-A43A93C2ECB3}" presName="Name25" presStyleLbl="parChTrans1D1" presStyleIdx="4" presStyleCnt="6"/>
      <dgm:spPr/>
    </dgm:pt>
    <dgm:pt modelId="{C250A364-89AD-47D5-AA62-20C509996C79}" type="pres">
      <dgm:prSet presAssocID="{00E09B93-0C9A-4A82-952E-02E73C4CA85D}" presName="node" presStyleCnt="0"/>
      <dgm:spPr/>
    </dgm:pt>
    <dgm:pt modelId="{42A7B7CD-CF95-4BD5-AB05-BE5B3A31A09C}" type="pres">
      <dgm:prSet presAssocID="{00E09B93-0C9A-4A82-952E-02E73C4CA85D}" presName="parentNode" presStyleLbl="node1" presStyleIdx="5" presStyleCnt="7" custScaleX="254439">
        <dgm:presLayoutVars>
          <dgm:chMax val="1"/>
          <dgm:bulletEnabled val="1"/>
        </dgm:presLayoutVars>
      </dgm:prSet>
      <dgm:spPr/>
    </dgm:pt>
    <dgm:pt modelId="{A8A3D338-919B-45EE-B511-BB688FF4E760}" type="pres">
      <dgm:prSet presAssocID="{00E09B93-0C9A-4A82-952E-02E73C4CA85D}" presName="childNode" presStyleLbl="revTx" presStyleIdx="0" presStyleCnt="0">
        <dgm:presLayoutVars>
          <dgm:bulletEnabled val="1"/>
        </dgm:presLayoutVars>
      </dgm:prSet>
      <dgm:spPr/>
    </dgm:pt>
    <dgm:pt modelId="{5F1D9818-5F82-4558-85DC-FD7CB35E4AAD}" type="pres">
      <dgm:prSet presAssocID="{76603A65-1D42-4713-907B-D5EB039EC33F}" presName="Name25" presStyleLbl="parChTrans1D1" presStyleIdx="5" presStyleCnt="6"/>
      <dgm:spPr/>
    </dgm:pt>
    <dgm:pt modelId="{4D9F4FA4-2B80-4E50-8860-9922C8E95368}" type="pres">
      <dgm:prSet presAssocID="{81D17084-7E82-48F8-8FEB-906879541DB1}" presName="node" presStyleCnt="0"/>
      <dgm:spPr/>
    </dgm:pt>
    <dgm:pt modelId="{72AC1CFE-CF5A-4059-8070-2F649F883737}" type="pres">
      <dgm:prSet presAssocID="{81D17084-7E82-48F8-8FEB-906879541DB1}" presName="parentNode" presStyleLbl="node1" presStyleIdx="6" presStyleCnt="7" custScaleX="235922">
        <dgm:presLayoutVars>
          <dgm:chMax val="1"/>
          <dgm:bulletEnabled val="1"/>
        </dgm:presLayoutVars>
      </dgm:prSet>
      <dgm:spPr/>
    </dgm:pt>
    <dgm:pt modelId="{1B0E384E-DB80-42DE-95FE-0F98027694AA}" type="pres">
      <dgm:prSet presAssocID="{81D17084-7E82-48F8-8FEB-906879541DB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4656A0E-D107-4974-93DF-0CB19B61CD9E}" type="presOf" srcId="{2FA2CEC4-EBBC-427C-BD0C-9B8914349B62}" destId="{7926DA29-8260-4882-B97B-3F5BB88E8885}" srcOrd="0" destOrd="0" presId="urn:microsoft.com/office/officeart/2005/8/layout/radial2"/>
    <dgm:cxn modelId="{6E09C925-8EF0-41D5-9A46-687D12778E6B}" type="presOf" srcId="{DDF693AC-975E-45E0-A695-013BD56AAB62}" destId="{89822B88-E9A8-4B20-BD03-FD2015AA164F}" srcOrd="0" destOrd="0" presId="urn:microsoft.com/office/officeart/2005/8/layout/radial2"/>
    <dgm:cxn modelId="{2A947231-39DE-4442-A6C2-4C7765D41454}" type="presOf" srcId="{F41ADF7D-A04B-4299-BE2A-CCA679C30614}" destId="{6FEA1011-6C67-494F-9869-8526E791A614}" srcOrd="0" destOrd="0" presId="urn:microsoft.com/office/officeart/2005/8/layout/radial2"/>
    <dgm:cxn modelId="{7FC6AF45-B185-4CBF-80A6-266F43E9638F}" type="presOf" srcId="{5D409FC2-76B8-40BB-A043-2F3287CEB230}" destId="{DE5B8373-6D5F-4225-8551-D7754F32F40D}" srcOrd="0" destOrd="0" presId="urn:microsoft.com/office/officeart/2005/8/layout/radial2"/>
    <dgm:cxn modelId="{836BA34E-FF13-49A5-992F-6862FE1334C2}" type="presOf" srcId="{95103072-8169-45BC-82A0-BD5647E59BB2}" destId="{5A67DEEE-436E-4699-AB98-706954A7997C}" srcOrd="0" destOrd="0" presId="urn:microsoft.com/office/officeart/2005/8/layout/radial2"/>
    <dgm:cxn modelId="{21CFD350-DE41-47AA-81A3-0C9B7B2FDCBA}" srcId="{2FA2CEC4-EBBC-427C-BD0C-9B8914349B62}" destId="{00E09B93-0C9A-4A82-952E-02E73C4CA85D}" srcOrd="4" destOrd="0" parTransId="{50F258E6-7D0D-4F38-8BEB-A43A93C2ECB3}" sibTransId="{FE3FAC84-F09C-49DA-AF33-2AB5BC5401D0}"/>
    <dgm:cxn modelId="{92E0A356-C535-4FA7-BFE1-FC53E6E20A71}" srcId="{2FA2CEC4-EBBC-427C-BD0C-9B8914349B62}" destId="{95103072-8169-45BC-82A0-BD5647E59BB2}" srcOrd="2" destOrd="0" parTransId="{F41ADF7D-A04B-4299-BE2A-CCA679C30614}" sibTransId="{F048E8AA-CFEA-46D5-B5B6-1D4E4B5AB4AE}"/>
    <dgm:cxn modelId="{D8BED090-B21A-4813-AD12-3D483A073C16}" type="presOf" srcId="{F3341866-474A-4C1C-8ACD-1F589D930638}" destId="{7E3C5358-EAC7-4675-BD15-789D03D1BA04}" srcOrd="0" destOrd="0" presId="urn:microsoft.com/office/officeart/2005/8/layout/radial2"/>
    <dgm:cxn modelId="{947D5299-768C-46FE-8F44-B677CD6166EE}" srcId="{2FA2CEC4-EBBC-427C-BD0C-9B8914349B62}" destId="{5D409FC2-76B8-40BB-A043-2F3287CEB230}" srcOrd="1" destOrd="0" parTransId="{F3341866-474A-4C1C-8ACD-1F589D930638}" sibTransId="{9E83BB2E-F8F1-4801-9E9C-0F7B9028862A}"/>
    <dgm:cxn modelId="{B2ABA79C-4A7A-44A4-9387-42218A6C8A41}" type="presOf" srcId="{81D17084-7E82-48F8-8FEB-906879541DB1}" destId="{72AC1CFE-CF5A-4059-8070-2F649F883737}" srcOrd="0" destOrd="0" presId="urn:microsoft.com/office/officeart/2005/8/layout/radial2"/>
    <dgm:cxn modelId="{946A6FAA-B4C9-4E69-AF45-30A0A87EB1A7}" type="presOf" srcId="{8BBE39A2-AA40-4148-84E4-BFDA78952DDA}" destId="{11ACD9EE-575F-4836-82D9-B44BF3B63458}" srcOrd="0" destOrd="0" presId="urn:microsoft.com/office/officeart/2005/8/layout/radial2"/>
    <dgm:cxn modelId="{AF0794BD-0D74-4812-910B-A78A43E7CEBA}" type="presOf" srcId="{00E09B93-0C9A-4A82-952E-02E73C4CA85D}" destId="{42A7B7CD-CF95-4BD5-AB05-BE5B3A31A09C}" srcOrd="0" destOrd="0" presId="urn:microsoft.com/office/officeart/2005/8/layout/radial2"/>
    <dgm:cxn modelId="{CEFDBFC3-BEF1-4BB8-AF2C-051F2BEAE18F}" type="presOf" srcId="{50F258E6-7D0D-4F38-8BEB-A43A93C2ECB3}" destId="{B9582130-2B01-418E-BE35-1C66381A591C}" srcOrd="0" destOrd="0" presId="urn:microsoft.com/office/officeart/2005/8/layout/radial2"/>
    <dgm:cxn modelId="{B26EBFD8-CE61-4E51-B995-CACC3C06FA95}" type="presOf" srcId="{88C72CF6-323F-46B9-96DC-CB3524E7E90A}" destId="{A9BC69C6-E50B-446F-BCD1-A4D895EC3AC3}" srcOrd="0" destOrd="0" presId="urn:microsoft.com/office/officeart/2005/8/layout/radial2"/>
    <dgm:cxn modelId="{10D4C2D8-20F4-4461-9BFD-01E4D4FFC695}" srcId="{2FA2CEC4-EBBC-427C-BD0C-9B8914349B62}" destId="{81D17084-7E82-48F8-8FEB-906879541DB1}" srcOrd="5" destOrd="0" parTransId="{76603A65-1D42-4713-907B-D5EB039EC33F}" sibTransId="{34FD8BEA-DE78-4E50-A7B1-AF169677E3D1}"/>
    <dgm:cxn modelId="{9F22BEE6-8B72-4476-8FE2-AED383D31885}" type="presOf" srcId="{76603A65-1D42-4713-907B-D5EB039EC33F}" destId="{5F1D9818-5F82-4558-85DC-FD7CB35E4AAD}" srcOrd="0" destOrd="0" presId="urn:microsoft.com/office/officeart/2005/8/layout/radial2"/>
    <dgm:cxn modelId="{305ED9F2-6433-40F0-BFC3-B5A98B48F858}" type="presOf" srcId="{A674DAAC-2C52-4590-B005-36A57FF48884}" destId="{7BE3E891-2989-4776-9628-8BEE63B2F3F3}" srcOrd="0" destOrd="0" presId="urn:microsoft.com/office/officeart/2005/8/layout/radial2"/>
    <dgm:cxn modelId="{0AF64BF7-5933-4800-87F0-C71E28E3E8C5}" srcId="{2FA2CEC4-EBBC-427C-BD0C-9B8914349B62}" destId="{DDF693AC-975E-45E0-A695-013BD56AAB62}" srcOrd="0" destOrd="0" parTransId="{88C72CF6-323F-46B9-96DC-CB3524E7E90A}" sibTransId="{D48478A1-855B-463E-86ED-16EEB995B7F5}"/>
    <dgm:cxn modelId="{1DE4AEFE-57D3-4203-AC64-98A76BDA802F}" srcId="{2FA2CEC4-EBBC-427C-BD0C-9B8914349B62}" destId="{8BBE39A2-AA40-4148-84E4-BFDA78952DDA}" srcOrd="3" destOrd="0" parTransId="{A674DAAC-2C52-4590-B005-36A57FF48884}" sibTransId="{9DE34F6C-6EC1-4D27-9928-2AF7A2CE0CAC}"/>
    <dgm:cxn modelId="{3995A43E-BD55-4E05-974F-F7C5B7FD3586}" type="presParOf" srcId="{7926DA29-8260-4882-B97B-3F5BB88E8885}" destId="{34ADF278-AD94-4BEA-9E34-85E2F0DE3E4D}" srcOrd="0" destOrd="0" presId="urn:microsoft.com/office/officeart/2005/8/layout/radial2"/>
    <dgm:cxn modelId="{636C34F6-2E6F-41DF-A280-C2EA116407A2}" type="presParOf" srcId="{34ADF278-AD94-4BEA-9E34-85E2F0DE3E4D}" destId="{86BD0DEF-BC50-4C09-BD9B-103EEDEAB7A9}" srcOrd="0" destOrd="0" presId="urn:microsoft.com/office/officeart/2005/8/layout/radial2"/>
    <dgm:cxn modelId="{EEE9A050-C8BF-45A9-8EA1-5C877BDD5614}" type="presParOf" srcId="{86BD0DEF-BC50-4C09-BD9B-103EEDEAB7A9}" destId="{F7409FA0-2F4E-4E6C-AF3E-0F6C5A31722F}" srcOrd="0" destOrd="0" presId="urn:microsoft.com/office/officeart/2005/8/layout/radial2"/>
    <dgm:cxn modelId="{CABF762F-7261-4202-92DC-7AF7AAA3AF5E}" type="presParOf" srcId="{86BD0DEF-BC50-4C09-BD9B-103EEDEAB7A9}" destId="{D195AFE2-70C6-4DFB-96F9-AA9D76D806A5}" srcOrd="1" destOrd="0" presId="urn:microsoft.com/office/officeart/2005/8/layout/radial2"/>
    <dgm:cxn modelId="{98440A8B-470B-49FC-BF22-EAFECBD82D62}" type="presParOf" srcId="{34ADF278-AD94-4BEA-9E34-85E2F0DE3E4D}" destId="{A9BC69C6-E50B-446F-BCD1-A4D895EC3AC3}" srcOrd="1" destOrd="0" presId="urn:microsoft.com/office/officeart/2005/8/layout/radial2"/>
    <dgm:cxn modelId="{9C6B5B0D-E889-482D-835D-BE32B226A7F9}" type="presParOf" srcId="{34ADF278-AD94-4BEA-9E34-85E2F0DE3E4D}" destId="{5E320286-358F-42A3-B767-38A452FC82C5}" srcOrd="2" destOrd="0" presId="urn:microsoft.com/office/officeart/2005/8/layout/radial2"/>
    <dgm:cxn modelId="{8969DCAF-7FA3-468B-91DC-B19AB2789B8D}" type="presParOf" srcId="{5E320286-358F-42A3-B767-38A452FC82C5}" destId="{89822B88-E9A8-4B20-BD03-FD2015AA164F}" srcOrd="0" destOrd="0" presId="urn:microsoft.com/office/officeart/2005/8/layout/radial2"/>
    <dgm:cxn modelId="{10615981-E713-4703-A68E-2D813E69FF37}" type="presParOf" srcId="{5E320286-358F-42A3-B767-38A452FC82C5}" destId="{8C96875F-7006-41A0-8F74-121536939A3E}" srcOrd="1" destOrd="0" presId="urn:microsoft.com/office/officeart/2005/8/layout/radial2"/>
    <dgm:cxn modelId="{C3480F24-E0FF-40CD-8025-CC0455EF467E}" type="presParOf" srcId="{34ADF278-AD94-4BEA-9E34-85E2F0DE3E4D}" destId="{7E3C5358-EAC7-4675-BD15-789D03D1BA04}" srcOrd="3" destOrd="0" presId="urn:microsoft.com/office/officeart/2005/8/layout/radial2"/>
    <dgm:cxn modelId="{199FD042-3D4F-46B3-B96E-01794BE962A9}" type="presParOf" srcId="{34ADF278-AD94-4BEA-9E34-85E2F0DE3E4D}" destId="{7932D124-4852-48CE-8735-ED22F62FE092}" srcOrd="4" destOrd="0" presId="urn:microsoft.com/office/officeart/2005/8/layout/radial2"/>
    <dgm:cxn modelId="{D2AA7138-D1F7-40EC-AB2A-7C73A59551B4}" type="presParOf" srcId="{7932D124-4852-48CE-8735-ED22F62FE092}" destId="{DE5B8373-6D5F-4225-8551-D7754F32F40D}" srcOrd="0" destOrd="0" presId="urn:microsoft.com/office/officeart/2005/8/layout/radial2"/>
    <dgm:cxn modelId="{92663F9E-7888-46EA-A602-7919FF6BE2E0}" type="presParOf" srcId="{7932D124-4852-48CE-8735-ED22F62FE092}" destId="{6984CC41-C1A9-46FE-A34A-1596A9DE4518}" srcOrd="1" destOrd="0" presId="urn:microsoft.com/office/officeart/2005/8/layout/radial2"/>
    <dgm:cxn modelId="{B35DA61E-9D4A-4E5A-B666-739DA03C8101}" type="presParOf" srcId="{34ADF278-AD94-4BEA-9E34-85E2F0DE3E4D}" destId="{6FEA1011-6C67-494F-9869-8526E791A614}" srcOrd="5" destOrd="0" presId="urn:microsoft.com/office/officeart/2005/8/layout/radial2"/>
    <dgm:cxn modelId="{FE62A153-5202-4C8F-B037-5B0F1A752E56}" type="presParOf" srcId="{34ADF278-AD94-4BEA-9E34-85E2F0DE3E4D}" destId="{52F7002E-2AAC-4680-BB3A-F6E227F7F474}" srcOrd="6" destOrd="0" presId="urn:microsoft.com/office/officeart/2005/8/layout/radial2"/>
    <dgm:cxn modelId="{19445503-9198-4007-B566-BC76852E1261}" type="presParOf" srcId="{52F7002E-2AAC-4680-BB3A-F6E227F7F474}" destId="{5A67DEEE-436E-4699-AB98-706954A7997C}" srcOrd="0" destOrd="0" presId="urn:microsoft.com/office/officeart/2005/8/layout/radial2"/>
    <dgm:cxn modelId="{9858493F-3E7D-4251-BADA-AD1CDE892908}" type="presParOf" srcId="{52F7002E-2AAC-4680-BB3A-F6E227F7F474}" destId="{F7EAFB9F-9D05-4B92-A00F-C57F8203390F}" srcOrd="1" destOrd="0" presId="urn:microsoft.com/office/officeart/2005/8/layout/radial2"/>
    <dgm:cxn modelId="{AE699283-75D6-45A2-B831-A6BBF3A70CD1}" type="presParOf" srcId="{34ADF278-AD94-4BEA-9E34-85E2F0DE3E4D}" destId="{7BE3E891-2989-4776-9628-8BEE63B2F3F3}" srcOrd="7" destOrd="0" presId="urn:microsoft.com/office/officeart/2005/8/layout/radial2"/>
    <dgm:cxn modelId="{60F24711-73F6-42AC-B1D4-C460C32387A5}" type="presParOf" srcId="{34ADF278-AD94-4BEA-9E34-85E2F0DE3E4D}" destId="{C2FA827A-18CC-4EEC-BB82-8014ABC92495}" srcOrd="8" destOrd="0" presId="urn:microsoft.com/office/officeart/2005/8/layout/radial2"/>
    <dgm:cxn modelId="{B460FD5B-2F6C-4499-B8FF-90126207D516}" type="presParOf" srcId="{C2FA827A-18CC-4EEC-BB82-8014ABC92495}" destId="{11ACD9EE-575F-4836-82D9-B44BF3B63458}" srcOrd="0" destOrd="0" presId="urn:microsoft.com/office/officeart/2005/8/layout/radial2"/>
    <dgm:cxn modelId="{302862E1-D54F-43F6-B6F2-F630427220E2}" type="presParOf" srcId="{C2FA827A-18CC-4EEC-BB82-8014ABC92495}" destId="{326EF1D7-F40C-4D23-8029-2F7DD214BD4C}" srcOrd="1" destOrd="0" presId="urn:microsoft.com/office/officeart/2005/8/layout/radial2"/>
    <dgm:cxn modelId="{EACF2EC4-771F-4FCE-A3CA-98933CF38F5F}" type="presParOf" srcId="{34ADF278-AD94-4BEA-9E34-85E2F0DE3E4D}" destId="{B9582130-2B01-418E-BE35-1C66381A591C}" srcOrd="9" destOrd="0" presId="urn:microsoft.com/office/officeart/2005/8/layout/radial2"/>
    <dgm:cxn modelId="{CCD1F477-D81D-4170-97BA-4A92600F34EB}" type="presParOf" srcId="{34ADF278-AD94-4BEA-9E34-85E2F0DE3E4D}" destId="{C250A364-89AD-47D5-AA62-20C509996C79}" srcOrd="10" destOrd="0" presId="urn:microsoft.com/office/officeart/2005/8/layout/radial2"/>
    <dgm:cxn modelId="{10EA1815-4EDF-4D0A-AD8A-451E6D53E872}" type="presParOf" srcId="{C250A364-89AD-47D5-AA62-20C509996C79}" destId="{42A7B7CD-CF95-4BD5-AB05-BE5B3A31A09C}" srcOrd="0" destOrd="0" presId="urn:microsoft.com/office/officeart/2005/8/layout/radial2"/>
    <dgm:cxn modelId="{590D12CB-F3BB-45E9-AB29-974ECA6E4A61}" type="presParOf" srcId="{C250A364-89AD-47D5-AA62-20C509996C79}" destId="{A8A3D338-919B-45EE-B511-BB688FF4E760}" srcOrd="1" destOrd="0" presId="urn:microsoft.com/office/officeart/2005/8/layout/radial2"/>
    <dgm:cxn modelId="{A3D074CB-B2BA-49D1-903B-F365FEA07E0E}" type="presParOf" srcId="{34ADF278-AD94-4BEA-9E34-85E2F0DE3E4D}" destId="{5F1D9818-5F82-4558-85DC-FD7CB35E4AAD}" srcOrd="11" destOrd="0" presId="urn:microsoft.com/office/officeart/2005/8/layout/radial2"/>
    <dgm:cxn modelId="{DE246927-1D6A-4E54-A05A-FDCE184CA077}" type="presParOf" srcId="{34ADF278-AD94-4BEA-9E34-85E2F0DE3E4D}" destId="{4D9F4FA4-2B80-4E50-8860-9922C8E95368}" srcOrd="12" destOrd="0" presId="urn:microsoft.com/office/officeart/2005/8/layout/radial2"/>
    <dgm:cxn modelId="{0F04BF3C-8DF2-49A0-86B0-D31586000B9A}" type="presParOf" srcId="{4D9F4FA4-2B80-4E50-8860-9922C8E95368}" destId="{72AC1CFE-CF5A-4059-8070-2F649F883737}" srcOrd="0" destOrd="0" presId="urn:microsoft.com/office/officeart/2005/8/layout/radial2"/>
    <dgm:cxn modelId="{6DE6BD28-EA44-473D-971B-435134ED4B11}" type="presParOf" srcId="{4D9F4FA4-2B80-4E50-8860-9922C8E95368}" destId="{1B0E384E-DB80-42DE-95FE-0F98027694A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99845-2EFD-4CBA-8C7E-441298B0878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A578BBF-9378-4C8C-A101-02BDB784D019}">
      <dgm:prSet phldrT="[Текст]" custT="1"/>
      <dgm:spPr/>
      <dgm:t>
        <a:bodyPr/>
        <a:lstStyle/>
        <a:p>
          <a:r>
            <a:rPr lang="ru-RU" sz="1600" b="1">
              <a:solidFill>
                <a:schemeClr val="tx1"/>
              </a:solidFill>
            </a:rPr>
            <a:t>Организация специальных условий образовательной среды и деятельности обучающихся</a:t>
          </a:r>
          <a:endParaRPr lang="ru-RU" sz="1600" b="1" dirty="0">
            <a:solidFill>
              <a:schemeClr val="tx1"/>
            </a:solidFill>
          </a:endParaRPr>
        </a:p>
      </dgm:t>
    </dgm:pt>
    <dgm:pt modelId="{EB79984B-CC12-45A5-B8CE-FC802232546E}" type="parTrans" cxnId="{B7FF0E66-689A-4662-B5BC-D7124493C22F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6165DC45-8226-4696-BD11-BFE7DE55FE80}" type="sibTrans" cxnId="{B7FF0E66-689A-4662-B5BC-D7124493C22F}">
      <dgm:prSet custT="1"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FE2FBD93-9C7F-4816-8DB0-2D0BA877427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Педагогическое сопровождение участников образовательных отношений по вопросам реализации ООП обучающихся </a:t>
          </a:r>
        </a:p>
      </dgm:t>
    </dgm:pt>
    <dgm:pt modelId="{FE71CADF-DA76-4C58-8D40-19E85F89B6EC}" type="parTrans" cxnId="{A9D22994-FFC8-4591-B32B-0B951D1712BF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ACAC0FBD-C5F4-4C0A-91BE-F28E55BE5B7B}" type="sibTrans" cxnId="{A9D22994-FFC8-4591-B32B-0B951D1712BF}">
      <dgm:prSet custT="1"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FBB15892-9479-44B6-A6CB-1E7BA1156044}">
      <dgm:prSet phldrT="[Текст]" custT="1"/>
      <dgm:spPr/>
      <dgm:t>
        <a:bodyPr/>
        <a:lstStyle/>
        <a:p>
          <a:r>
            <a:rPr lang="ru-RU" sz="1600" b="1">
              <a:solidFill>
                <a:schemeClr val="tx1"/>
              </a:solidFill>
            </a:rPr>
            <a:t>Психолого-педагогическая помощь обучающимся в их социальной адаптации и реабилитации</a:t>
          </a:r>
          <a:endParaRPr lang="ru-RU" sz="1600" b="1" dirty="0">
            <a:solidFill>
              <a:schemeClr val="tx1"/>
            </a:solidFill>
          </a:endParaRPr>
        </a:p>
      </dgm:t>
    </dgm:pt>
    <dgm:pt modelId="{B7760C51-AC60-4E31-AA48-8B477A431B8E}" type="parTrans" cxnId="{EAF0FA1F-B768-45F3-B78C-2076375C7FB5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4ADE7D02-9ABB-4269-9263-95A67495E97F}" type="sibTrans" cxnId="{EAF0FA1F-B768-45F3-B78C-2076375C7FB5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E5727C0F-B927-4ABB-A8D3-D21428B052EE}" type="pres">
      <dgm:prSet presAssocID="{8BA99845-2EFD-4CBA-8C7E-441298B08781}" presName="outerComposite" presStyleCnt="0">
        <dgm:presLayoutVars>
          <dgm:chMax val="5"/>
          <dgm:dir/>
          <dgm:resizeHandles val="exact"/>
        </dgm:presLayoutVars>
      </dgm:prSet>
      <dgm:spPr/>
    </dgm:pt>
    <dgm:pt modelId="{D0F0658D-B3A0-4C38-9C08-869CC45D6FC9}" type="pres">
      <dgm:prSet presAssocID="{8BA99845-2EFD-4CBA-8C7E-441298B08781}" presName="dummyMaxCanvas" presStyleCnt="0">
        <dgm:presLayoutVars/>
      </dgm:prSet>
      <dgm:spPr/>
    </dgm:pt>
    <dgm:pt modelId="{BD7CE3C0-E0D7-4265-8701-DDDC324EFF19}" type="pres">
      <dgm:prSet presAssocID="{8BA99845-2EFD-4CBA-8C7E-441298B08781}" presName="ThreeNodes_1" presStyleLbl="node1" presStyleIdx="0" presStyleCnt="3">
        <dgm:presLayoutVars>
          <dgm:bulletEnabled val="1"/>
        </dgm:presLayoutVars>
      </dgm:prSet>
      <dgm:spPr/>
    </dgm:pt>
    <dgm:pt modelId="{E6970FAC-A83D-4A69-95DA-E311047EAD84}" type="pres">
      <dgm:prSet presAssocID="{8BA99845-2EFD-4CBA-8C7E-441298B08781}" presName="ThreeNodes_2" presStyleLbl="node1" presStyleIdx="1" presStyleCnt="3">
        <dgm:presLayoutVars>
          <dgm:bulletEnabled val="1"/>
        </dgm:presLayoutVars>
      </dgm:prSet>
      <dgm:spPr/>
    </dgm:pt>
    <dgm:pt modelId="{E8BEBFAC-D14D-4C1D-A555-0784E56C3310}" type="pres">
      <dgm:prSet presAssocID="{8BA99845-2EFD-4CBA-8C7E-441298B08781}" presName="ThreeNodes_3" presStyleLbl="node1" presStyleIdx="2" presStyleCnt="3">
        <dgm:presLayoutVars>
          <dgm:bulletEnabled val="1"/>
        </dgm:presLayoutVars>
      </dgm:prSet>
      <dgm:spPr/>
    </dgm:pt>
    <dgm:pt modelId="{B9A135EF-2822-4338-9F55-F0FCD76A10F0}" type="pres">
      <dgm:prSet presAssocID="{8BA99845-2EFD-4CBA-8C7E-441298B08781}" presName="ThreeConn_1-2" presStyleLbl="fgAccFollowNode1" presStyleIdx="0" presStyleCnt="2">
        <dgm:presLayoutVars>
          <dgm:bulletEnabled val="1"/>
        </dgm:presLayoutVars>
      </dgm:prSet>
      <dgm:spPr/>
    </dgm:pt>
    <dgm:pt modelId="{3D9E311C-AC3B-4C90-9E06-C4D20B7A1B3A}" type="pres">
      <dgm:prSet presAssocID="{8BA99845-2EFD-4CBA-8C7E-441298B08781}" presName="ThreeConn_2-3" presStyleLbl="fgAccFollowNode1" presStyleIdx="1" presStyleCnt="2">
        <dgm:presLayoutVars>
          <dgm:bulletEnabled val="1"/>
        </dgm:presLayoutVars>
      </dgm:prSet>
      <dgm:spPr/>
    </dgm:pt>
    <dgm:pt modelId="{63C83594-8EFA-4DFB-A9B0-26F54A87980D}" type="pres">
      <dgm:prSet presAssocID="{8BA99845-2EFD-4CBA-8C7E-441298B08781}" presName="ThreeNodes_1_text" presStyleLbl="node1" presStyleIdx="2" presStyleCnt="3">
        <dgm:presLayoutVars>
          <dgm:bulletEnabled val="1"/>
        </dgm:presLayoutVars>
      </dgm:prSet>
      <dgm:spPr/>
    </dgm:pt>
    <dgm:pt modelId="{FD711590-C4DB-45AB-8269-BD15A25B986A}" type="pres">
      <dgm:prSet presAssocID="{8BA99845-2EFD-4CBA-8C7E-441298B08781}" presName="ThreeNodes_2_text" presStyleLbl="node1" presStyleIdx="2" presStyleCnt="3">
        <dgm:presLayoutVars>
          <dgm:bulletEnabled val="1"/>
        </dgm:presLayoutVars>
      </dgm:prSet>
      <dgm:spPr/>
    </dgm:pt>
    <dgm:pt modelId="{719106C8-E9C6-4B47-B5BD-ECDC4C216957}" type="pres">
      <dgm:prSet presAssocID="{8BA99845-2EFD-4CBA-8C7E-441298B0878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FA18405-9423-46BE-AA81-782F33FAC91E}" type="presOf" srcId="{FBB15892-9479-44B6-A6CB-1E7BA1156044}" destId="{E8BEBFAC-D14D-4C1D-A555-0784E56C3310}" srcOrd="0" destOrd="0" presId="urn:microsoft.com/office/officeart/2005/8/layout/vProcess5"/>
    <dgm:cxn modelId="{EAF0FA1F-B768-45F3-B78C-2076375C7FB5}" srcId="{8BA99845-2EFD-4CBA-8C7E-441298B08781}" destId="{FBB15892-9479-44B6-A6CB-1E7BA1156044}" srcOrd="2" destOrd="0" parTransId="{B7760C51-AC60-4E31-AA48-8B477A431B8E}" sibTransId="{4ADE7D02-9ABB-4269-9263-95A67495E97F}"/>
    <dgm:cxn modelId="{FBBE7561-34B0-4287-88DE-4D51D00D0015}" type="presOf" srcId="{8BA99845-2EFD-4CBA-8C7E-441298B08781}" destId="{E5727C0F-B927-4ABB-A8D3-D21428B052EE}" srcOrd="0" destOrd="0" presId="urn:microsoft.com/office/officeart/2005/8/layout/vProcess5"/>
    <dgm:cxn modelId="{B7FF0E66-689A-4662-B5BC-D7124493C22F}" srcId="{8BA99845-2EFD-4CBA-8C7E-441298B08781}" destId="{6A578BBF-9378-4C8C-A101-02BDB784D019}" srcOrd="0" destOrd="0" parTransId="{EB79984B-CC12-45A5-B8CE-FC802232546E}" sibTransId="{6165DC45-8226-4696-BD11-BFE7DE55FE80}"/>
    <dgm:cxn modelId="{C2B37572-1AEA-45A0-9761-83207E57B30C}" type="presOf" srcId="{6165DC45-8226-4696-BD11-BFE7DE55FE80}" destId="{B9A135EF-2822-4338-9F55-F0FCD76A10F0}" srcOrd="0" destOrd="0" presId="urn:microsoft.com/office/officeart/2005/8/layout/vProcess5"/>
    <dgm:cxn modelId="{F5FC2674-80C2-426E-8CB8-E4A514CD581B}" type="presOf" srcId="{FE2FBD93-9C7F-4816-8DB0-2D0BA8774275}" destId="{E6970FAC-A83D-4A69-95DA-E311047EAD84}" srcOrd="0" destOrd="0" presId="urn:microsoft.com/office/officeart/2005/8/layout/vProcess5"/>
    <dgm:cxn modelId="{A88B9E74-B371-4B28-85B9-84E3E7DD50FE}" type="presOf" srcId="{FBB15892-9479-44B6-A6CB-1E7BA1156044}" destId="{719106C8-E9C6-4B47-B5BD-ECDC4C216957}" srcOrd="1" destOrd="0" presId="urn:microsoft.com/office/officeart/2005/8/layout/vProcess5"/>
    <dgm:cxn modelId="{A9D22994-FFC8-4591-B32B-0B951D1712BF}" srcId="{8BA99845-2EFD-4CBA-8C7E-441298B08781}" destId="{FE2FBD93-9C7F-4816-8DB0-2D0BA8774275}" srcOrd="1" destOrd="0" parTransId="{FE71CADF-DA76-4C58-8D40-19E85F89B6EC}" sibTransId="{ACAC0FBD-C5F4-4C0A-91BE-F28E55BE5B7B}"/>
    <dgm:cxn modelId="{A6B353BF-1F1A-499C-B6E5-6DE87F5B3701}" type="presOf" srcId="{FE2FBD93-9C7F-4816-8DB0-2D0BA8774275}" destId="{FD711590-C4DB-45AB-8269-BD15A25B986A}" srcOrd="1" destOrd="0" presId="urn:microsoft.com/office/officeart/2005/8/layout/vProcess5"/>
    <dgm:cxn modelId="{16EF8BDA-5FF8-49EC-922F-AF45C52FAFE9}" type="presOf" srcId="{6A578BBF-9378-4C8C-A101-02BDB784D019}" destId="{BD7CE3C0-E0D7-4265-8701-DDDC324EFF19}" srcOrd="0" destOrd="0" presId="urn:microsoft.com/office/officeart/2005/8/layout/vProcess5"/>
    <dgm:cxn modelId="{EA074DEB-0641-49A9-88E5-5A62D1E2C8B2}" type="presOf" srcId="{ACAC0FBD-C5F4-4C0A-91BE-F28E55BE5B7B}" destId="{3D9E311C-AC3B-4C90-9E06-C4D20B7A1B3A}" srcOrd="0" destOrd="0" presId="urn:microsoft.com/office/officeart/2005/8/layout/vProcess5"/>
    <dgm:cxn modelId="{B089EBEE-1EFF-4B0C-9728-D426F94AC5F1}" type="presOf" srcId="{6A578BBF-9378-4C8C-A101-02BDB784D019}" destId="{63C83594-8EFA-4DFB-A9B0-26F54A87980D}" srcOrd="1" destOrd="0" presId="urn:microsoft.com/office/officeart/2005/8/layout/vProcess5"/>
    <dgm:cxn modelId="{65FB69C4-AD80-42EC-884E-9775994638B3}" type="presParOf" srcId="{E5727C0F-B927-4ABB-A8D3-D21428B052EE}" destId="{D0F0658D-B3A0-4C38-9C08-869CC45D6FC9}" srcOrd="0" destOrd="0" presId="urn:microsoft.com/office/officeart/2005/8/layout/vProcess5"/>
    <dgm:cxn modelId="{F7EA91B5-6DF4-4583-B63A-8421F16BB00F}" type="presParOf" srcId="{E5727C0F-B927-4ABB-A8D3-D21428B052EE}" destId="{BD7CE3C0-E0D7-4265-8701-DDDC324EFF19}" srcOrd="1" destOrd="0" presId="urn:microsoft.com/office/officeart/2005/8/layout/vProcess5"/>
    <dgm:cxn modelId="{B4D243A3-9B4D-4274-B9D0-A5E50FFD5853}" type="presParOf" srcId="{E5727C0F-B927-4ABB-A8D3-D21428B052EE}" destId="{E6970FAC-A83D-4A69-95DA-E311047EAD84}" srcOrd="2" destOrd="0" presId="urn:microsoft.com/office/officeart/2005/8/layout/vProcess5"/>
    <dgm:cxn modelId="{60E4AF15-D5A1-4AC9-9A2E-F8A6EAF3EFC4}" type="presParOf" srcId="{E5727C0F-B927-4ABB-A8D3-D21428B052EE}" destId="{E8BEBFAC-D14D-4C1D-A555-0784E56C3310}" srcOrd="3" destOrd="0" presId="urn:microsoft.com/office/officeart/2005/8/layout/vProcess5"/>
    <dgm:cxn modelId="{6F08A4A8-02DB-4380-B9B4-469C14BB01BD}" type="presParOf" srcId="{E5727C0F-B927-4ABB-A8D3-D21428B052EE}" destId="{B9A135EF-2822-4338-9F55-F0FCD76A10F0}" srcOrd="4" destOrd="0" presId="urn:microsoft.com/office/officeart/2005/8/layout/vProcess5"/>
    <dgm:cxn modelId="{1D237705-7EA3-438E-877C-0F89B2FBFD44}" type="presParOf" srcId="{E5727C0F-B927-4ABB-A8D3-D21428B052EE}" destId="{3D9E311C-AC3B-4C90-9E06-C4D20B7A1B3A}" srcOrd="5" destOrd="0" presId="urn:microsoft.com/office/officeart/2005/8/layout/vProcess5"/>
    <dgm:cxn modelId="{381F650B-9E77-4DC9-8B82-8520B767D20C}" type="presParOf" srcId="{E5727C0F-B927-4ABB-A8D3-D21428B052EE}" destId="{63C83594-8EFA-4DFB-A9B0-26F54A87980D}" srcOrd="6" destOrd="0" presId="urn:microsoft.com/office/officeart/2005/8/layout/vProcess5"/>
    <dgm:cxn modelId="{33051989-06F8-4E67-BEBA-2A7258C7AA33}" type="presParOf" srcId="{E5727C0F-B927-4ABB-A8D3-D21428B052EE}" destId="{FD711590-C4DB-45AB-8269-BD15A25B986A}" srcOrd="7" destOrd="0" presId="urn:microsoft.com/office/officeart/2005/8/layout/vProcess5"/>
    <dgm:cxn modelId="{BF3A65A3-6791-4D94-8616-B0C700282535}" type="presParOf" srcId="{E5727C0F-B927-4ABB-A8D3-D21428B052EE}" destId="{719106C8-E9C6-4B47-B5BD-ECDC4C21695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D9818-5F82-4558-85DC-FD7CB35E4AAD}">
      <dsp:nvSpPr>
        <dsp:cNvPr id="0" name=""/>
        <dsp:cNvSpPr/>
      </dsp:nvSpPr>
      <dsp:spPr>
        <a:xfrm rot="3330394">
          <a:off x="133990" y="4493497"/>
          <a:ext cx="2080201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2080201" y="232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82130-2B01-418E-BE35-1C66381A591C}">
      <dsp:nvSpPr>
        <dsp:cNvPr id="0" name=""/>
        <dsp:cNvSpPr/>
      </dsp:nvSpPr>
      <dsp:spPr>
        <a:xfrm rot="2060513">
          <a:off x="588074" y="3968255"/>
          <a:ext cx="1728573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728573" y="232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3E891-2989-4776-9628-8BEE63B2F3F3}">
      <dsp:nvSpPr>
        <dsp:cNvPr id="0" name=""/>
        <dsp:cNvSpPr/>
      </dsp:nvSpPr>
      <dsp:spPr>
        <a:xfrm rot="687452">
          <a:off x="723266" y="3398848"/>
          <a:ext cx="1552161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552161" y="232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A1011-6C67-494F-9869-8526E791A614}">
      <dsp:nvSpPr>
        <dsp:cNvPr id="0" name=""/>
        <dsp:cNvSpPr/>
      </dsp:nvSpPr>
      <dsp:spPr>
        <a:xfrm rot="20908634">
          <a:off x="723760" y="2896645"/>
          <a:ext cx="1485633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485633" y="232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C5358-EAC7-4675-BD15-789D03D1BA04}">
      <dsp:nvSpPr>
        <dsp:cNvPr id="0" name=""/>
        <dsp:cNvSpPr/>
      </dsp:nvSpPr>
      <dsp:spPr>
        <a:xfrm rot="19556191">
          <a:off x="587176" y="2318365"/>
          <a:ext cx="1766561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766561" y="232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C69C6-E50B-446F-BCD1-A4D895EC3AC3}">
      <dsp:nvSpPr>
        <dsp:cNvPr id="0" name=""/>
        <dsp:cNvSpPr/>
      </dsp:nvSpPr>
      <dsp:spPr>
        <a:xfrm rot="18228105">
          <a:off x="120100" y="1799411"/>
          <a:ext cx="2056952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2056952" y="232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5AFE2-70C6-4DFB-96F9-AA9D76D806A5}">
      <dsp:nvSpPr>
        <dsp:cNvPr id="0" name=""/>
        <dsp:cNvSpPr/>
      </dsp:nvSpPr>
      <dsp:spPr>
        <a:xfrm>
          <a:off x="-209623" y="1997125"/>
          <a:ext cx="914497" cy="2342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22B88-E9A8-4B20-BD03-FD2015AA164F}">
      <dsp:nvSpPr>
        <dsp:cNvPr id="0" name=""/>
        <dsp:cNvSpPr/>
      </dsp:nvSpPr>
      <dsp:spPr>
        <a:xfrm>
          <a:off x="817701" y="137656"/>
          <a:ext cx="2354223" cy="8418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Организационно-диагностическое</a:t>
          </a:r>
          <a:endParaRPr lang="ru-RU" sz="1400" b="1" kern="1200" dirty="0"/>
        </a:p>
      </dsp:txBody>
      <dsp:txXfrm>
        <a:off x="1162469" y="260949"/>
        <a:ext cx="1664687" cy="595311"/>
      </dsp:txXfrm>
    </dsp:sp>
    <dsp:sp modelId="{DE5B8373-6D5F-4225-8551-D7754F32F40D}">
      <dsp:nvSpPr>
        <dsp:cNvPr id="0" name=""/>
        <dsp:cNvSpPr/>
      </dsp:nvSpPr>
      <dsp:spPr>
        <a:xfrm>
          <a:off x="1757821" y="1071842"/>
          <a:ext cx="1935993" cy="8418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Коррекционно-развивающее</a:t>
          </a:r>
          <a:endParaRPr lang="ru-RU" sz="1400" kern="1200" dirty="0"/>
        </a:p>
      </dsp:txBody>
      <dsp:txXfrm>
        <a:off x="2041341" y="1195135"/>
        <a:ext cx="1368953" cy="595311"/>
      </dsp:txXfrm>
    </dsp:sp>
    <dsp:sp modelId="{5A67DEEE-436E-4699-AB98-706954A7997C}">
      <dsp:nvSpPr>
        <dsp:cNvPr id="0" name=""/>
        <dsp:cNvSpPr/>
      </dsp:nvSpPr>
      <dsp:spPr>
        <a:xfrm>
          <a:off x="2099799" y="2170044"/>
          <a:ext cx="1959752" cy="8418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Организационно-методическое</a:t>
          </a:r>
          <a:endParaRPr lang="ru-RU" sz="1400" kern="1200" dirty="0"/>
        </a:p>
      </dsp:txBody>
      <dsp:txXfrm>
        <a:off x="2386798" y="2293337"/>
        <a:ext cx="1385754" cy="595311"/>
      </dsp:txXfrm>
    </dsp:sp>
    <dsp:sp modelId="{11ACD9EE-575F-4836-82D9-B44BF3B63458}">
      <dsp:nvSpPr>
        <dsp:cNvPr id="0" name=""/>
        <dsp:cNvSpPr/>
      </dsp:nvSpPr>
      <dsp:spPr>
        <a:xfrm>
          <a:off x="2182626" y="3324762"/>
          <a:ext cx="1827229" cy="8418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Аналитическое</a:t>
          </a:r>
          <a:endParaRPr lang="ru-RU" sz="1400" kern="1200" dirty="0"/>
        </a:p>
      </dsp:txBody>
      <dsp:txXfrm>
        <a:off x="2450217" y="3448055"/>
        <a:ext cx="1292047" cy="595311"/>
      </dsp:txXfrm>
    </dsp:sp>
    <dsp:sp modelId="{42A7B7CD-CF95-4BD5-AB05-BE5B3A31A09C}">
      <dsp:nvSpPr>
        <dsp:cNvPr id="0" name=""/>
        <dsp:cNvSpPr/>
      </dsp:nvSpPr>
      <dsp:spPr>
        <a:xfrm>
          <a:off x="1628995" y="4422964"/>
          <a:ext cx="2142115" cy="8418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Консультативно-профилактическое</a:t>
          </a:r>
          <a:endParaRPr lang="ru-RU" sz="1400" kern="1200" dirty="0"/>
        </a:p>
      </dsp:txBody>
      <dsp:txXfrm>
        <a:off x="1942700" y="4546257"/>
        <a:ext cx="1514705" cy="595311"/>
      </dsp:txXfrm>
    </dsp:sp>
    <dsp:sp modelId="{72AC1CFE-CF5A-4059-8070-2F649F883737}">
      <dsp:nvSpPr>
        <dsp:cNvPr id="0" name=""/>
        <dsp:cNvSpPr/>
      </dsp:nvSpPr>
      <dsp:spPr>
        <a:xfrm>
          <a:off x="1047702" y="5357150"/>
          <a:ext cx="1986221" cy="8418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Информа-ционно-просвети-тельское</a:t>
          </a:r>
          <a:endParaRPr lang="ru-RU" sz="1400" kern="1200" dirty="0"/>
        </a:p>
      </dsp:txBody>
      <dsp:txXfrm>
        <a:off x="1338577" y="5480443"/>
        <a:ext cx="1404471" cy="595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CE3C0-E0D7-4265-8701-DDDC324EFF19}">
      <dsp:nvSpPr>
        <dsp:cNvPr id="0" name=""/>
        <dsp:cNvSpPr/>
      </dsp:nvSpPr>
      <dsp:spPr>
        <a:xfrm>
          <a:off x="0" y="0"/>
          <a:ext cx="4653130" cy="19874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/>
              </a:solidFill>
            </a:rPr>
            <a:t>Организация специальных условий образовательной среды и деятельности обучающихся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8210" y="58210"/>
        <a:ext cx="2508547" cy="1871000"/>
      </dsp:txXfrm>
    </dsp:sp>
    <dsp:sp modelId="{E6970FAC-A83D-4A69-95DA-E311047EAD84}">
      <dsp:nvSpPr>
        <dsp:cNvPr id="0" name=""/>
        <dsp:cNvSpPr/>
      </dsp:nvSpPr>
      <dsp:spPr>
        <a:xfrm>
          <a:off x="410570" y="2318657"/>
          <a:ext cx="4653130" cy="1987420"/>
        </a:xfrm>
        <a:prstGeom prst="roundRect">
          <a:avLst>
            <a:gd name="adj" fmla="val 10000"/>
          </a:avLst>
        </a:prstGeom>
        <a:solidFill>
          <a:schemeClr val="accent2">
            <a:hueOff val="3241392"/>
            <a:satOff val="12376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Педагогическое сопровождение участников образовательных отношений по вопросам реализации ООП обучающихся </a:t>
          </a:r>
        </a:p>
      </dsp:txBody>
      <dsp:txXfrm>
        <a:off x="468780" y="2376867"/>
        <a:ext cx="2834316" cy="1871000"/>
      </dsp:txXfrm>
    </dsp:sp>
    <dsp:sp modelId="{E8BEBFAC-D14D-4C1D-A555-0784E56C3310}">
      <dsp:nvSpPr>
        <dsp:cNvPr id="0" name=""/>
        <dsp:cNvSpPr/>
      </dsp:nvSpPr>
      <dsp:spPr>
        <a:xfrm>
          <a:off x="821140" y="4637315"/>
          <a:ext cx="4653130" cy="1987420"/>
        </a:xfrm>
        <a:prstGeom prst="roundRect">
          <a:avLst>
            <a:gd name="adj" fmla="val 1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/>
              </a:solidFill>
            </a:rPr>
            <a:t>Психолого-педагогическая помощь обучающимся в их социальной адаптации и реабилитации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79350" y="4695525"/>
        <a:ext cx="2834316" cy="1871000"/>
      </dsp:txXfrm>
    </dsp:sp>
    <dsp:sp modelId="{B9A135EF-2822-4338-9F55-F0FCD76A10F0}">
      <dsp:nvSpPr>
        <dsp:cNvPr id="0" name=""/>
        <dsp:cNvSpPr/>
      </dsp:nvSpPr>
      <dsp:spPr>
        <a:xfrm>
          <a:off x="3361306" y="1507127"/>
          <a:ext cx="1291823" cy="1291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>
            <a:solidFill>
              <a:schemeClr val="tx1"/>
            </a:solidFill>
          </a:endParaRPr>
        </a:p>
      </dsp:txBody>
      <dsp:txXfrm>
        <a:off x="3651966" y="1507127"/>
        <a:ext cx="710503" cy="972097"/>
      </dsp:txXfrm>
    </dsp:sp>
    <dsp:sp modelId="{3D9E311C-AC3B-4C90-9E06-C4D20B7A1B3A}">
      <dsp:nvSpPr>
        <dsp:cNvPr id="0" name=""/>
        <dsp:cNvSpPr/>
      </dsp:nvSpPr>
      <dsp:spPr>
        <a:xfrm>
          <a:off x="3771877" y="3812535"/>
          <a:ext cx="1291823" cy="1291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565338"/>
            <a:satOff val="20525"/>
            <a:lumOff val="57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565338"/>
              <a:satOff val="20525"/>
              <a:lumOff val="5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>
            <a:solidFill>
              <a:schemeClr val="tx1"/>
            </a:solidFill>
          </a:endParaRPr>
        </a:p>
      </dsp:txBody>
      <dsp:txXfrm>
        <a:off x="4062537" y="3812535"/>
        <a:ext cx="710503" cy="972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6B4992-6AFD-4DFE-B886-578B23E7B575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5A6327-70CD-4FCC-BDE2-5FFC541D03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7406640" cy="23362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Планирование КРД как компонент профессионально-педагогической компетентности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7406640" cy="1752600"/>
          </a:xfrm>
        </p:spPr>
        <p:txBody>
          <a:bodyPr/>
          <a:lstStyle/>
          <a:p>
            <a:pPr algn="r"/>
            <a:r>
              <a:rPr lang="ru-RU" dirty="0"/>
              <a:t>Учитель-логопед МДОАУ № 38</a:t>
            </a:r>
          </a:p>
          <a:p>
            <a:pPr algn="r"/>
            <a:r>
              <a:rPr lang="ru-RU" dirty="0"/>
              <a:t>Филипенко Галина Петровна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F91E3-D3EB-4E6F-AFE8-8A3F5B54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1CDCA-9FE4-4127-9A3E-930F724C6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0AF3E1-ED18-47F2-85E8-6B4CA8BE3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028"/>
            <a:ext cx="9144000" cy="63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6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E8C17-3B7F-4215-89DC-3C1A6DAB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CFA6A-B1D8-4B91-B7C0-47A6B9A07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B15EE2-0FE7-43AC-939A-55218EBC3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3"/>
            <a:ext cx="9144000" cy="66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0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422B0-CFDA-4226-AAD0-84CB3440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Итоговые + обучающие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F67C6-3900-4911-842B-A6CF943C4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918C48-9ECF-451D-8D50-4D9C4E805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1426986"/>
            <a:ext cx="7227637" cy="54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64797-7EBB-4AC9-9C8B-6BA787E8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7BF3E-13D0-4950-8C32-80DBBBAB6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52489C-4E33-4586-B25D-D29094B4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1" y="0"/>
            <a:ext cx="9076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0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7AA23-1E98-4C50-8E6C-A50F7D5D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22CF7-D8EF-4BA4-8095-89A098036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DA5C4B-A369-49E4-B0D7-C1CA73086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0" y="0"/>
            <a:ext cx="8906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30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34A7D-58FE-41E9-AEFA-5F0EF0EA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836FD-0890-4C50-A648-77F60B675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AEF7C3-6353-4BD6-AB11-048BD676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62"/>
            <a:ext cx="9144000" cy="65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3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A40F1-01DE-4AF7-88DE-17E3EDA3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01B91-8874-42F1-A31F-25A018BD1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CC7831-1518-4541-80C7-6CCCACD3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74"/>
            <a:ext cx="9144000" cy="66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9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2655168"/>
          </a:xfrm>
        </p:spPr>
        <p:txBody>
          <a:bodyPr>
            <a:noAutofit/>
          </a:bodyPr>
          <a:lstStyle/>
          <a:p>
            <a:r>
              <a:rPr lang="ru-RU" sz="2800" b="1" dirty="0"/>
              <a:t>Планирование </a:t>
            </a:r>
            <a:r>
              <a:rPr lang="ru-RU" sz="2800" dirty="0"/>
              <a:t>– это заблаговременное определение последовательности осуществления воспитательно-образовательной работы с указанием необходимых условий, средств, форм и методов.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3016"/>
            <a:ext cx="7498080" cy="2675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4221088"/>
            <a:ext cx="19442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Планирование </a:t>
            </a:r>
          </a:p>
        </p:txBody>
      </p:sp>
      <p:sp>
        <p:nvSpPr>
          <p:cNvPr id="5" name="Овал 4"/>
          <p:cNvSpPr/>
          <p:nvPr/>
        </p:nvSpPr>
        <p:spPr>
          <a:xfrm>
            <a:off x="6084168" y="3356992"/>
            <a:ext cx="2627784" cy="26642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Система </a:t>
            </a:r>
          </a:p>
          <a:p>
            <a:pPr algn="ctr"/>
            <a:r>
              <a:rPr lang="ru-RU" sz="3200" b="1" dirty="0"/>
              <a:t>ВО работы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211960" y="4437112"/>
            <a:ext cx="1656184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планирования: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перспективный, составляется на длительный срок (год, квартал, месяц);</a:t>
            </a:r>
          </a:p>
          <a:p>
            <a:r>
              <a:rPr lang="ru-RU" dirty="0"/>
              <a:t>- календарный, составляется на короткий срок (неделю, день);</a:t>
            </a:r>
          </a:p>
          <a:p>
            <a:r>
              <a:rPr lang="ru-RU" dirty="0"/>
              <a:t>- циклограмма – схема регулярно проводимых мероприятий (в течение года, месяца).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Autofit/>
          </a:bodyPr>
          <a:lstStyle/>
          <a:p>
            <a:r>
              <a:rPr lang="ru-RU" sz="3600" b="1" dirty="0"/>
              <a:t>Список обязательной и рекомендованной документации учителя-логопеда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420888"/>
            <a:ext cx="7498080" cy="41764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Соответствует блокам деятельности: </a:t>
            </a:r>
          </a:p>
          <a:p>
            <a:r>
              <a:rPr lang="ru-RU" b="1" dirty="0"/>
              <a:t>Нормативный блок</a:t>
            </a:r>
            <a:endParaRPr lang="ru-RU" dirty="0"/>
          </a:p>
          <a:p>
            <a:r>
              <a:rPr lang="ru-RU" b="1" dirty="0"/>
              <a:t>Блок планирования</a:t>
            </a:r>
            <a:endParaRPr lang="ru-RU" dirty="0"/>
          </a:p>
          <a:p>
            <a:r>
              <a:rPr lang="ru-RU" b="1" dirty="0"/>
              <a:t>Диагностический блок</a:t>
            </a:r>
            <a:endParaRPr lang="ru-RU" dirty="0"/>
          </a:p>
          <a:p>
            <a:r>
              <a:rPr lang="ru-RU" b="1" dirty="0"/>
              <a:t>Блок рабочей документации:</a:t>
            </a:r>
            <a:endParaRPr lang="ru-RU" dirty="0"/>
          </a:p>
          <a:p>
            <a:r>
              <a:rPr lang="ru-RU" b="1" dirty="0"/>
              <a:t>Методический блок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5D58A-04C4-4D76-97FE-6A1D10F2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3B279-6A7F-448E-A670-99C8F4694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469260-CA46-49DA-80DF-957AFB06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5" y="0"/>
            <a:ext cx="775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0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Нормативный блок: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  <a:r>
              <a:rPr lang="ru-RU" b="1" dirty="0"/>
              <a:t>Нормативно-правовые документы, регламентирующие организацию коррекционно-педагогического процесса в ДОУ (группах);</a:t>
            </a:r>
          </a:p>
          <a:p>
            <a:r>
              <a:rPr lang="ru-RU" b="1" dirty="0"/>
              <a:t>Должностная инструкция учителя-логопеда;</a:t>
            </a:r>
          </a:p>
          <a:p>
            <a:r>
              <a:rPr lang="ru-RU" b="1" dirty="0"/>
              <a:t>Инструкция по охране труда;</a:t>
            </a:r>
          </a:p>
          <a:p>
            <a:r>
              <a:rPr lang="ru-RU" dirty="0"/>
              <a:t>Письмо о порядке комплектования коррекционных (логопедических) групп и выпуска детей из коррекционных (логопедических) групп, с приложением;</a:t>
            </a:r>
          </a:p>
          <a:p>
            <a:r>
              <a:rPr lang="ru-RU" b="1" dirty="0"/>
              <a:t>Локальные акты ДОУ (положение о логопедической службе ДОУ; положение о ПМП консилиуме ДОУ)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78446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Блок планирования: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0733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Перспективный годовой план организационно-методической деятельности с включением разделов по работе с педагогами и родителями</a:t>
            </a:r>
          </a:p>
          <a:p>
            <a:r>
              <a:rPr lang="ru-RU" b="1" dirty="0"/>
              <a:t>Перспективное планирование ОД</a:t>
            </a:r>
          </a:p>
          <a:p>
            <a:r>
              <a:rPr lang="ru-RU" b="1" dirty="0"/>
              <a:t>Календарно-тематическое планирование КРД</a:t>
            </a:r>
          </a:p>
          <a:p>
            <a:r>
              <a:rPr lang="ru-RU" dirty="0"/>
              <a:t>План по самообразованию.</a:t>
            </a:r>
          </a:p>
          <a:p>
            <a:r>
              <a:rPr lang="ru-RU" dirty="0"/>
              <a:t>План работы с родителями (как отдельный документ или в составе перспективного плана организационно-методической деятельности)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Протоколы ПМПК</a:t>
            </a:r>
          </a:p>
          <a:p>
            <a:r>
              <a:rPr lang="ru-RU" b="1" dirty="0"/>
              <a:t>Список детей с диагнозами</a:t>
            </a:r>
          </a:p>
          <a:p>
            <a:r>
              <a:rPr lang="ru-RU" dirty="0"/>
              <a:t>Список детей по подгруппам</a:t>
            </a:r>
          </a:p>
          <a:p>
            <a:r>
              <a:rPr lang="ru-RU" b="1" dirty="0"/>
              <a:t>Речевые карты на каждого ребенка</a:t>
            </a:r>
          </a:p>
          <a:p>
            <a:r>
              <a:rPr lang="ru-RU" dirty="0"/>
              <a:t> Сводные диагностические таблицы, </a:t>
            </a:r>
            <a:r>
              <a:rPr lang="ru-RU" b="1" dirty="0"/>
              <a:t>результаты мониторинга</a:t>
            </a:r>
            <a:br>
              <a:rPr lang="ru-RU" dirty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8064" y="260648"/>
            <a:ext cx="3995936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Диагностический блок: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Блок рабочей документации: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Рабочая программа, </a:t>
            </a:r>
          </a:p>
          <a:p>
            <a:r>
              <a:rPr lang="ru-RU" b="1" dirty="0"/>
              <a:t>Адаптированные программы на детей-инвалидов,</a:t>
            </a:r>
          </a:p>
          <a:p>
            <a:r>
              <a:rPr lang="ru-RU" dirty="0"/>
              <a:t>Циклограмма деятельности (график работы и расписание занятий; распределение нагрузки),</a:t>
            </a:r>
          </a:p>
          <a:p>
            <a:r>
              <a:rPr lang="ru-RU" dirty="0"/>
              <a:t>Паспорт логопедического кабинета,</a:t>
            </a:r>
          </a:p>
          <a:p>
            <a:r>
              <a:rPr lang="ru-RU" dirty="0"/>
              <a:t> </a:t>
            </a:r>
            <a:r>
              <a:rPr lang="ru-RU" b="1" dirty="0"/>
              <a:t>Тетрадь взаимосвязи учителя – логопеда и воспитателя,</a:t>
            </a:r>
          </a:p>
          <a:p>
            <a:r>
              <a:rPr lang="ru-RU" b="1" dirty="0"/>
              <a:t>Индивидуальные тетради воспитанников</a:t>
            </a:r>
          </a:p>
          <a:p>
            <a:r>
              <a:rPr lang="ru-RU" dirty="0"/>
              <a:t>Журнал </a:t>
            </a:r>
            <a:r>
              <a:rPr lang="ru-RU" dirty="0" err="1"/>
              <a:t>скрининговых</a:t>
            </a:r>
            <a:r>
              <a:rPr lang="ru-RU" dirty="0"/>
              <a:t> обследований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Методический блок: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Портфолио</a:t>
            </a:r>
            <a:r>
              <a:rPr lang="ru-RU" dirty="0"/>
              <a:t>,</a:t>
            </a:r>
          </a:p>
          <a:p>
            <a:r>
              <a:rPr lang="ru-RU" dirty="0"/>
              <a:t>Собственный педагогический опыт,</a:t>
            </a:r>
          </a:p>
          <a:p>
            <a:r>
              <a:rPr lang="ru-RU" dirty="0"/>
              <a:t>Паспорт кабинета</a:t>
            </a:r>
          </a:p>
          <a:p>
            <a:r>
              <a:rPr lang="ru-RU" b="1" dirty="0"/>
              <a:t>Годовой отчет о проделанной работе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Autofit/>
          </a:bodyPr>
          <a:lstStyle/>
          <a:p>
            <a:r>
              <a:rPr lang="ru-RU" sz="3200" b="1" dirty="0"/>
              <a:t>Перспективный годовой план организационно-методической работы учителя-логопеда в ДОУ отражает: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48880"/>
            <a:ext cx="7498080" cy="3899520"/>
          </a:xfrm>
        </p:spPr>
        <p:txBody>
          <a:bodyPr/>
          <a:lstStyle/>
          <a:p>
            <a:r>
              <a:rPr lang="ru-RU" b="1" dirty="0"/>
              <a:t>Основные направления деятельности;</a:t>
            </a:r>
          </a:p>
          <a:p>
            <a:r>
              <a:rPr lang="ru-RU" b="1" dirty="0"/>
              <a:t>Содержание видов деятельности;</a:t>
            </a:r>
          </a:p>
          <a:p>
            <a:r>
              <a:rPr lang="ru-RU" b="1" dirty="0"/>
              <a:t>Сроки исполнения;</a:t>
            </a:r>
          </a:p>
          <a:p>
            <a:r>
              <a:rPr lang="ru-RU" b="1" dirty="0"/>
              <a:t>Ответственный (при необходимости)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Autofit/>
          </a:bodyPr>
          <a:lstStyle/>
          <a:p>
            <a:r>
              <a:rPr lang="ru-RU" sz="3200" b="1" dirty="0"/>
              <a:t>Этапы построения перспективного годового плана организационно-методической работы учителя-логопеда: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48880"/>
            <a:ext cx="7498080" cy="3899520"/>
          </a:xfrm>
        </p:spPr>
        <p:txBody>
          <a:bodyPr/>
          <a:lstStyle/>
          <a:p>
            <a:r>
              <a:rPr lang="ru-RU" b="1" dirty="0"/>
              <a:t>Цель;</a:t>
            </a:r>
          </a:p>
          <a:p>
            <a:r>
              <a:rPr lang="ru-RU" b="1" dirty="0"/>
              <a:t>Задачи;</a:t>
            </a:r>
          </a:p>
          <a:p>
            <a:r>
              <a:rPr lang="ru-RU" b="1" dirty="0"/>
              <a:t>Приоритетные направления деятельности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Разделы годового плана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/>
          <a:lstStyle/>
          <a:p>
            <a:r>
              <a:rPr lang="ru-RU" dirty="0"/>
              <a:t>Коррекционно-развивающая деятельность;</a:t>
            </a:r>
          </a:p>
          <a:p>
            <a:r>
              <a:rPr lang="ru-RU" dirty="0"/>
              <a:t>Диагностическая работа;</a:t>
            </a:r>
          </a:p>
          <a:p>
            <a:r>
              <a:rPr lang="ru-RU" dirty="0"/>
              <a:t>Работа с родителями;</a:t>
            </a:r>
          </a:p>
          <a:p>
            <a:r>
              <a:rPr lang="ru-RU" dirty="0"/>
              <a:t>Взаимодействие с педагогами;</a:t>
            </a:r>
          </a:p>
          <a:p>
            <a:r>
              <a:rPr lang="ru-RU" dirty="0"/>
              <a:t>Консультативно-просветительская деятельность;</a:t>
            </a:r>
          </a:p>
          <a:p>
            <a:r>
              <a:rPr lang="ru-RU" dirty="0"/>
              <a:t>Повышение квалификации</a:t>
            </a:r>
          </a:p>
          <a:p>
            <a:r>
              <a:rPr lang="ru-RU" u="sng" dirty="0"/>
              <a:t>Воспитательная деятельность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764704"/>
            <a:ext cx="7498080" cy="576064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(соответствуют приоритетным направлениям работы):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91880" y="260648"/>
          <a:ext cx="544257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2500723" y="3052008"/>
            <a:ext cx="2567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логопед</a:t>
            </a:r>
          </a:p>
        </p:txBody>
      </p:sp>
      <p:pic>
        <p:nvPicPr>
          <p:cNvPr id="7" name="Рисунок 6" descr="http://cs606126.vk.me/v606126974/5e0b/n05s1MTgRe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420888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9AF1E-40C3-499D-8AD0-13A8D733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D7629EB-7883-4D0D-AF89-C1B7A8BEE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28027"/>
              </p:ext>
            </p:extLst>
          </p:nvPr>
        </p:nvGraphicFramePr>
        <p:xfrm>
          <a:off x="3611096" y="116630"/>
          <a:ext cx="5474271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cs606126.vk.me/v606126974/5e0b/n05s1MTgReA.jpg">
            <a:extLst>
              <a:ext uri="{FF2B5EF4-FFF2-40B4-BE49-F238E27FC236}">
                <a16:creationId xmlns:a16="http://schemas.microsoft.com/office/drawing/2014/main" id="{50FB6A09-E8FF-44BC-BC5C-6B4355530AF5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527" y="2257773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FF8C4B35-9D5C-4A18-B358-37F2A98D023C}"/>
              </a:ext>
            </a:extLst>
          </p:cNvPr>
          <p:cNvSpPr/>
          <p:nvPr/>
        </p:nvSpPr>
        <p:spPr>
          <a:xfrm>
            <a:off x="2696600" y="2257773"/>
            <a:ext cx="914497" cy="234245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ED99B3-3AEB-4773-A64E-F28F2F9C909F}"/>
              </a:ext>
            </a:extLst>
          </p:cNvPr>
          <p:cNvSpPr/>
          <p:nvPr/>
        </p:nvSpPr>
        <p:spPr>
          <a:xfrm rot="16200000">
            <a:off x="1857122" y="3136611"/>
            <a:ext cx="2567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логопед</a:t>
            </a:r>
          </a:p>
        </p:txBody>
      </p:sp>
    </p:spTree>
    <p:extLst>
      <p:ext uri="{BB962C8B-B14F-4D97-AF65-F5344CB8AC3E}">
        <p14:creationId xmlns:p14="http://schemas.microsoft.com/office/powerpoint/2010/main" val="550595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640448" cy="11430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solidFill>
                  <a:sysClr val="windowText" lastClr="000000"/>
                </a:solidFill>
              </a:rPr>
              <a:t>Организационно-диагностическое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/>
              <a:t>Вводная, рубежная, итоговая диагностика КРП,  составление индивидуальных маршрутов воспитанников</a:t>
            </a:r>
          </a:p>
          <a:p>
            <a:pPr lvl="0"/>
            <a:r>
              <a:rPr lang="ru-RU" b="1" dirty="0"/>
              <a:t>Динамическое наблюдение в группах </a:t>
            </a:r>
            <a:r>
              <a:rPr lang="ru-RU" b="1" dirty="0" err="1"/>
              <a:t>общеразвивающей</a:t>
            </a:r>
            <a:r>
              <a:rPr lang="ru-RU" b="1" dirty="0"/>
              <a:t> направленности</a:t>
            </a:r>
          </a:p>
          <a:p>
            <a:pPr lvl="0"/>
            <a:r>
              <a:rPr lang="ru-RU" b="1" dirty="0"/>
              <a:t>Скрининг обследование</a:t>
            </a:r>
          </a:p>
          <a:p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/>
              <a:t>ОД</a:t>
            </a:r>
          </a:p>
          <a:p>
            <a:pPr lvl="0"/>
            <a:r>
              <a:rPr lang="ru-RU" b="1" dirty="0"/>
              <a:t>Совместная деятельность</a:t>
            </a:r>
          </a:p>
          <a:p>
            <a:pPr lvl="0"/>
            <a:r>
              <a:rPr lang="ru-RU" b="1" dirty="0" err="1"/>
              <a:t>Досуговая</a:t>
            </a:r>
            <a:r>
              <a:rPr lang="ru-RU" b="1" dirty="0"/>
              <a:t> </a:t>
            </a:r>
            <a:r>
              <a:rPr lang="ru-RU" b="1" dirty="0" err="1"/>
              <a:t>деятельсть</a:t>
            </a:r>
            <a:endParaRPr lang="ru-RU" b="1" dirty="0"/>
          </a:p>
          <a:p>
            <a:pPr lvl="0"/>
            <a:r>
              <a:rPr lang="ru-RU" b="1" dirty="0"/>
              <a:t>Проектная деятельность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220072" y="332656"/>
            <a:ext cx="364044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ru-RU" sz="3200" b="1" dirty="0">
                <a:solidFill>
                  <a:sysClr val="windowText" lastClr="000000"/>
                </a:solidFill>
              </a:rPr>
              <a:t>Коррекционно-развивающее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0F3BE-0952-4F84-A5FC-82AE7DF7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F6F051-D5A0-4DBA-B600-C359A7EE5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17E1DA-49FA-41EF-A304-8E2C2A6C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45"/>
            <a:ext cx="9144000" cy="67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7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640448" cy="11430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solidFill>
                  <a:sysClr val="windowText" lastClr="000000"/>
                </a:solidFill>
              </a:rPr>
              <a:t>Организационно-методическое</a:t>
            </a:r>
            <a:r>
              <a:rPr lang="ru-RU" sz="3200" dirty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Планирование деятельности</a:t>
            </a:r>
          </a:p>
          <a:p>
            <a:pPr lvl="0"/>
            <a:r>
              <a:rPr lang="ru-RU" b="1" dirty="0"/>
              <a:t>Участие в работе </a:t>
            </a:r>
            <a:r>
              <a:rPr lang="ru-RU" b="1" dirty="0" err="1"/>
              <a:t>тПМПК</a:t>
            </a:r>
            <a:r>
              <a:rPr lang="ru-RU" b="1" dirty="0"/>
              <a:t> и </a:t>
            </a:r>
            <a:r>
              <a:rPr lang="ru-RU" b="1" dirty="0" err="1"/>
              <a:t>ПМПк</a:t>
            </a:r>
            <a:endParaRPr lang="ru-RU" b="1" dirty="0"/>
          </a:p>
          <a:p>
            <a:pPr lvl="0"/>
            <a:r>
              <a:rPr lang="ru-RU" b="1" dirty="0"/>
              <a:t>Презентация опыта работы</a:t>
            </a:r>
          </a:p>
          <a:p>
            <a:pPr lvl="0"/>
            <a:r>
              <a:rPr lang="ru-RU" b="1" dirty="0"/>
              <a:t>Оснащение КРС</a:t>
            </a:r>
          </a:p>
          <a:p>
            <a:pPr lvl="0"/>
            <a:r>
              <a:rPr lang="ru-RU" b="1" dirty="0"/>
              <a:t>Ведение документации</a:t>
            </a:r>
          </a:p>
          <a:p>
            <a:pPr lvl="0"/>
            <a:r>
              <a:rPr lang="ru-RU" b="1" dirty="0"/>
              <a:t>Участие в МО ДОУ и города</a:t>
            </a:r>
          </a:p>
          <a:p>
            <a:pPr lvl="0"/>
            <a:r>
              <a:rPr lang="ru-RU" b="1" dirty="0"/>
              <a:t>Повышение квалификации</a:t>
            </a:r>
          </a:p>
          <a:p>
            <a:pPr lvl="0"/>
            <a:r>
              <a:rPr lang="ru-RU" b="1" dirty="0"/>
              <a:t>Участие в конкурсном движении</a:t>
            </a:r>
          </a:p>
          <a:p>
            <a:pPr lvl="0"/>
            <a:r>
              <a:rPr lang="ru-RU" b="1" dirty="0"/>
              <a:t>Взаимодействие с социальными партнерами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Мониторинг деятельности</a:t>
            </a:r>
          </a:p>
          <a:p>
            <a:pPr lvl="0"/>
            <a:r>
              <a:rPr lang="ru-RU" b="1" dirty="0"/>
              <a:t>Ведение динамического наблюдения в речевых картах</a:t>
            </a:r>
          </a:p>
          <a:p>
            <a:pPr lvl="0"/>
            <a:r>
              <a:rPr lang="ru-RU" b="1" dirty="0"/>
              <a:t>Составление аналитических справок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220072" y="332656"/>
            <a:ext cx="364044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ru-RU" sz="3200" b="1" dirty="0">
                <a:solidFill>
                  <a:sysClr val="windowText" lastClr="000000"/>
                </a:solidFill>
              </a:rPr>
              <a:t>Аналитическое</a:t>
            </a:r>
            <a:endParaRPr lang="ru-RU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640448" cy="11430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solidFill>
                  <a:sysClr val="windowText" lastClr="000000"/>
                </a:solidFill>
              </a:rPr>
              <a:t>Консультативно-профилактическое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Взаимодействие с педагогами ДОУ: консультации, семинары, мастер-классы и т.д.</a:t>
            </a:r>
          </a:p>
          <a:p>
            <a:pPr lvl="0"/>
            <a:r>
              <a:rPr lang="ru-RU" b="1" dirty="0"/>
              <a:t>Взаимодействие с родителями: консультации, семинары, родительский клуб</a:t>
            </a:r>
          </a:p>
          <a:p>
            <a:pPr lvl="0"/>
            <a:r>
              <a:rPr lang="ru-RU" b="1" dirty="0"/>
              <a:t>Взаимодействие с педагогами СОШ, обеспечение преемственности ДОУ  со школой, профилактика нарушений письменной речи</a:t>
            </a:r>
          </a:p>
          <a:p>
            <a:pPr lvl="0"/>
            <a:r>
              <a:rPr lang="ru-RU" b="1" dirty="0"/>
              <a:t>Работа по профилактике речевых нарушений - выступления, беседы, лекции, консультации в социуме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Создание, обновление личного сайта</a:t>
            </a:r>
          </a:p>
          <a:p>
            <a:pPr lvl="0"/>
            <a:r>
              <a:rPr lang="ru-RU" b="1" dirty="0"/>
              <a:t>Размещение информации на сайтах ДОУ и городского МО</a:t>
            </a:r>
          </a:p>
          <a:p>
            <a:pPr lvl="0"/>
            <a:r>
              <a:rPr lang="ru-RU" b="1" dirty="0"/>
              <a:t>Издательская деятельность - выпуск газеты "Почемучки"</a:t>
            </a:r>
          </a:p>
          <a:p>
            <a:pPr lvl="0"/>
            <a:r>
              <a:rPr lang="ru-RU" b="1" dirty="0"/>
              <a:t>Публикации</a:t>
            </a:r>
          </a:p>
          <a:p>
            <a:pPr lvl="0"/>
            <a:r>
              <a:rPr lang="ru-RU" b="1" dirty="0"/>
              <a:t>Информационная деятельность: оформление папок-передвижек, стендов и т.д.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220072" y="332656"/>
            <a:ext cx="364044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ru-RU" sz="3200" b="1" dirty="0">
                <a:solidFill>
                  <a:sysClr val="windowText" lastClr="000000"/>
                </a:solidFill>
              </a:rPr>
              <a:t>Информационно-просветительское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624" t="24235" r="25014" b="37270"/>
          <a:stretch/>
        </p:blipFill>
        <p:spPr bwMode="auto">
          <a:xfrm>
            <a:off x="220720" y="294259"/>
            <a:ext cx="8712968" cy="551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A5FB36-A9DA-447F-A5BC-C797AE4190B8}"/>
              </a:ext>
            </a:extLst>
          </p:cNvPr>
          <p:cNvSpPr/>
          <p:nvPr/>
        </p:nvSpPr>
        <p:spPr>
          <a:xfrm>
            <a:off x="6876256" y="4581128"/>
            <a:ext cx="9361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01-16.</a:t>
            </a:r>
          </a:p>
          <a:p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09.2024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624" t="61990" r="25014" b="8829"/>
          <a:stretch/>
        </p:blipFill>
        <p:spPr bwMode="auto">
          <a:xfrm>
            <a:off x="220720" y="1052736"/>
            <a:ext cx="8712968" cy="48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456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Календарно-тематический</a:t>
            </a:r>
            <a:br>
              <a:rPr lang="ru-RU" dirty="0"/>
            </a:br>
            <a:r>
              <a:rPr lang="ru-RU" dirty="0"/>
              <a:t> план ОД: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Цель</a:t>
            </a:r>
          </a:p>
          <a:p>
            <a:r>
              <a:rPr lang="ru-RU" dirty="0"/>
              <a:t>Задачи (годовые, поквартальные)</a:t>
            </a:r>
          </a:p>
          <a:p>
            <a:r>
              <a:rPr lang="ru-RU" dirty="0"/>
              <a:t>Временные промежутки (квартал, месяц, неделя, день)</a:t>
            </a:r>
          </a:p>
          <a:p>
            <a:r>
              <a:rPr lang="ru-RU" dirty="0"/>
              <a:t>Лексические темы</a:t>
            </a:r>
          </a:p>
          <a:p>
            <a:r>
              <a:rPr lang="ru-RU" dirty="0"/>
              <a:t>Учет разных возрастов (старшая и подготовительная группы)  и индивидуальных особенностей детей</a:t>
            </a:r>
          </a:p>
          <a:p>
            <a:r>
              <a:rPr lang="ru-RU" dirty="0"/>
              <a:t>Концентричность (повторность с усложнением задач с небольшим интервалом)</a:t>
            </a:r>
          </a:p>
          <a:p>
            <a:r>
              <a:rPr lang="ru-RU" dirty="0"/>
              <a:t>Планируемые результаты (целевые ориентиры)</a:t>
            </a:r>
          </a:p>
          <a:p>
            <a:r>
              <a:rPr lang="ru-RU" dirty="0"/>
              <a:t>Интеграция образовательных областей</a:t>
            </a:r>
          </a:p>
          <a:p>
            <a:r>
              <a:rPr lang="ru-RU" dirty="0"/>
              <a:t>Виды детской деятельности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по самообразованию:</a:t>
            </a:r>
            <a:br>
              <a:rPr lang="ru-RU" b="1" dirty="0"/>
            </a:br>
            <a:r>
              <a:rPr lang="ru-RU" sz="2700" b="1" dirty="0"/>
              <a:t>разрабатывается на перспективу до 3-х 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1416"/>
            <a:ext cx="7498080" cy="506794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Работа над темой опыта (формулировка темы, постановка цели; формулирование актуальности, предполагаемых результатов; определение этапов внедрения в практику; презентация опыта);</a:t>
            </a:r>
          </a:p>
          <a:p>
            <a:r>
              <a:rPr lang="ru-RU" b="1" dirty="0"/>
              <a:t>Информационно-аналитическая деятельность (изучение и анализ научно-методической литературы);</a:t>
            </a:r>
          </a:p>
          <a:p>
            <a:r>
              <a:rPr lang="ru-RU" b="1" dirty="0"/>
              <a:t>Повышение квалификации (курсовая подготовка, </a:t>
            </a:r>
            <a:r>
              <a:rPr lang="ru-RU" b="1" dirty="0" err="1"/>
              <a:t>вебинары</a:t>
            </a:r>
            <a:r>
              <a:rPr lang="ru-RU" b="1" dirty="0"/>
              <a:t>);</a:t>
            </a:r>
          </a:p>
          <a:p>
            <a:r>
              <a:rPr lang="ru-RU" b="1" dirty="0"/>
              <a:t>Участие в методической деятельности ДОУ;</a:t>
            </a:r>
          </a:p>
          <a:p>
            <a:r>
              <a:rPr lang="ru-RU" b="1" dirty="0"/>
              <a:t>Участие в работе городского МО;</a:t>
            </a:r>
          </a:p>
          <a:p>
            <a:r>
              <a:rPr lang="ru-RU" b="1" dirty="0"/>
              <a:t>Обновление и пополнение КРС группы и кабинета;</a:t>
            </a:r>
          </a:p>
          <a:p>
            <a:r>
              <a:rPr lang="ru-RU" b="1" dirty="0"/>
              <a:t>Наставничество;</a:t>
            </a:r>
          </a:p>
          <a:p>
            <a:r>
              <a:rPr lang="ru-RU" b="1" dirty="0"/>
              <a:t>Подготовка к аттестации (разработка и создание собственных программ, педагогических технологий, дидактических пособий);</a:t>
            </a:r>
          </a:p>
          <a:p>
            <a:r>
              <a:rPr lang="ru-RU" b="1" dirty="0"/>
              <a:t>Публикации;</a:t>
            </a:r>
          </a:p>
          <a:p>
            <a:r>
              <a:rPr lang="ru-RU" b="1" dirty="0"/>
              <a:t>Участие в конкурсном движении;</a:t>
            </a:r>
          </a:p>
          <a:p>
            <a:r>
              <a:rPr lang="ru-RU" b="1" dirty="0"/>
              <a:t>Ведение дополнительной общественной работы (участие в работе экспертных групп, аттестационных комиссий, ПМПК и </a:t>
            </a:r>
            <a:r>
              <a:rPr lang="ru-RU" b="1" dirty="0" err="1"/>
              <a:t>ПМПк</a:t>
            </a:r>
            <a:r>
              <a:rPr lang="ru-RU" b="1" dirty="0"/>
              <a:t> ДОУ</a:t>
            </a:r>
          </a:p>
          <a:p>
            <a:r>
              <a:rPr lang="ru-RU" b="1" dirty="0"/>
              <a:t>Ведение, обновление персонального сайта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4c5/00064654-9084189c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8495928" cy="637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8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C1910-2DBF-4B2D-A31C-650C4397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6B2E7-293C-41C4-9548-7B0EF65B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1E208C-A96E-432B-A228-B7F8441A1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959"/>
            <a:ext cx="9144000" cy="56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7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A6FDD-9734-437E-846E-C9EFA2ED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118EA-FB5F-42E5-814A-1592F3B7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9073E8-C63D-49A3-B2B5-8AD8E4656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7"/>
            <a:ext cx="9144000" cy="67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EF082-96B1-4A19-9425-D43E7A97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6053F-D5A6-44BE-80CC-60B109474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AFA0E1-0D13-4B9C-B627-EEE8BCEC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35"/>
            <a:ext cx="9144000" cy="67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A26D8-539E-411F-A218-BA7670EA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E70A7-E658-410F-A5C6-F4AA6E754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C65E8-00BE-4464-994F-BE4F1678C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92"/>
            <a:ext cx="9144000" cy="66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7CD60-754C-4C2A-96C1-2AF3F5C7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5512A-2B90-4CB7-AF63-4722A338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69C01B-F7AF-460D-B7DD-D98FC451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1" y="0"/>
            <a:ext cx="908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0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80F4F-263A-4AB1-B216-D50F05E8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Консилиум и </a:t>
            </a:r>
            <a:r>
              <a:rPr lang="ru-RU" dirty="0" err="1"/>
              <a:t>логопункт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06AC5-26A2-458A-8408-365DC4C3C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98F744-578A-4B51-94D4-39267B1E1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67" y="1556792"/>
            <a:ext cx="8256121" cy="64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7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1133</TotalTime>
  <Words>659</Words>
  <Application>Microsoft Office PowerPoint</Application>
  <PresentationFormat>Экран (4:3)</PresentationFormat>
  <Paragraphs>139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 Narrow</vt:lpstr>
      <vt:lpstr>Corbel</vt:lpstr>
      <vt:lpstr>Gill Sans MT</vt:lpstr>
      <vt:lpstr>Verdana</vt:lpstr>
      <vt:lpstr>Wingdings 2</vt:lpstr>
      <vt:lpstr>Солнцестояние</vt:lpstr>
      <vt:lpstr>Планирование КРД как компонент профессионально-педагогической компетентности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Консилиум и логопункт</vt:lpstr>
      <vt:lpstr>Презентация PowerPoint</vt:lpstr>
      <vt:lpstr>Презентация PowerPoint</vt:lpstr>
      <vt:lpstr>Итоговые + обучающие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 – это заблаговременное определение последовательности осуществления воспитательно-образовательной работы с указанием необходимых условий, средств, форм и методов.</vt:lpstr>
      <vt:lpstr>Виды планирования:</vt:lpstr>
      <vt:lpstr>Список обязательной и рекомендованной документации учителя-логопеда ДОУ</vt:lpstr>
      <vt:lpstr>Нормативный блок:</vt:lpstr>
      <vt:lpstr>Блок планирования:</vt:lpstr>
      <vt:lpstr>Блок рабочей документации: </vt:lpstr>
      <vt:lpstr>Методический блок:</vt:lpstr>
      <vt:lpstr>Перспективный годовой план организационно-методической работы учителя-логопеда в ДОУ отражает:</vt:lpstr>
      <vt:lpstr>Этапы построения перспективного годового плана организационно-методической работы учителя-логопеда:</vt:lpstr>
      <vt:lpstr>Разделы годового плана </vt:lpstr>
      <vt:lpstr>Презентация PowerPoint</vt:lpstr>
      <vt:lpstr>Презентация PowerPoint</vt:lpstr>
      <vt:lpstr>Организационно-диагностическое</vt:lpstr>
      <vt:lpstr>Организационно-методическое </vt:lpstr>
      <vt:lpstr>Консультативно-профилактическое</vt:lpstr>
      <vt:lpstr>Презентация PowerPoint</vt:lpstr>
      <vt:lpstr>Презентация PowerPoint</vt:lpstr>
      <vt:lpstr>Календарно-тематический  план ОД:</vt:lpstr>
      <vt:lpstr>План по самообразованию: разрабатывается на перспективу до 3-х лет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 Филипенко</cp:lastModifiedBy>
  <cp:revision>58</cp:revision>
  <dcterms:created xsi:type="dcterms:W3CDTF">2016-11-28T15:53:50Z</dcterms:created>
  <dcterms:modified xsi:type="dcterms:W3CDTF">2024-09-22T17:43:21Z</dcterms:modified>
</cp:coreProperties>
</file>