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256" r:id="rId3"/>
    <p:sldId id="257" r:id="rId4"/>
    <p:sldId id="258" r:id="rId5"/>
    <p:sldId id="259" r:id="rId6"/>
    <p:sldId id="271" r:id="rId7"/>
    <p:sldId id="309" r:id="rId8"/>
    <p:sldId id="318" r:id="rId9"/>
    <p:sldId id="314" r:id="rId10"/>
    <p:sldId id="315" r:id="rId11"/>
    <p:sldId id="316" r:id="rId12"/>
    <p:sldId id="317" r:id="rId13"/>
    <p:sldId id="325" r:id="rId14"/>
    <p:sldId id="324" r:id="rId15"/>
    <p:sldId id="313" r:id="rId16"/>
    <p:sldId id="327" r:id="rId17"/>
    <p:sldId id="268" r:id="rId18"/>
    <p:sldId id="269" r:id="rId19"/>
    <p:sldId id="270" r:id="rId20"/>
    <p:sldId id="274" r:id="rId21"/>
    <p:sldId id="275" r:id="rId22"/>
    <p:sldId id="276" r:id="rId23"/>
    <p:sldId id="277" r:id="rId24"/>
    <p:sldId id="278" r:id="rId25"/>
    <p:sldId id="279" r:id="rId26"/>
    <p:sldId id="280" r:id="rId27"/>
    <p:sldId id="281" r:id="rId28"/>
    <p:sldId id="282" r:id="rId29"/>
    <p:sldId id="283" r:id="rId30"/>
    <p:sldId id="311" r:id="rId31"/>
    <p:sldId id="284" r:id="rId32"/>
    <p:sldId id="328" r:id="rId33"/>
    <p:sldId id="285" r:id="rId34"/>
    <p:sldId id="310" r:id="rId35"/>
    <p:sldId id="287" r:id="rId36"/>
    <p:sldId id="288" r:id="rId37"/>
    <p:sldId id="289" r:id="rId38"/>
    <p:sldId id="290" r:id="rId39"/>
    <p:sldId id="291" r:id="rId40"/>
    <p:sldId id="293" r:id="rId41"/>
    <p:sldId id="294" r:id="rId42"/>
    <p:sldId id="295" r:id="rId43"/>
    <p:sldId id="296" r:id="rId44"/>
    <p:sldId id="297" r:id="rId45"/>
    <p:sldId id="298" r:id="rId46"/>
    <p:sldId id="299" r:id="rId47"/>
    <p:sldId id="302" r:id="rId48"/>
    <p:sldId id="303" r:id="rId49"/>
    <p:sldId id="304" r:id="rId50"/>
    <p:sldId id="306" r:id="rId51"/>
    <p:sldId id="307" r:id="rId52"/>
    <p:sldId id="308" r:id="rId53"/>
    <p:sldId id="301" r:id="rId54"/>
    <p:sldId id="326"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107" d="100"/>
          <a:sy n="107" d="100"/>
        </p:scale>
        <p:origin x="-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apni.ru/article/2725-sovremennie-tekhnologii-logopedicheskogo-mas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700808"/>
            <a:ext cx="7846640" cy="2331690"/>
          </a:xfrm>
        </p:spPr>
        <p:txBody>
          <a:bodyPr>
            <a:normAutofit/>
          </a:bodyPr>
          <a:lstStyle/>
          <a:p>
            <a:r>
              <a:rPr lang="ru-RU" sz="3200" dirty="0" smtClean="0">
                <a:latin typeface="Times New Roman" panose="02020603050405020304" pitchFamily="18" charset="0"/>
                <a:cs typeface="Times New Roman" panose="02020603050405020304" pitchFamily="18" charset="0"/>
              </a:rPr>
              <a:t>Использования </a:t>
            </a:r>
            <a:r>
              <a:rPr lang="ru-RU" sz="3200" dirty="0" err="1">
                <a:latin typeface="Times New Roman" panose="02020603050405020304" pitchFamily="18" charset="0"/>
                <a:cs typeface="Times New Roman" panose="02020603050405020304" pitchFamily="18" charset="0"/>
              </a:rPr>
              <a:t>здоровьесберегающих</a:t>
            </a:r>
            <a:r>
              <a:rPr lang="ru-RU" sz="3200" dirty="0">
                <a:latin typeface="Times New Roman" panose="02020603050405020304" pitchFamily="18" charset="0"/>
                <a:cs typeface="Times New Roman" panose="02020603050405020304" pitchFamily="18" charset="0"/>
              </a:rPr>
              <a:t> технологий в логопедической работе с детьми с дизартрией</a:t>
            </a:r>
          </a:p>
        </p:txBody>
      </p:sp>
      <p:sp>
        <p:nvSpPr>
          <p:cNvPr id="3" name="Подзаголовок 2"/>
          <p:cNvSpPr>
            <a:spLocks noGrp="1"/>
          </p:cNvSpPr>
          <p:nvPr>
            <p:ph type="subTitle" idx="1"/>
          </p:nvPr>
        </p:nvSpPr>
        <p:spPr>
          <a:xfrm>
            <a:off x="2843808" y="4293096"/>
            <a:ext cx="6192688" cy="720080"/>
          </a:xfrm>
        </p:spPr>
        <p:txBody>
          <a:bodyPr/>
          <a:lstStyle/>
          <a:p>
            <a:r>
              <a:rPr lang="ru-RU" sz="1800" dirty="0">
                <a:solidFill>
                  <a:schemeClr val="tx1"/>
                </a:solidFill>
                <a:latin typeface="Times New Roman" panose="02020603050405020304" pitchFamily="18" charset="0"/>
                <a:cs typeface="Times New Roman" panose="02020603050405020304" pitchFamily="18" charset="0"/>
              </a:rPr>
              <a:t>Учитель – логопед I квалификационной категории</a:t>
            </a:r>
          </a:p>
          <a:p>
            <a:r>
              <a:rPr lang="ru-RU" sz="1800" dirty="0" smtClean="0">
                <a:solidFill>
                  <a:schemeClr val="tx1"/>
                </a:solidFill>
                <a:latin typeface="Times New Roman" panose="02020603050405020304" pitchFamily="18" charset="0"/>
                <a:cs typeface="Times New Roman" panose="02020603050405020304" pitchFamily="18" charset="0"/>
              </a:rPr>
              <a:t>Лаврина А.А.</a:t>
            </a:r>
            <a:endParaRPr lang="ru-RU" sz="1800" dirty="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4" name="Прямоугольник 3"/>
          <p:cNvSpPr/>
          <p:nvPr/>
        </p:nvSpPr>
        <p:spPr>
          <a:xfrm>
            <a:off x="827584" y="281343"/>
            <a:ext cx="7560840" cy="1077218"/>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Муниципальное </a:t>
            </a:r>
            <a:r>
              <a:rPr lang="ru-RU" sz="1600" dirty="0" smtClean="0">
                <a:latin typeface="Times New Roman" panose="02020603050405020304" pitchFamily="18" charset="0"/>
                <a:cs typeface="Times New Roman" panose="02020603050405020304" pitchFamily="18" charset="0"/>
              </a:rPr>
              <a:t>автономное дошкольное образовательное учреждение </a:t>
            </a:r>
          </a:p>
          <a:p>
            <a:pPr algn="ctr"/>
            <a:r>
              <a:rPr lang="ru-RU" sz="1600" dirty="0" smtClean="0">
                <a:latin typeface="Times New Roman" panose="02020603050405020304" pitchFamily="18" charset="0"/>
                <a:cs typeface="Times New Roman" panose="02020603050405020304" pitchFamily="18" charset="0"/>
              </a:rPr>
              <a:t>«Детский сад № 122 комбинированного вида </a:t>
            </a:r>
            <a:r>
              <a:rPr lang="ru-RU" sz="1600" dirty="0">
                <a:latin typeface="Times New Roman" panose="02020603050405020304" pitchFamily="18" charset="0"/>
                <a:cs typeface="Times New Roman" panose="02020603050405020304" pitchFamily="18" charset="0"/>
              </a:rPr>
              <a:t>Орска»</a:t>
            </a:r>
          </a:p>
          <a:p>
            <a:pPr algn="ct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663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659" y="227382"/>
            <a:ext cx="7776864" cy="5632311"/>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Самомассаж мышц головы и шеи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«Я хороший». Расположить ладони обеих рук на области головы, ближе ко лбу, соединив пальцы в центре, и затем провести ладонями по волосам, опускаясь вниз через уши и боковые поверхности шеи к плечам. Движения рук должны быть одновременными, медленными, поглаживающими.</a:t>
            </a:r>
          </a:p>
          <a:p>
            <a:r>
              <a:rPr lang="ru-RU" dirty="0">
                <a:latin typeface="Times New Roman" panose="02020603050405020304" pitchFamily="18" charset="0"/>
                <a:cs typeface="Times New Roman" panose="02020603050405020304" pitchFamily="18" charset="0"/>
              </a:rPr>
              <a:t>2. «Наденем шапочку». Исходное положение рук то же. Движения обеих ладоней вниз к ушам, а затем по переднебоковой части шеи к яремной ямке.</a:t>
            </a:r>
          </a:p>
          <a:p>
            <a:r>
              <a:rPr lang="ru-RU" b="1" dirty="0">
                <a:latin typeface="Times New Roman" panose="02020603050405020304" pitchFamily="18" charset="0"/>
                <a:cs typeface="Times New Roman" panose="02020603050405020304" pitchFamily="18" charset="0"/>
              </a:rPr>
              <a:t>Самомассаж мышц лица</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«Рисуем дорожки». Движение пальцев от середины лба к вискам.</a:t>
            </a:r>
          </a:p>
          <a:p>
            <a:r>
              <a:rPr lang="ru-RU" dirty="0">
                <a:latin typeface="Times New Roman" panose="02020603050405020304" pitchFamily="18" charset="0"/>
                <a:cs typeface="Times New Roman" panose="02020603050405020304" pitchFamily="18" charset="0"/>
              </a:rPr>
              <a:t>2. «Рисуем яблочки». Круговые движения пальцев от середины лба к вискам.</a:t>
            </a:r>
          </a:p>
          <a:p>
            <a:r>
              <a:rPr lang="ru-RU" dirty="0">
                <a:latin typeface="Times New Roman" panose="02020603050405020304" pitchFamily="18" charset="0"/>
                <a:cs typeface="Times New Roman" panose="02020603050405020304" pitchFamily="18" charset="0"/>
              </a:rPr>
              <a:t>3. «Рисуем елочки». Движения пальцев от середины лба к вискам. Движение направлено несколько по диагонали.</a:t>
            </a: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Пальцевый</a:t>
            </a:r>
            <a:r>
              <a:rPr lang="ru-RU" dirty="0">
                <a:latin typeface="Times New Roman" panose="02020603050405020304" pitchFamily="18" charset="0"/>
                <a:cs typeface="Times New Roman" panose="02020603050405020304" pitchFamily="18" charset="0"/>
              </a:rPr>
              <a:t> душ». Легкое постукивание или похлопывание кончиками пальцев по лбу.</a:t>
            </a:r>
          </a:p>
          <a:p>
            <a:r>
              <a:rPr lang="ru-RU" dirty="0">
                <a:latin typeface="Times New Roman" panose="02020603050405020304" pitchFamily="18" charset="0"/>
                <a:cs typeface="Times New Roman" panose="02020603050405020304" pitchFamily="18" charset="0"/>
              </a:rPr>
              <a:t>5. «Рисуем брови». Проводить по бровям от переносицы к вискам каждым пальцем поочередно: указательным, средним, безымянным и мизинцем.</a:t>
            </a:r>
          </a:p>
          <a:p>
            <a:r>
              <a:rPr lang="ru-RU" dirty="0">
                <a:latin typeface="Times New Roman" panose="02020603050405020304" pitchFamily="18" charset="0"/>
                <a:cs typeface="Times New Roman" panose="02020603050405020304" pitchFamily="18" charset="0"/>
              </a:rPr>
              <a:t>6. «Наденем очки». Указательным пальцем проводить легко от виска по краю скуловой кости к переносице, затем по брови к вискам.</a:t>
            </a:r>
          </a:p>
          <a:p>
            <a:r>
              <a:rPr lang="ru-RU" dirty="0">
                <a:latin typeface="Times New Roman" panose="02020603050405020304" pitchFamily="18" charset="0"/>
                <a:cs typeface="Times New Roman" panose="02020603050405020304" pitchFamily="18" charset="0"/>
              </a:rPr>
              <a:t>7. «Нарисуем усы». Движение указательными и средними пальцами от середины верхней губы к углам рта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921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2365" y="476672"/>
            <a:ext cx="7776864" cy="4801314"/>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Самомассаж губ и языка</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Данные приемы самомассажа можно рассматривать и как часть активной гимнастики.</a:t>
            </a:r>
          </a:p>
          <a:p>
            <a:r>
              <a:rPr lang="ru-RU" dirty="0">
                <a:latin typeface="Times New Roman" panose="02020603050405020304" pitchFamily="18" charset="0"/>
                <a:cs typeface="Times New Roman" panose="02020603050405020304" pitchFamily="18" charset="0"/>
              </a:rPr>
              <a:t>1. «Расческа». Поглаживание губ (поочередно верхней и нижней) зубами.</a:t>
            </a:r>
          </a:p>
          <a:p>
            <a:r>
              <a:rPr lang="ru-RU" dirty="0">
                <a:latin typeface="Times New Roman" panose="02020603050405020304" pitchFamily="18" charset="0"/>
                <a:cs typeface="Times New Roman" panose="02020603050405020304" pitchFamily="18" charset="0"/>
              </a:rPr>
              <a:t>2. «Молоточек». Постукивание губ (поочередно верхней и нижней) зубами.</a:t>
            </a:r>
          </a:p>
          <a:p>
            <a:r>
              <a:rPr lang="ru-RU" dirty="0">
                <a:latin typeface="Times New Roman" panose="02020603050405020304" pitchFamily="18" charset="0"/>
                <a:cs typeface="Times New Roman" panose="02020603050405020304" pitchFamily="18" charset="0"/>
              </a:rPr>
              <a:t>3. «Поглаживание языка губами». Просунуть язык как возможно больше сквозь узкую щель между губами, затем расслабить его так, чтобы боковые края языка касались углов рта. Постепенно убирать язык в полость рта.</a:t>
            </a: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Пошлепывание</a:t>
            </a:r>
            <a:r>
              <a:rPr lang="ru-RU" dirty="0">
                <a:latin typeface="Times New Roman" panose="02020603050405020304" pitchFamily="18" charset="0"/>
                <a:cs typeface="Times New Roman" panose="02020603050405020304" pitchFamily="18" charset="0"/>
              </a:rPr>
              <a:t> языка губами» («Накажем непослушный язычок»). Просовывая язык сквозь губы вперед, пошлепывать его губами, при этом слышится звук «</a:t>
            </a:r>
            <a:r>
              <a:rPr lang="ru-RU" dirty="0" err="1">
                <a:latin typeface="Times New Roman" panose="02020603050405020304" pitchFamily="18" charset="0"/>
                <a:cs typeface="Times New Roman" panose="02020603050405020304" pitchFamily="18" charset="0"/>
              </a:rPr>
              <a:t>пя-пя-пя</a:t>
            </a:r>
            <a:r>
              <a:rPr lang="ru-RU" dirty="0">
                <a:latin typeface="Times New Roman" panose="02020603050405020304" pitchFamily="18" charset="0"/>
                <a:cs typeface="Times New Roman" panose="02020603050405020304" pitchFamily="18" charset="0"/>
              </a:rPr>
              <a:t>», точно так же убирать язык внутрь рта.</a:t>
            </a:r>
          </a:p>
          <a:p>
            <a:r>
              <a:rPr lang="ru-RU" dirty="0">
                <a:latin typeface="Times New Roman" panose="02020603050405020304" pitchFamily="18" charset="0"/>
                <a:cs typeface="Times New Roman" panose="02020603050405020304" pitchFamily="18" charset="0"/>
              </a:rPr>
              <a:t>5. «Поглаживание языка зубами» («Причешем язычок»). Просунуть язык как возможно больше сквозь узкую щель между зубами, затем расслабить его так, чтобы боковые края языка касались углов рта. Постепенно убирать язык в полость рта.</a:t>
            </a:r>
          </a:p>
          <a:p>
            <a:r>
              <a:rPr lang="ru-RU" dirty="0">
                <a:latin typeface="Times New Roman" panose="02020603050405020304" pitchFamily="18" charset="0"/>
                <a:cs typeface="Times New Roman" panose="02020603050405020304" pitchFamily="18" charset="0"/>
              </a:rPr>
              <a:t>6. «</a:t>
            </a:r>
            <a:r>
              <a:rPr lang="ru-RU" dirty="0" err="1">
                <a:latin typeface="Times New Roman" panose="02020603050405020304" pitchFamily="18" charset="0"/>
                <a:cs typeface="Times New Roman" panose="02020603050405020304" pitchFamily="18" charset="0"/>
              </a:rPr>
              <a:t>Покусывание</a:t>
            </a:r>
            <a:r>
              <a:rPr lang="ru-RU" dirty="0">
                <a:latin typeface="Times New Roman" panose="02020603050405020304" pitchFamily="18" charset="0"/>
                <a:cs typeface="Times New Roman" panose="02020603050405020304" pitchFamily="18" charset="0"/>
              </a:rPr>
              <a:t> языка зубами» («Покусаем язычок»). Легко покусывать язык зубами, высовывая его вперед и убирая назад, в полость рта.</a:t>
            </a:r>
          </a:p>
        </p:txBody>
      </p:sp>
    </p:spTree>
    <p:extLst>
      <p:ext uri="{BB962C8B-B14F-4D97-AF65-F5344CB8AC3E}">
        <p14:creationId xmlns:p14="http://schemas.microsoft.com/office/powerpoint/2010/main" val="1051295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280920" cy="3970318"/>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Приемы самомассажа ложками:</a:t>
            </a:r>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 </a:t>
            </a:r>
            <a:r>
              <a:rPr lang="ru-RU" dirty="0" err="1">
                <a:latin typeface="Times New Roman" panose="02020603050405020304" pitchFamily="18" charset="0"/>
                <a:cs typeface="Times New Roman" panose="02020603050405020304" pitchFamily="18" charset="0"/>
              </a:rPr>
              <a:t>Крупенчук</a:t>
            </a:r>
            <a:r>
              <a:rPr lang="ru-RU" dirty="0">
                <a:latin typeface="Times New Roman" panose="02020603050405020304" pitchFamily="18" charset="0"/>
                <a:cs typeface="Times New Roman" panose="02020603050405020304" pitchFamily="18" charset="0"/>
              </a:rPr>
              <a:t> предложила методику логопедического массажа с</a:t>
            </a:r>
          </a:p>
          <a:p>
            <a:r>
              <a:rPr lang="ru-RU" dirty="0">
                <a:latin typeface="Times New Roman" panose="02020603050405020304" pitchFamily="18" charset="0"/>
                <a:cs typeface="Times New Roman" panose="02020603050405020304" pitchFamily="18" charset="0"/>
              </a:rPr>
              <a:t>использованием ложек. Такой массаж может проводить не только логопед, но и</a:t>
            </a:r>
          </a:p>
          <a:p>
            <a:r>
              <a:rPr lang="ru-RU" dirty="0">
                <a:latin typeface="Times New Roman" panose="02020603050405020304" pitchFamily="18" charset="0"/>
                <a:cs typeface="Times New Roman" panose="02020603050405020304" pitchFamily="18" charset="0"/>
              </a:rPr>
              <a:t>родители ребенка, получившие рекомендации по выполнению массажных</a:t>
            </a:r>
          </a:p>
          <a:p>
            <a:r>
              <a:rPr lang="ru-RU" dirty="0">
                <a:latin typeface="Times New Roman" panose="02020603050405020304" pitchFamily="18" charset="0"/>
                <a:cs typeface="Times New Roman" panose="02020603050405020304" pitchFamily="18" charset="0"/>
              </a:rPr>
              <a:t>упражнений от специалиста.</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массажа детей следует использовать чайные или кофейные ложки, одному</a:t>
            </a:r>
          </a:p>
          <a:p>
            <a:r>
              <a:rPr lang="ru-RU" dirty="0">
                <a:latin typeface="Times New Roman" panose="02020603050405020304" pitchFamily="18" charset="0"/>
                <a:cs typeface="Times New Roman" panose="02020603050405020304" pitchFamily="18" charset="0"/>
              </a:rPr>
              <a:t>ребенку потребуется две ложки. Ложки должны быть выполнены из нержавеющей</a:t>
            </a:r>
          </a:p>
          <a:p>
            <a:r>
              <a:rPr lang="ru-RU" dirty="0">
                <a:latin typeface="Times New Roman" panose="02020603050405020304" pitchFamily="18" charset="0"/>
                <a:cs typeface="Times New Roman" panose="02020603050405020304" pitchFamily="18" charset="0"/>
              </a:rPr>
              <a:t>стали, черпак должен быть закругленным, а черенок не должен иметь резных краев </a:t>
            </a:r>
            <a:r>
              <a:rPr lang="ru-RU" dirty="0" smtClean="0">
                <a:latin typeface="Times New Roman" panose="02020603050405020304" pitchFamily="18" charset="0"/>
                <a:cs typeface="Times New Roman" panose="02020603050405020304" pitchFamily="18" charset="0"/>
              </a:rPr>
              <a:t>и украшений</a:t>
            </a:r>
            <a:r>
              <a:rPr lang="ru-RU" dirty="0">
                <a:latin typeface="Times New Roman" panose="02020603050405020304" pitchFamily="18" charset="0"/>
                <a:cs typeface="Times New Roman" panose="02020603050405020304" pitchFamily="18" charset="0"/>
              </a:rPr>
              <a:t>. Перед каждым использованием ложку необходимо мыть. Если </a:t>
            </a:r>
            <a:r>
              <a:rPr lang="ru-RU" dirty="0" smtClean="0">
                <a:latin typeface="Times New Roman" panose="02020603050405020304" pitchFamily="18" charset="0"/>
                <a:cs typeface="Times New Roman" panose="02020603050405020304" pitchFamily="18" charset="0"/>
              </a:rPr>
              <a:t>ребенок будет </a:t>
            </a:r>
            <a:r>
              <a:rPr lang="ru-RU" dirty="0">
                <a:latin typeface="Times New Roman" panose="02020603050405020304" pitchFamily="18" charset="0"/>
                <a:cs typeface="Times New Roman" panose="02020603050405020304" pitchFamily="18" charset="0"/>
              </a:rPr>
              <a:t>выполнять самомассаж ложками, ему также следует вымыть руки.</a:t>
            </a:r>
          </a:p>
          <a:p>
            <a:r>
              <a:rPr lang="ru-RU" dirty="0">
                <a:latin typeface="Times New Roman" panose="02020603050405020304" pitchFamily="18" charset="0"/>
                <a:cs typeface="Times New Roman" panose="02020603050405020304" pitchFamily="18" charset="0"/>
              </a:rPr>
              <a:t>Массаж выполняется под стихотворение, которое читает взрослый. Ребенок при</a:t>
            </a:r>
          </a:p>
          <a:p>
            <a:r>
              <a:rPr lang="ru-RU" dirty="0">
                <a:latin typeface="Times New Roman" panose="02020603050405020304" pitchFamily="18" charset="0"/>
                <a:cs typeface="Times New Roman" panose="02020603050405020304" pitchFamily="18" charset="0"/>
              </a:rPr>
              <a:t>этом выполняет массажные движения, соответствующие тексту стихотворения.</a:t>
            </a:r>
          </a:p>
        </p:txBody>
      </p:sp>
    </p:spTree>
    <p:extLst>
      <p:ext uri="{BB962C8B-B14F-4D97-AF65-F5344CB8AC3E}">
        <p14:creationId xmlns:p14="http://schemas.microsoft.com/office/powerpoint/2010/main" val="375630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007" y="476672"/>
            <a:ext cx="8856984" cy="3970318"/>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Самомассаж </a:t>
            </a:r>
            <a:r>
              <a:rPr lang="ru-RU" b="1" dirty="0">
                <a:latin typeface="Times New Roman" panose="02020603050405020304" pitchFamily="18" charset="0"/>
                <a:cs typeface="Times New Roman" panose="02020603050405020304" pitchFamily="18" charset="0"/>
              </a:rPr>
              <a:t>кистей и пальцев рук </a:t>
            </a:r>
            <a:endParaRPr lang="ru-RU" b="1"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Японская методика пальцевого массажа;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ладонных поверхностей каменным, металлическими или стеклянными разноцветными шариками (</a:t>
            </a:r>
            <a:r>
              <a:rPr lang="ru-RU" dirty="0" err="1" smtClean="0">
                <a:latin typeface="Times New Roman" panose="02020603050405020304" pitchFamily="18" charset="0"/>
                <a:cs typeface="Times New Roman" panose="02020603050405020304" pitchFamily="18" charset="0"/>
              </a:rPr>
              <a:t>марблз</a:t>
            </a:r>
            <a:r>
              <a:rPr lang="ru-RU" dirty="0" smtClean="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Прищепочный массаж;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орехами;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шестигранными карандашами;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аппликаторами (</a:t>
            </a:r>
            <a:r>
              <a:rPr lang="ru-RU" dirty="0" err="1" smtClean="0">
                <a:latin typeface="Times New Roman" panose="02020603050405020304" pitchFamily="18" charset="0"/>
                <a:cs typeface="Times New Roman" panose="02020603050405020304" pitchFamily="18" charset="0"/>
              </a:rPr>
              <a:t>иппликатором</a:t>
            </a:r>
            <a:r>
              <a:rPr lang="ru-RU" dirty="0" smtClean="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четками;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травяными мешочками;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камнями;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зондами, </a:t>
            </a:r>
            <a:r>
              <a:rPr lang="ru-RU" dirty="0" err="1" smtClean="0">
                <a:latin typeface="Times New Roman" panose="02020603050405020304" pitchFamily="18" charset="0"/>
                <a:cs typeface="Times New Roman" panose="02020603050405020304" pitchFamily="18" charset="0"/>
              </a:rPr>
              <a:t>зондозаменителями</a:t>
            </a:r>
            <a:r>
              <a:rPr lang="ru-RU" dirty="0" smtClean="0">
                <a:latin typeface="Times New Roman" panose="02020603050405020304" pitchFamily="18" charset="0"/>
                <a:cs typeface="Times New Roman" panose="02020603050405020304" pitchFamily="18" charset="0"/>
              </a:rPr>
              <a:t>, зубными щетками;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Массаж приборами су-</a:t>
            </a:r>
            <a:r>
              <a:rPr lang="ru-RU" dirty="0" err="1" smtClean="0">
                <a:latin typeface="Times New Roman" panose="02020603050405020304" pitchFamily="18" charset="0"/>
                <a:cs typeface="Times New Roman" panose="02020603050405020304" pitchFamily="18" charset="0"/>
              </a:rPr>
              <a:t>джок</a:t>
            </a:r>
            <a:r>
              <a:rPr lang="ru-RU" dirty="0" smtClean="0">
                <a:latin typeface="Times New Roman" panose="02020603050405020304" pitchFamily="18" charset="0"/>
                <a:cs typeface="Times New Roman" panose="02020603050405020304" pitchFamily="18" charset="0"/>
              </a:rPr>
              <a:t> терапии.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682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477053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Японский ученый </a:t>
            </a:r>
            <a:r>
              <a:rPr lang="ru-RU" sz="1600" dirty="0" err="1">
                <a:latin typeface="Times New Roman" panose="02020603050405020304" pitchFamily="18" charset="0"/>
                <a:cs typeface="Times New Roman" panose="02020603050405020304" pitchFamily="18" charset="0"/>
              </a:rPr>
              <a:t>Йосиро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Цуцуми</a:t>
            </a:r>
            <a:r>
              <a:rPr lang="ru-RU" sz="1600" dirty="0">
                <a:latin typeface="Times New Roman" panose="02020603050405020304" pitchFamily="18" charset="0"/>
                <a:cs typeface="Times New Roman" panose="02020603050405020304" pitchFamily="18" charset="0"/>
              </a:rPr>
              <a:t> разработал систему упражнений для самомассажа:</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1.    массаж пальцев, начиная с большого и до мизинца. Растирают сначала подушечку пальца, а затем медленно поднимаются к основанию. Такой массаж желательно сопровождать веселыми рифмовками.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2.    Массаж ладонных поверхностей каменным, металлическими или стеклянными разноцветными шариками (</a:t>
            </a:r>
            <a:r>
              <a:rPr lang="ru-RU" sz="1600" dirty="0" err="1">
                <a:latin typeface="Times New Roman" panose="02020603050405020304" pitchFamily="18" charset="0"/>
                <a:cs typeface="Times New Roman" panose="02020603050405020304" pitchFamily="18" charset="0"/>
              </a:rPr>
              <a:t>марблз</a:t>
            </a:r>
            <a:r>
              <a:rPr lang="ru-RU" sz="1600" dirty="0">
                <a:latin typeface="Times New Roman" panose="02020603050405020304" pitchFamily="18" charset="0"/>
                <a:cs typeface="Times New Roman" panose="02020603050405020304" pitchFamily="18" charset="0"/>
              </a:rPr>
              <a:t>) : их нужно</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вертеть в руках;</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щелкать по ним пальцами;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стрелять;</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-направлять в специальные желобки и лунки – отверстия, состязаться в точности попадания;</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3. Массаж грецкими орехами: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 катать два ореха между ладонями;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 один орех прокатывать между пальцами;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удерживать несколько орехов между растопыренными пальцами ведущей руки и обеих рук;</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4. Массаж шестигранными карандашами: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 пропускать карандаш между одним и двумя, тремя пальцами;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 удерживать в определенном положении в правой и левой руке</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5. Массаж четками. Перебирание четок развивает пальчики, успокаивает нервы. Перебирание сочетают со счетом прямым и обратным</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41" y="4641437"/>
            <a:ext cx="2874640" cy="21668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723432"/>
            <a:ext cx="3672408" cy="21345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654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000" dirty="0" err="1" smtClean="0">
                <a:latin typeface="Times New Roman" panose="02020603050405020304" pitchFamily="18" charset="0"/>
                <a:cs typeface="Times New Roman" panose="02020603050405020304" pitchFamily="18" charset="0"/>
              </a:rPr>
              <a:t>Аурикуло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массаж </a:t>
            </a:r>
            <a:r>
              <a:rPr lang="ru-RU" sz="2000" dirty="0" smtClean="0">
                <a:latin typeface="Times New Roman" panose="02020603050405020304" pitchFamily="18" charset="0"/>
                <a:cs typeface="Times New Roman" panose="02020603050405020304" pitchFamily="18" charset="0"/>
              </a:rPr>
              <a:t>(массаж ушных раковин)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Чарели</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124744"/>
            <a:ext cx="8229600" cy="4525963"/>
          </a:xfrm>
        </p:spPr>
        <p:txBody>
          <a:bodyPr>
            <a:noAutofit/>
          </a:bodyPr>
          <a:lstStyle/>
          <a:p>
            <a:pPr marL="0" indent="0">
              <a:buNone/>
            </a:pPr>
            <a:r>
              <a:rPr lang="ru-RU" sz="1800" dirty="0" smtClean="0">
                <a:latin typeface="Times New Roman" panose="02020603050405020304" pitchFamily="18" charset="0"/>
                <a:cs typeface="Times New Roman" panose="02020603050405020304" pitchFamily="18" charset="0"/>
              </a:rPr>
              <a:t>1</a:t>
            </a:r>
            <a:r>
              <a:rPr lang="ru-RU" sz="1800" dirty="0">
                <a:latin typeface="Times New Roman" panose="02020603050405020304" pitchFamily="18" charset="0"/>
                <a:cs typeface="Times New Roman" panose="02020603050405020304" pitchFamily="18" charset="0"/>
              </a:rPr>
              <a:t>. Быстро загнуть ушные раковины к лицу и резко отпустить (2 раза).</a:t>
            </a:r>
          </a:p>
          <a:p>
            <a:pPr marL="0" indent="0">
              <a:buNone/>
            </a:pPr>
            <a:r>
              <a:rPr lang="ru-RU" sz="1800" dirty="0">
                <a:latin typeface="Times New Roman" panose="02020603050405020304" pitchFamily="18" charset="0"/>
                <a:cs typeface="Times New Roman" panose="02020603050405020304" pitchFamily="18" charset="0"/>
              </a:rPr>
              <a:t>2. Поглаживающие движения ушных раковин по часовой стрелке и против часовой стрелки (10-15 сек).</a:t>
            </a:r>
          </a:p>
          <a:p>
            <a:pPr marL="0" indent="0">
              <a:buNone/>
            </a:pPr>
            <a:r>
              <a:rPr lang="ru-RU" sz="1800" dirty="0">
                <a:latin typeface="Times New Roman" panose="02020603050405020304" pitchFamily="18" charset="0"/>
                <a:cs typeface="Times New Roman" panose="02020603050405020304" pitchFamily="18" charset="0"/>
              </a:rPr>
              <a:t>3. Оттягивание мочек ушей вниз (15-20 сек).</a:t>
            </a:r>
          </a:p>
          <a:p>
            <a:pPr marL="0" indent="0">
              <a:buNone/>
            </a:pPr>
            <a:r>
              <a:rPr lang="ru-RU" sz="1800" dirty="0">
                <a:latin typeface="Times New Roman" panose="02020603050405020304" pitchFamily="18" charset="0"/>
                <a:cs typeface="Times New Roman" panose="02020603050405020304" pitchFamily="18" charset="0"/>
              </a:rPr>
              <a:t>4. Массирующие движения мочек ушей по часовой стрелке и против часовой стрелки (20 сек).</a:t>
            </a:r>
          </a:p>
          <a:p>
            <a:pPr marL="0" indent="0">
              <a:buNone/>
            </a:pPr>
            <a:r>
              <a:rPr lang="ru-RU" sz="1800" dirty="0">
                <a:latin typeface="Times New Roman" panose="02020603050405020304" pitchFamily="18" charset="0"/>
                <a:cs typeface="Times New Roman" panose="02020603050405020304" pitchFamily="18" charset="0"/>
              </a:rPr>
              <a:t>5. Большой палец поставить в слуховое отверстие, указательный – под </a:t>
            </a:r>
            <a:r>
              <a:rPr lang="ru-RU" sz="1800" dirty="0" err="1">
                <a:latin typeface="Times New Roman" panose="02020603050405020304" pitchFamily="18" charset="0"/>
                <a:cs typeface="Times New Roman" panose="02020603050405020304" pitchFamily="18" charset="0"/>
              </a:rPr>
              <a:t>козелок</a:t>
            </a:r>
            <a:r>
              <a:rPr lang="ru-RU" sz="1800" dirty="0">
                <a:latin typeface="Times New Roman" panose="02020603050405020304" pitchFamily="18" charset="0"/>
                <a:cs typeface="Times New Roman" panose="02020603050405020304" pitchFamily="18" charset="0"/>
              </a:rPr>
              <a:t>. Резко сжимать </a:t>
            </a:r>
            <a:r>
              <a:rPr lang="ru-RU" sz="1800" dirty="0" err="1">
                <a:latin typeface="Times New Roman" panose="02020603050405020304" pitchFamily="18" charset="0"/>
                <a:cs typeface="Times New Roman" panose="02020603050405020304" pitchFamily="18" charset="0"/>
              </a:rPr>
              <a:t>козелок</a:t>
            </a:r>
            <a:r>
              <a:rPr lang="ru-RU" sz="1800" dirty="0">
                <a:latin typeface="Times New Roman" panose="02020603050405020304" pitchFamily="18" charset="0"/>
                <a:cs typeface="Times New Roman" panose="02020603050405020304" pitchFamily="18" charset="0"/>
              </a:rPr>
              <a:t> (20 сек).</a:t>
            </a:r>
          </a:p>
          <a:p>
            <a:pPr marL="0" indent="0">
              <a:buNone/>
            </a:pPr>
            <a:r>
              <a:rPr lang="ru-RU" sz="1800" dirty="0">
                <a:latin typeface="Times New Roman" panose="02020603050405020304" pitchFamily="18" charset="0"/>
                <a:cs typeface="Times New Roman" panose="02020603050405020304" pitchFamily="18" charset="0"/>
              </a:rPr>
              <a:t>6. Массирующие и сжимающие действия на </a:t>
            </a:r>
            <a:r>
              <a:rPr lang="ru-RU" sz="1800" dirty="0" err="1">
                <a:latin typeface="Times New Roman" panose="02020603050405020304" pitchFamily="18" charset="0"/>
                <a:cs typeface="Times New Roman" panose="02020603050405020304" pitchFamily="18" charset="0"/>
              </a:rPr>
              <a:t>противокозелок</a:t>
            </a:r>
            <a:r>
              <a:rPr lang="ru-RU" sz="1800" dirty="0">
                <a:latin typeface="Times New Roman" panose="02020603050405020304" pitchFamily="18" charset="0"/>
                <a:cs typeface="Times New Roman" panose="02020603050405020304" pitchFamily="18" charset="0"/>
              </a:rPr>
              <a:t> (20 сек).</a:t>
            </a:r>
          </a:p>
          <a:p>
            <a:pPr marL="0" indent="0">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012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originals/8f/cc/70/8fcc709eebe31a923ee7ea8846615c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5" y="0"/>
            <a:ext cx="91171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Овал 1"/>
          <p:cNvSpPr/>
          <p:nvPr/>
        </p:nvSpPr>
        <p:spPr>
          <a:xfrm>
            <a:off x="3635896" y="3573016"/>
            <a:ext cx="432048" cy="432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3" name="Овал 2"/>
          <p:cNvSpPr/>
          <p:nvPr/>
        </p:nvSpPr>
        <p:spPr>
          <a:xfrm>
            <a:off x="4355976" y="429309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72502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52736"/>
            <a:ext cx="8352928" cy="4801314"/>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Пассивная </a:t>
            </a:r>
            <a:r>
              <a:rPr lang="ru-RU" b="1" dirty="0">
                <a:latin typeface="Times New Roman" panose="02020603050405020304" pitchFamily="18" charset="0"/>
                <a:cs typeface="Times New Roman" panose="02020603050405020304" pitchFamily="18" charset="0"/>
              </a:rPr>
              <a:t>и активная артикуляционная гимнастика.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 детьми, имеющими дизартрию, артикуляционная гимнастика проводится в строго определенной последовательности: сначала в пассивной форме, затем в пассивно-активной и, наконец, в активной. </a:t>
            </a:r>
          </a:p>
          <a:p>
            <a:r>
              <a:rPr lang="ru-RU" b="1" u="sng" dirty="0" smtClean="0">
                <a:latin typeface="Times New Roman" panose="02020603050405020304" pitchFamily="18" charset="0"/>
                <a:cs typeface="Times New Roman" panose="02020603050405020304" pitchFamily="18" charset="0"/>
              </a:rPr>
              <a:t>Пассивная </a:t>
            </a:r>
            <a:r>
              <a:rPr lang="ru-RU" b="1" u="sng" dirty="0">
                <a:latin typeface="Times New Roman" panose="02020603050405020304" pitchFamily="18" charset="0"/>
                <a:cs typeface="Times New Roman" panose="02020603050405020304" pitchFamily="18" charset="0"/>
              </a:rPr>
              <a:t>артикуляционная гимнастика </a:t>
            </a:r>
            <a:r>
              <a:rPr lang="ru-RU" dirty="0">
                <a:latin typeface="Times New Roman" panose="02020603050405020304" pitchFamily="18" charset="0"/>
                <a:cs typeface="Times New Roman" panose="02020603050405020304" pitchFamily="18" charset="0"/>
              </a:rPr>
              <a:t>проводится после массажа. Логопед выполняет пассивные движения органов артикуляции. Их целью является включение в процесс </a:t>
            </a:r>
            <a:r>
              <a:rPr lang="ru-RU" dirty="0" err="1">
                <a:latin typeface="Times New Roman" panose="02020603050405020304" pitchFamily="18" charset="0"/>
                <a:cs typeface="Times New Roman" panose="02020603050405020304" pitchFamily="18" charset="0"/>
              </a:rPr>
              <a:t>артикулирования</a:t>
            </a:r>
            <a:r>
              <a:rPr lang="ru-RU" dirty="0">
                <a:latin typeface="Times New Roman" panose="02020603050405020304" pitchFamily="18" charset="0"/>
                <a:cs typeface="Times New Roman" panose="02020603050405020304" pitchFamily="18" charset="0"/>
              </a:rPr>
              <a:t> новых групп мышц, до этого бездействующих, или увеличение интенсивности мышц, ранее включенных. Логопед оформляет схему артикуляционного движения, по возможности объясняя ее ребенку, требуя от него зрительного контроля. Пассивные упражнения осуществляются сериями по 3-5 движений.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Желательно</a:t>
            </a:r>
            <a:r>
              <a:rPr lang="ru-RU" dirty="0">
                <a:latin typeface="Times New Roman" panose="02020603050405020304" pitchFamily="18" charset="0"/>
                <a:cs typeface="Times New Roman" panose="02020603050405020304" pitchFamily="18" charset="0"/>
              </a:rPr>
              <a:t>, чтобы пассивная гимнастика сопровождалась зрительным контролем и речевой инструкцией («Твой язык сейчас внизу: посмотри в зеркало, почувствуй это положение»). </a:t>
            </a:r>
          </a:p>
          <a:p>
            <a:r>
              <a:rPr lang="ru-RU" dirty="0">
                <a:latin typeface="Times New Roman" panose="02020603050405020304" pitchFamily="18" charset="0"/>
                <a:cs typeface="Times New Roman" panose="02020603050405020304" pitchFamily="18" charset="0"/>
              </a:rPr>
              <a:t>Когда пассивные движения становятся более свободными, механическая помощь сокращается: таким образом происходит переход к пассивно-активным упражнениям.</a:t>
            </a:r>
          </a:p>
        </p:txBody>
      </p:sp>
      <p:sp>
        <p:nvSpPr>
          <p:cNvPr id="3" name="Прямоугольник 2"/>
          <p:cNvSpPr/>
          <p:nvPr/>
        </p:nvSpPr>
        <p:spPr>
          <a:xfrm>
            <a:off x="395536" y="260648"/>
            <a:ext cx="8496944" cy="64633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2. Пассивная </a:t>
            </a:r>
            <a:r>
              <a:rPr lang="ru-RU" b="1" dirty="0">
                <a:latin typeface="Times New Roman" panose="02020603050405020304" pitchFamily="18" charset="0"/>
                <a:cs typeface="Times New Roman" panose="02020603050405020304" pitchFamily="18" charset="0"/>
              </a:rPr>
              <a:t>и активная артикуляционная гимнастика, а также гимнастика на тренировку мышц шеи, плечевого пояса и мимических мышц.</a:t>
            </a:r>
          </a:p>
        </p:txBody>
      </p:sp>
    </p:spTree>
    <p:extLst>
      <p:ext uri="{BB962C8B-B14F-4D97-AF65-F5344CB8AC3E}">
        <p14:creationId xmlns:p14="http://schemas.microsoft.com/office/powerpoint/2010/main" val="573643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96944" cy="5632311"/>
          </a:xfrm>
          <a:prstGeom prst="rect">
            <a:avLst/>
          </a:prstGeom>
        </p:spPr>
        <p:txBody>
          <a:bodyPr wrap="square">
            <a:spAutoFit/>
          </a:bodyPr>
          <a:lstStyle/>
          <a:p>
            <a:r>
              <a:rPr lang="ru-RU" i="1" dirty="0">
                <a:latin typeface="Times New Roman" panose="02020603050405020304" pitchFamily="18" charset="0"/>
                <a:cs typeface="Times New Roman" panose="02020603050405020304" pitchFamily="18" charset="0"/>
              </a:rPr>
              <a:t>Пассивная гимнастика языка.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Выведение языка из ротовой полости вперед. </a:t>
            </a:r>
          </a:p>
          <a:p>
            <a:r>
              <a:rPr lang="ru-RU" dirty="0">
                <a:latin typeface="Times New Roman" panose="02020603050405020304" pitchFamily="18" charset="0"/>
                <a:cs typeface="Times New Roman" panose="02020603050405020304" pitchFamily="18" charset="0"/>
              </a:rPr>
              <a:t>2) Втягивание языка назад. </a:t>
            </a:r>
          </a:p>
          <a:p>
            <a:r>
              <a:rPr lang="ru-RU" dirty="0">
                <a:latin typeface="Times New Roman" panose="02020603050405020304" pitchFamily="18" charset="0"/>
                <a:cs typeface="Times New Roman" panose="02020603050405020304" pitchFamily="18" charset="0"/>
              </a:rPr>
              <a:t>3) Опускание языка вниз (к нижней губе). </a:t>
            </a:r>
          </a:p>
          <a:p>
            <a:r>
              <a:rPr lang="ru-RU" dirty="0">
                <a:latin typeface="Times New Roman" panose="02020603050405020304" pitchFamily="18" charset="0"/>
                <a:cs typeface="Times New Roman" panose="02020603050405020304" pitchFamily="18" charset="0"/>
              </a:rPr>
              <a:t>4) Поднимание языка вверх (к верхней губе). </a:t>
            </a:r>
          </a:p>
          <a:p>
            <a:r>
              <a:rPr lang="ru-RU" dirty="0">
                <a:latin typeface="Times New Roman" panose="02020603050405020304" pitchFamily="18" charset="0"/>
                <a:cs typeface="Times New Roman" panose="02020603050405020304" pitchFamily="18" charset="0"/>
              </a:rPr>
              <a:t>5) Боковые отведения языка (влево и вправо). </a:t>
            </a:r>
          </a:p>
          <a:p>
            <a:r>
              <a:rPr lang="ru-RU" dirty="0">
                <a:latin typeface="Times New Roman" panose="02020603050405020304" pitchFamily="18" charset="0"/>
                <a:cs typeface="Times New Roman" panose="02020603050405020304" pitchFamily="18" charset="0"/>
              </a:rPr>
              <a:t>6) Придавливание кончика языка ко дну ротовой полости. </a:t>
            </a:r>
          </a:p>
          <a:p>
            <a:r>
              <a:rPr lang="ru-RU" dirty="0">
                <a:latin typeface="Times New Roman" panose="02020603050405020304" pitchFamily="18" charset="0"/>
                <a:cs typeface="Times New Roman" panose="02020603050405020304" pitchFamily="18" charset="0"/>
              </a:rPr>
              <a:t>7) Приподнимание кончика языка к твердому небу. </a:t>
            </a:r>
          </a:p>
          <a:p>
            <a:r>
              <a:rPr lang="ru-RU" dirty="0">
                <a:latin typeface="Times New Roman" panose="02020603050405020304" pitchFamily="18" charset="0"/>
                <a:cs typeface="Times New Roman" panose="02020603050405020304" pitchFamily="18" charset="0"/>
              </a:rPr>
              <a:t>8) Легкие плавные покачивающие движения языка в стороны. </a:t>
            </a:r>
          </a:p>
          <a:p>
            <a:r>
              <a:rPr lang="ru-RU" i="1" dirty="0">
                <a:latin typeface="Times New Roman" panose="02020603050405020304" pitchFamily="18" charset="0"/>
                <a:cs typeface="Times New Roman" panose="02020603050405020304" pitchFamily="18" charset="0"/>
              </a:rPr>
              <a:t>Пассивная гимнастика губ.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Собирание верхней губы (поместив указательные пальцы обеих рук в углы губ, проводят движение к средней линии). </a:t>
            </a:r>
          </a:p>
          <a:p>
            <a:r>
              <a:rPr lang="ru-RU" dirty="0">
                <a:latin typeface="Times New Roman" panose="02020603050405020304" pitchFamily="18" charset="0"/>
                <a:cs typeface="Times New Roman" panose="02020603050405020304" pitchFamily="18" charset="0"/>
              </a:rPr>
              <a:t>2) Собирание нижней губы (тем же приемом). </a:t>
            </a:r>
          </a:p>
          <a:p>
            <a:r>
              <a:rPr lang="ru-RU" dirty="0">
                <a:latin typeface="Times New Roman" panose="02020603050405020304" pitchFamily="18" charset="0"/>
                <a:cs typeface="Times New Roman" panose="02020603050405020304" pitchFamily="18" charset="0"/>
              </a:rPr>
              <a:t>3) Собирание губ в трубочку ("хоботок"), производя движение к средней линии. </a:t>
            </a:r>
          </a:p>
          <a:p>
            <a:r>
              <a:rPr lang="ru-RU" dirty="0">
                <a:latin typeface="Times New Roman" panose="02020603050405020304" pitchFamily="18" charset="0"/>
                <a:cs typeface="Times New Roman" panose="02020603050405020304" pitchFamily="18" charset="0"/>
              </a:rPr>
              <a:t>4) Растягивание губ в "улыбку", фиксируя пальцами в углах рта. </a:t>
            </a:r>
          </a:p>
          <a:p>
            <a:r>
              <a:rPr lang="ru-RU" dirty="0">
                <a:latin typeface="Times New Roman" panose="02020603050405020304" pitchFamily="18" charset="0"/>
                <a:cs typeface="Times New Roman" panose="02020603050405020304" pitchFamily="18" charset="0"/>
              </a:rPr>
              <a:t>5) Поднимание верхней губы. </a:t>
            </a:r>
          </a:p>
          <a:p>
            <a:r>
              <a:rPr lang="ru-RU" dirty="0">
                <a:latin typeface="Times New Roman" panose="02020603050405020304" pitchFamily="18" charset="0"/>
                <a:cs typeface="Times New Roman" panose="02020603050405020304" pitchFamily="18" charset="0"/>
              </a:rPr>
              <a:t>6) Опускание нижней губы. </a:t>
            </a:r>
          </a:p>
          <a:p>
            <a:r>
              <a:rPr lang="ru-RU" dirty="0">
                <a:latin typeface="Times New Roman" panose="02020603050405020304" pitchFamily="18" charset="0"/>
                <a:cs typeface="Times New Roman" panose="02020603050405020304" pitchFamily="18" charset="0"/>
              </a:rPr>
              <a:t>7) Смыкание губ для выработки кинестетического ощущения закрытого рта. </a:t>
            </a:r>
          </a:p>
          <a:p>
            <a:r>
              <a:rPr lang="ru-RU" dirty="0">
                <a:latin typeface="Times New Roman" panose="02020603050405020304" pitchFamily="18" charset="0"/>
                <a:cs typeface="Times New Roman" panose="02020603050405020304" pitchFamily="18" charset="0"/>
              </a:rPr>
              <a:t>8) Создание различных укладов губ, необходимых для произнесения гласных звуков (а, о, у, и, ы, э) </a:t>
            </a:r>
          </a:p>
        </p:txBody>
      </p:sp>
    </p:spTree>
    <p:extLst>
      <p:ext uri="{BB962C8B-B14F-4D97-AF65-F5344CB8AC3E}">
        <p14:creationId xmlns:p14="http://schemas.microsoft.com/office/powerpoint/2010/main" val="1078738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604448" cy="5078313"/>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Активная артикуляционная гимнастика.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При проведении артикуляционной гимнастики большое значение придается тактильно-</a:t>
            </a:r>
            <a:r>
              <a:rPr lang="ru-RU" dirty="0" err="1">
                <a:latin typeface="Times New Roman" panose="02020603050405020304" pitchFamily="18" charset="0"/>
                <a:cs typeface="Times New Roman" panose="02020603050405020304" pitchFamily="18" charset="0"/>
              </a:rPr>
              <a:t>проприоцептивной</a:t>
            </a:r>
            <a:r>
              <a:rPr lang="ru-RU" dirty="0">
                <a:latin typeface="Times New Roman" panose="02020603050405020304" pitchFamily="18" charset="0"/>
                <a:cs typeface="Times New Roman" panose="02020603050405020304" pitchFamily="18" charset="0"/>
              </a:rPr>
              <a:t> стимуляции, способствующей развитию статико-динамических ощущений и четких артикуляционных кинестезий. Осуществляя принцип компенсации, на первых этапах работы используют максимальное подключение различных анализаторов (зрительного, слухового, тактильного). Тактильный анализатор играет </a:t>
            </a:r>
            <a:r>
              <a:rPr lang="ru-RU" dirty="0" smtClean="0">
                <a:latin typeface="Times New Roman" panose="02020603050405020304" pitchFamily="18" charset="0"/>
                <a:cs typeface="Times New Roman" panose="02020603050405020304" pitchFamily="18" charset="0"/>
              </a:rPr>
              <a:t>существенную </a:t>
            </a:r>
            <a:r>
              <a:rPr lang="ru-RU" dirty="0">
                <a:latin typeface="Times New Roman" panose="02020603050405020304" pitchFamily="18" charset="0"/>
                <a:cs typeface="Times New Roman" panose="02020603050405020304" pitchFamily="18" charset="0"/>
              </a:rPr>
              <a:t>роль в кинестетическом восприятии, поэтому массаж и пассивную гимнастику проводят перед активной артикуляционной гимнастикой. Далее для развития более четких и дифференцированных артикуляционных кинестезий постепенно исключают участие тактильного анализатора, зрения и слуха. Многие упражнения можно проводить с закрытыми глазами, акцентируя внимание ребенка на </a:t>
            </a:r>
            <a:r>
              <a:rPr lang="ru-RU" dirty="0" err="1">
                <a:latin typeface="Times New Roman" panose="02020603050405020304" pitchFamily="18" charset="0"/>
                <a:cs typeface="Times New Roman" panose="02020603050405020304" pitchFamily="18" charset="0"/>
              </a:rPr>
              <a:t>проприоцептивных</a:t>
            </a:r>
            <a:r>
              <a:rPr lang="ru-RU" dirty="0">
                <a:latin typeface="Times New Roman" panose="02020603050405020304" pitchFamily="18" charset="0"/>
                <a:cs typeface="Times New Roman" panose="02020603050405020304" pitchFamily="18" charset="0"/>
              </a:rPr>
              <a:t> ощущениях. </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Важно формировать:</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полноту </a:t>
            </a:r>
            <a:r>
              <a:rPr lang="ru-RU" dirty="0">
                <a:latin typeface="Times New Roman" panose="02020603050405020304" pitchFamily="18" charset="0"/>
                <a:cs typeface="Times New Roman" panose="02020603050405020304" pitchFamily="18" charset="0"/>
              </a:rPr>
              <a:t>объема движений, </a:t>
            </a:r>
            <a:r>
              <a:rPr lang="ru-RU" dirty="0" err="1" smtClean="0">
                <a:latin typeface="Times New Roman" panose="02020603050405020304" pitchFamily="18" charset="0"/>
                <a:cs typeface="Times New Roman" panose="02020603050405020304" pitchFamily="18" charset="0"/>
              </a:rPr>
              <a:t>дифференцированность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включения различных мышц</a:t>
            </a:r>
            <a:r>
              <a:rPr lang="ru-RU"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плавность</a:t>
            </a:r>
            <a:r>
              <a:rPr lang="ru-RU" dirty="0">
                <a:latin typeface="Times New Roman" panose="02020603050405020304" pitchFamily="18" charset="0"/>
                <a:cs typeface="Times New Roman" panose="02020603050405020304" pitchFamily="18" charset="0"/>
              </a:rPr>
              <a:t>, симметричность движений; </a:t>
            </a:r>
            <a:endParaRPr lang="ru-RU"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скорость </a:t>
            </a:r>
            <a:r>
              <a:rPr lang="ru-RU" dirty="0">
                <a:latin typeface="Times New Roman" panose="02020603050405020304" pitchFamily="18" charset="0"/>
                <a:cs typeface="Times New Roman" panose="02020603050405020304" pitchFamily="18" charset="0"/>
              </a:rPr>
              <a:t>включения и переключения.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453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6106690"/>
          </a:xfrm>
        </p:spPr>
        <p:txBody>
          <a:bodyPr>
            <a:normAutofit/>
          </a:bodyPr>
          <a:lstStyle/>
          <a:p>
            <a:pPr>
              <a:lnSpc>
                <a:spcPct val="115000"/>
              </a:lnSpc>
              <a:spcAft>
                <a:spcPts val="1000"/>
              </a:spcAft>
            </a:pPr>
            <a:r>
              <a:rPr lang="ru-RU" sz="1800" dirty="0" smtClean="0">
                <a:latin typeface="Times New Roman" panose="02020603050405020304" pitchFamily="18" charset="0"/>
                <a:cs typeface="Times New Roman" panose="02020603050405020304" pitchFamily="18" charset="0"/>
              </a:rPr>
              <a:t>В настоящее время дизартрия является одним из самых распространённых нарушений речи у детей и довольно часто встречается в логопедической практике.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При обследовании двигательных механизмов у детей с дизартрией на практике всегда выявляются недостатки в развитии общей, мелкой и речевой моторики, выраженные в различной степени.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Так, для движений артикуляционных органов характерна неточность, ограниченность и низкая амплитуда. При их выполнении проявляется </a:t>
            </a:r>
            <a:r>
              <a:rPr lang="ru-RU" sz="1800" dirty="0" err="1" smtClean="0">
                <a:latin typeface="Times New Roman" panose="02020603050405020304" pitchFamily="18" charset="0"/>
                <a:cs typeface="Times New Roman" panose="02020603050405020304" pitchFamily="18" charset="0"/>
              </a:rPr>
              <a:t>гиперсаливация</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синкинезии</a:t>
            </a:r>
            <a:r>
              <a:rPr lang="ru-RU" sz="1800" dirty="0" smtClean="0">
                <a:latin typeface="Times New Roman" panose="02020603050405020304" pitchFamily="18" charset="0"/>
                <a:cs typeface="Times New Roman" panose="02020603050405020304" pitchFamily="18" charset="0"/>
              </a:rPr>
              <a:t> подбородком, цианоз и тремор языка, его отклонение от средней линии в статичном положении вне рта. М</a:t>
            </a:r>
            <a:r>
              <a:rPr lang="ru-RU" sz="1800" dirty="0" smtClean="0">
                <a:latin typeface="Times New Roman"/>
                <a:ea typeface="Calibri"/>
                <a:cs typeface="Times New Roman"/>
              </a:rPr>
              <a:t>оторика </a:t>
            </a:r>
            <a:r>
              <a:rPr lang="ru-RU" sz="1800" dirty="0">
                <a:latin typeface="Times New Roman"/>
                <a:ea typeface="Calibri"/>
                <a:cs typeface="Times New Roman"/>
              </a:rPr>
              <a:t>их отличается общей неловкостью, недостаточной </a:t>
            </a:r>
            <a:r>
              <a:rPr lang="ru-RU" sz="1800" dirty="0" err="1">
                <a:latin typeface="Times New Roman"/>
                <a:ea typeface="Calibri"/>
                <a:cs typeface="Times New Roman"/>
              </a:rPr>
              <a:t>координированностью</a:t>
            </a:r>
            <a:r>
              <a:rPr lang="ru-RU" sz="1800" dirty="0">
                <a:latin typeface="Times New Roman"/>
                <a:ea typeface="Calibri"/>
                <a:cs typeface="Times New Roman"/>
              </a:rPr>
              <a:t>, они отстают от сверстников в ловкости и точности движений, задерживается развитие готовности руки к </a:t>
            </a:r>
            <a:r>
              <a:rPr lang="ru-RU" sz="1800" dirty="0" smtClean="0">
                <a:latin typeface="Times New Roman"/>
                <a:ea typeface="Calibri"/>
                <a:cs typeface="Times New Roman"/>
              </a:rPr>
              <a:t>письму.  </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64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8064896" cy="2585323"/>
          </a:xfrm>
          <a:prstGeom prst="rect">
            <a:avLst/>
          </a:prstGeom>
        </p:spPr>
        <p:txBody>
          <a:bodyPr wrap="square">
            <a:spAutoFit/>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Особенно </a:t>
            </a:r>
            <a:r>
              <a:rPr lang="ru-RU" dirty="0">
                <a:latin typeface="Times New Roman" panose="02020603050405020304" pitchFamily="18" charset="0"/>
                <a:cs typeface="Times New Roman" panose="02020603050405020304" pitchFamily="18" charset="0"/>
              </a:rPr>
              <a:t>большая работа должна проводиться над мышцами языка. Необходимо развитие общих, менее дифференцированных движений языка, а затем формирование тонких и дифференцированных движений языка, активизация его кончика, отграничение языка и нижней челюсти</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Далее переходят к специальным упражнениям, имеющим артикуляционное значение для постановки звуков.</a:t>
            </a:r>
          </a:p>
          <a:p>
            <a:endParaRPr lang="ru-RU" dirty="0"/>
          </a:p>
        </p:txBody>
      </p:sp>
    </p:spTree>
    <p:extLst>
      <p:ext uri="{BB962C8B-B14F-4D97-AF65-F5344CB8AC3E}">
        <p14:creationId xmlns:p14="http://schemas.microsoft.com/office/powerpoint/2010/main" val="4263798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4247317"/>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Помимо артикуляционной гимнастики, следует использовать гимнастику, направленную на тренировку мышц шеи, плечевого пояса и мимических мышц. М.Е. </a:t>
            </a:r>
            <a:r>
              <a:rPr lang="ru-RU" dirty="0" err="1">
                <a:latin typeface="Times New Roman" panose="02020603050405020304" pitchFamily="18" charset="0"/>
                <a:cs typeface="Times New Roman" panose="02020603050405020304" pitchFamily="18" charset="0"/>
              </a:rPr>
              <a:t>Хватцев</a:t>
            </a:r>
            <a:r>
              <a:rPr lang="ru-RU" dirty="0">
                <a:latin typeface="Times New Roman" panose="02020603050405020304" pitchFamily="18" charset="0"/>
                <a:cs typeface="Times New Roman" panose="02020603050405020304" pitchFamily="18" charset="0"/>
              </a:rPr>
              <a:t> предлагает проводить занятия по следующей схеме</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1. Вначале осуществляются грубые, диффузные движения (</a:t>
            </a:r>
            <a:r>
              <a:rPr lang="ru-RU" dirty="0" smtClean="0">
                <a:latin typeface="Times New Roman" panose="02020603050405020304" pitchFamily="18" charset="0"/>
                <a:cs typeface="Times New Roman" panose="02020603050405020304" pitchFamily="18" charset="0"/>
              </a:rPr>
              <a:t>например поворачивание </a:t>
            </a:r>
            <a:r>
              <a:rPr lang="ru-RU" dirty="0">
                <a:latin typeface="Times New Roman" panose="02020603050405020304" pitchFamily="18" charset="0"/>
                <a:cs typeface="Times New Roman" panose="02020603050405020304" pitchFamily="18" charset="0"/>
              </a:rPr>
              <a:t>шеи, раскрывание и закрывание рта, вдох и выдох).</a:t>
            </a:r>
          </a:p>
          <a:p>
            <a:r>
              <a:rPr lang="ru-RU" dirty="0">
                <a:latin typeface="Times New Roman" panose="02020603050405020304" pitchFamily="18" charset="0"/>
                <a:cs typeface="Times New Roman" panose="02020603050405020304" pitchFamily="18" charset="0"/>
              </a:rPr>
              <a:t>2. Выработка более дифференцированных движений в этой же </a:t>
            </a:r>
            <a:r>
              <a:rPr lang="ru-RU" dirty="0" smtClean="0">
                <a:latin typeface="Times New Roman" panose="02020603050405020304" pitchFamily="18" charset="0"/>
                <a:cs typeface="Times New Roman" panose="02020603050405020304" pitchFamily="18" charset="0"/>
              </a:rPr>
              <a:t>области. </a:t>
            </a:r>
            <a:r>
              <a:rPr lang="ru-RU" dirty="0">
                <a:latin typeface="Times New Roman" panose="02020603050405020304" pitchFamily="18" charset="0"/>
                <a:cs typeface="Times New Roman" panose="02020603050405020304" pitchFamily="18" charset="0"/>
              </a:rPr>
              <a:t>Можно осуществлять движения под такт, отбиваемый рукой. Это позволяет ограничить длительность движений и пауз между ними определенной длительностью, что позволяет мышцам работать более функционально.</a:t>
            </a:r>
          </a:p>
          <a:p>
            <a:r>
              <a:rPr lang="ru-RU" dirty="0">
                <a:latin typeface="Times New Roman" panose="02020603050405020304" pitchFamily="18" charset="0"/>
                <a:cs typeface="Times New Roman" panose="02020603050405020304" pitchFamily="18" charset="0"/>
              </a:rPr>
              <a:t>3. Аналогичным образом вырабатываются и тренируются движения собственно </a:t>
            </a:r>
            <a:r>
              <a:rPr lang="ru-RU" dirty="0" err="1">
                <a:latin typeface="Times New Roman" panose="02020603050405020304" pitchFamily="18" charset="0"/>
                <a:cs typeface="Times New Roman" panose="02020603050405020304" pitchFamily="18" charset="0"/>
              </a:rPr>
              <a:t>звукопроизносительных</a:t>
            </a:r>
            <a:r>
              <a:rPr lang="ru-RU" dirty="0">
                <a:latin typeface="Times New Roman" panose="02020603050405020304" pitchFamily="18" charset="0"/>
                <a:cs typeface="Times New Roman" panose="02020603050405020304" pitchFamily="18" charset="0"/>
              </a:rPr>
              <a:t> органов: губ, языка, мягкого нёба, глотки, голосовых связок, дыхательных мышц.</a:t>
            </a:r>
          </a:p>
          <a:p>
            <a:r>
              <a:rPr lang="ru-RU" i="1" dirty="0">
                <a:latin typeface="Times New Roman" panose="02020603050405020304" pitchFamily="18" charset="0"/>
                <a:cs typeface="Times New Roman" panose="02020603050405020304" pitchFamily="18" charset="0"/>
              </a:rPr>
              <a:t>Гимнастику при общем нарушении моторики </a:t>
            </a:r>
            <a:r>
              <a:rPr lang="ru-RU" dirty="0">
                <a:latin typeface="Times New Roman" panose="02020603050405020304" pitchFamily="18" charset="0"/>
                <a:cs typeface="Times New Roman" panose="02020603050405020304" pitchFamily="18" charset="0"/>
              </a:rPr>
              <a:t>начинают с общих движений тела (ходьба, движения рук, ног и туловища).</a:t>
            </a:r>
          </a:p>
          <a:p>
            <a:endParaRPr lang="ru-RU" dirty="0"/>
          </a:p>
        </p:txBody>
      </p:sp>
    </p:spTree>
    <p:extLst>
      <p:ext uri="{BB962C8B-B14F-4D97-AF65-F5344CB8AC3E}">
        <p14:creationId xmlns:p14="http://schemas.microsoft.com/office/powerpoint/2010/main" val="1064337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889844"/>
            <a:ext cx="7920880" cy="2862322"/>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Упражнения мышц плечевого пояса</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Поднимаем </a:t>
            </a:r>
            <a:r>
              <a:rPr lang="ru-RU" dirty="0">
                <a:latin typeface="Times New Roman" panose="02020603050405020304" pitchFamily="18" charset="0"/>
                <a:cs typeface="Times New Roman" panose="02020603050405020304" pitchFamily="18" charset="0"/>
              </a:rPr>
              <a:t>и опускаем плечи (имитация жеста «не знаю»). В это время педагог может задавать вопросы, начинающиеся со слов: «А вы знаете, что...» Затем детям предлагается побыть в роли малыша, который не знает, кто испачкал вареньем губы: «А ты знаешь, кто испачкался вареньем справа?» (Все направления апробировать.) Ребенок в ответ должен при поднятии плеч успеть облизать рот справа (или только высунуть язык в нужном направлении). Если у детей нарушено выдвигание языка вперед, тогда лучше начинать с движения языка к подбородку. Затем предлагается просто подышать, осуществляя поднятие и опускание плеч (вдох носом, выдох ртом).</a:t>
            </a:r>
          </a:p>
        </p:txBody>
      </p:sp>
    </p:spTree>
    <p:extLst>
      <p:ext uri="{BB962C8B-B14F-4D97-AF65-F5344CB8AC3E}">
        <p14:creationId xmlns:p14="http://schemas.microsoft.com/office/powerpoint/2010/main" val="3832368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889844"/>
            <a:ext cx="7992888" cy="3139321"/>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Упражнения мышц шеи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Поворачивать голову в стороны: вдох носом, выдох ртом. Затем сочетать поворот головы с открыванием рта. Можно сочетать движения с произнесением звука л.</a:t>
            </a:r>
          </a:p>
          <a:p>
            <a:r>
              <a:rPr lang="ru-RU" dirty="0">
                <a:latin typeface="Times New Roman" panose="02020603050405020304" pitchFamily="18" charset="0"/>
                <a:cs typeface="Times New Roman" panose="02020603050405020304" pitchFamily="18" charset="0"/>
              </a:rPr>
              <a:t>2. Нагибать голову вниз (выдох носом), поднять прямо и откинуть назад (вдох), снова прямо (выдох ртом). Затем во время опускания головы произносить йотированные звуки.</a:t>
            </a:r>
          </a:p>
          <a:p>
            <a:r>
              <a:rPr lang="ru-RU" dirty="0">
                <a:latin typeface="Times New Roman" panose="02020603050405020304" pitchFamily="18" charset="0"/>
                <a:cs typeface="Times New Roman" panose="02020603050405020304" pitchFamily="18" charset="0"/>
              </a:rPr>
              <a:t>3. Поворачивать голову в стороны: налево (выдох носом), прямо (вдох ртом), направо (выдох носом), прямо (вдох ртом). Затем при поворотах вытягивать язык в направлении к подбородку и снова убирать в ротовую полость. Можно сочетать движение в стороны с произнесением звука с.</a:t>
            </a:r>
          </a:p>
        </p:txBody>
      </p:sp>
    </p:spTree>
    <p:extLst>
      <p:ext uri="{BB962C8B-B14F-4D97-AF65-F5344CB8AC3E}">
        <p14:creationId xmlns:p14="http://schemas.microsoft.com/office/powerpoint/2010/main" val="3580930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443841"/>
            <a:ext cx="6912768" cy="3139321"/>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Упражнения мышц зева и глотки</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 «Кашлять </a:t>
            </a:r>
            <a:r>
              <a:rPr lang="ru-RU" dirty="0">
                <a:latin typeface="Times New Roman" panose="02020603050405020304" pitchFamily="18" charset="0"/>
                <a:cs typeface="Times New Roman" panose="02020603050405020304" pitchFamily="18" charset="0"/>
              </a:rPr>
              <a:t>все умеют». Детям объясняется, что кашлять умеют все, но с открытым ртом — не каждый. Откашливание с широко открытым ртом.</a:t>
            </a:r>
          </a:p>
          <a:p>
            <a:r>
              <a:rPr lang="ru-RU" dirty="0" smtClean="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«Как кашляет собака?» Откашливание с вытянутым языком.</a:t>
            </a:r>
          </a:p>
          <a:p>
            <a:r>
              <a:rPr lang="ru-RU" dirty="0" smtClean="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«Тренировка голоса». Оказывается, чтобы хорошо петь, нужно, чтобы горлышко было чистым. А для этого нужно уметь откашлять все, что мешает петь. Перед зеркалом упереться большим и указательным пальцем в большие рожки подъязычной кости и приподнять ее вверх и назад, совершая в это время гнусавое </a:t>
            </a:r>
            <a:r>
              <a:rPr lang="ru-RU" dirty="0" err="1">
                <a:latin typeface="Times New Roman" panose="02020603050405020304" pitchFamily="18" charset="0"/>
                <a:cs typeface="Times New Roman" panose="02020603050405020304" pitchFamily="18" charset="0"/>
              </a:rPr>
              <a:t>подкашливание</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5420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66843"/>
            <a:ext cx="6552728" cy="2862322"/>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Упражнения </a:t>
            </a:r>
            <a:r>
              <a:rPr lang="ru-RU" b="1" i="1" dirty="0" err="1">
                <a:latin typeface="Times New Roman" panose="02020603050405020304" pitchFamily="18" charset="0"/>
                <a:cs typeface="Times New Roman" panose="02020603050405020304" pitchFamily="18" charset="0"/>
              </a:rPr>
              <a:t>жевательно</a:t>
            </a:r>
            <a:r>
              <a:rPr lang="ru-RU" b="1" i="1" dirty="0">
                <a:latin typeface="Times New Roman" panose="02020603050405020304" pitchFamily="18" charset="0"/>
                <a:cs typeface="Times New Roman" panose="02020603050405020304" pitchFamily="18" charset="0"/>
              </a:rPr>
              <a:t>-артикуляторных мышц</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Опускание и поднимание нижней челюсти (раскрывание и закрывание рта сначала свободное, а затем с сопротивлением: упор в кулаки, подставленные под подбородок).</a:t>
            </a:r>
          </a:p>
          <a:p>
            <a:r>
              <a:rPr lang="ru-RU" dirty="0">
                <a:latin typeface="Times New Roman" panose="02020603050405020304" pitchFamily="18" charset="0"/>
                <a:cs typeface="Times New Roman" panose="02020603050405020304" pitchFamily="18" charset="0"/>
              </a:rPr>
              <a:t>2 Движение нижней челюсти вперед со счетом 3 без нажимания на нижнюю челюсть языком и с сильным нажимом (язык подталкивает нижнюю челюсть при движении вперед). Лучше движения сочетать с дыхательной гимнастикой: при движении вперед — вдох через нос, при закрытии рта — выдох через рот с произнесением в конечном моменте звука с или з.</a:t>
            </a:r>
          </a:p>
        </p:txBody>
      </p:sp>
    </p:spTree>
    <p:extLst>
      <p:ext uri="{BB962C8B-B14F-4D97-AF65-F5344CB8AC3E}">
        <p14:creationId xmlns:p14="http://schemas.microsoft.com/office/powerpoint/2010/main" val="3206816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9036496" cy="4801314"/>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Упражнения мимико-артикуляторных мышц</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Гимнастика мимико-артикуляторных мышц (верхняя и средняя ветви лицевого нерва) включает в себя 2 комплекса. Первый комплекс употребляется при парезах мышц лица («маскообразное» лицо), второй — при опущении угла рта.</a:t>
            </a:r>
          </a:p>
          <a:p>
            <a:r>
              <a:rPr lang="ru-RU" u="sng" dirty="0">
                <a:latin typeface="Times New Roman" panose="02020603050405020304" pitchFamily="18" charset="0"/>
                <a:cs typeface="Times New Roman" panose="02020603050405020304" pitchFamily="18" charset="0"/>
              </a:rPr>
              <a:t>1-й комплекс «Королевство кривых зеркал»:</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Сморщивание всего лица и растягивание его в длину с раскрытием рта.</a:t>
            </a:r>
          </a:p>
          <a:p>
            <a:r>
              <a:rPr lang="ru-RU" dirty="0">
                <a:latin typeface="Times New Roman" panose="02020603050405020304" pitchFamily="18" charset="0"/>
                <a:cs typeface="Times New Roman" panose="02020603050405020304" pitchFamily="18" charset="0"/>
              </a:rPr>
              <a:t>2) Поднимание и опускание бровей.</a:t>
            </a:r>
          </a:p>
          <a:p>
            <a:r>
              <a:rPr lang="ru-RU" dirty="0">
                <a:latin typeface="Times New Roman" panose="02020603050405020304" pitchFamily="18" charset="0"/>
                <a:cs typeface="Times New Roman" panose="02020603050405020304" pitchFamily="18" charset="0"/>
              </a:rPr>
              <a:t>3) Одновременное закрывание и открывание обоих глаз</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a:t>
            </a:r>
          </a:p>
          <a:p>
            <a:r>
              <a:rPr lang="ru-RU" u="sng" dirty="0" smtClean="0">
                <a:latin typeface="Times New Roman" panose="02020603050405020304" pitchFamily="18" charset="0"/>
                <a:cs typeface="Times New Roman" panose="02020603050405020304" pitchFamily="18" charset="0"/>
              </a:rPr>
              <a:t>2-й </a:t>
            </a:r>
            <a:r>
              <a:rPr lang="ru-RU" u="sng" dirty="0">
                <a:latin typeface="Times New Roman" panose="02020603050405020304" pitchFamily="18" charset="0"/>
                <a:cs typeface="Times New Roman" panose="02020603050405020304" pitchFamily="18" charset="0"/>
              </a:rPr>
              <a:t>комплекс «От улыбки стало веселей»:</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Попеременное поднимание углов рта. При спокойном состоянии левой половины рта поднимается правый угол рта, и наоборот.</a:t>
            </a:r>
          </a:p>
          <a:p>
            <a:r>
              <a:rPr lang="ru-RU" dirty="0">
                <a:latin typeface="Times New Roman" panose="02020603050405020304" pitchFamily="18" charset="0"/>
                <a:cs typeface="Times New Roman" panose="02020603050405020304" pitchFamily="18" charset="0"/>
              </a:rPr>
              <a:t>2) При сжатых челюстях верхняя губа несколько поднимается на вдох, обнажая зубы, словно кто-то активно нюхает цветок.</a:t>
            </a:r>
          </a:p>
          <a:p>
            <a:r>
              <a:rPr lang="ru-RU" dirty="0">
                <a:latin typeface="Times New Roman" panose="02020603050405020304" pitchFamily="18" charset="0"/>
                <a:cs typeface="Times New Roman" panose="02020603050405020304" pitchFamily="18" charset="0"/>
              </a:rPr>
              <a:t>3) Одновременное поднимание обоих углов рта благодаря механическому поднятию щек (вдох носом, выдох ртом</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929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52736"/>
            <a:ext cx="7632848" cy="3693319"/>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Гимнастика губ и щек</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1-й комплекс</a:t>
            </a:r>
            <a:r>
              <a:rPr lang="ru-RU" dirty="0">
                <a:latin typeface="Times New Roman" panose="02020603050405020304" pitchFamily="18" charset="0"/>
                <a:cs typeface="Times New Roman" panose="02020603050405020304" pitchFamily="18" charset="0"/>
              </a:rPr>
              <a:t> направлен на вовлечение в движение групп мышц (определенных и соседних).</a:t>
            </a:r>
          </a:p>
          <a:p>
            <a:r>
              <a:rPr lang="ru-RU" dirty="0">
                <a:latin typeface="Times New Roman" panose="02020603050405020304" pitchFamily="18" charset="0"/>
                <a:cs typeface="Times New Roman" panose="02020603050405020304" pitchFamily="18" charset="0"/>
              </a:rPr>
              <a:t>1) «Надутый шарик». Надувание обеих щек одновременно.</a:t>
            </a:r>
          </a:p>
          <a:p>
            <a:r>
              <a:rPr lang="ru-RU" dirty="0">
                <a:latin typeface="Times New Roman" panose="02020603050405020304" pitchFamily="18" charset="0"/>
                <a:cs typeface="Times New Roman" panose="02020603050405020304" pitchFamily="18" charset="0"/>
              </a:rPr>
              <a:t>2) «Сдутый шарик». Втягивание щек в ротовую полость между зубами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a:t>
            </a:r>
          </a:p>
          <a:p>
            <a:r>
              <a:rPr lang="ru-RU" u="sng" dirty="0" smtClean="0">
                <a:latin typeface="Times New Roman" panose="02020603050405020304" pitchFamily="18" charset="0"/>
                <a:cs typeface="Times New Roman" panose="02020603050405020304" pitchFamily="18" charset="0"/>
              </a:rPr>
              <a:t>2-й </a:t>
            </a:r>
            <a:r>
              <a:rPr lang="ru-RU" u="sng" dirty="0">
                <a:latin typeface="Times New Roman" panose="02020603050405020304" pitchFamily="18" charset="0"/>
                <a:cs typeface="Times New Roman" panose="02020603050405020304" pitchFamily="18" charset="0"/>
              </a:rPr>
              <a:t>комплекс</a:t>
            </a:r>
            <a:r>
              <a:rPr lang="ru-RU" dirty="0">
                <a:latin typeface="Times New Roman" panose="02020603050405020304" pitchFamily="18" charset="0"/>
                <a:cs typeface="Times New Roman" panose="02020603050405020304" pitchFamily="18" charset="0"/>
              </a:rPr>
              <a:t> осуществляется после первого, концентрируясь лишь на одних губах</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«Дотронься губами до зубов». Рот широко открыт. Губы втягиваются внутрь рта, плотно прижимаясь к зубам.</a:t>
            </a:r>
          </a:p>
          <a:p>
            <a:r>
              <a:rPr lang="ru-RU" dirty="0">
                <a:latin typeface="Times New Roman" panose="02020603050405020304" pitchFamily="18" charset="0"/>
                <a:cs typeface="Times New Roman" panose="02020603050405020304" pitchFamily="18" charset="0"/>
              </a:rPr>
              <a:t>2) «Как думает зайка?» Поднимание плотно сжатых губ вверх (к носу) и вниз при плотно сжатых челюстях.</a:t>
            </a:r>
          </a:p>
          <a:p>
            <a:endParaRPr lang="ru-RU" dirty="0"/>
          </a:p>
        </p:txBody>
      </p:sp>
    </p:spTree>
    <p:extLst>
      <p:ext uri="{BB962C8B-B14F-4D97-AF65-F5344CB8AC3E}">
        <p14:creationId xmlns:p14="http://schemas.microsoft.com/office/powerpoint/2010/main" val="91090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136904" cy="369332"/>
          </a:xfrm>
          <a:prstGeom prst="rect">
            <a:avLst/>
          </a:prstGeom>
        </p:spPr>
        <p:txBody>
          <a:bodyPr wrap="square">
            <a:spAutoFit/>
          </a:bodyPr>
          <a:lstStyle/>
          <a:p>
            <a:pPr algn="ctr"/>
            <a:r>
              <a:rPr lang="ru-RU" b="1" i="1" dirty="0">
                <a:latin typeface="Times New Roman" panose="02020603050405020304" pitchFamily="18" charset="0"/>
                <a:cs typeface="Times New Roman" panose="02020603050405020304" pitchFamily="18" charset="0"/>
              </a:rPr>
              <a:t>Гимнастика </a:t>
            </a:r>
            <a:r>
              <a:rPr lang="ru-RU" b="1" i="1" dirty="0" smtClean="0">
                <a:latin typeface="Times New Roman" panose="02020603050405020304" pitchFamily="18" charset="0"/>
                <a:cs typeface="Times New Roman" panose="02020603050405020304" pitchFamily="18" charset="0"/>
              </a:rPr>
              <a:t>языка</a:t>
            </a:r>
            <a:endParaRPr lang="ru-R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86" b="8571"/>
          <a:stretch/>
        </p:blipFill>
        <p:spPr bwMode="auto">
          <a:xfrm>
            <a:off x="143762" y="1395933"/>
            <a:ext cx="8928484" cy="536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300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9"/>
            <a:ext cx="8424936" cy="936104"/>
          </a:xfrm>
        </p:spPr>
        <p:txBody>
          <a:bodyPr>
            <a:normAutofit/>
          </a:bodyPr>
          <a:lstStyle/>
          <a:p>
            <a:r>
              <a:rPr lang="ru-RU" sz="1800" b="1" dirty="0">
                <a:latin typeface="Times New Roman" panose="02020603050405020304" pitchFamily="18" charset="0"/>
                <a:cs typeface="Times New Roman" panose="02020603050405020304" pitchFamily="18" charset="0"/>
              </a:rPr>
              <a:t>3. Развитие дыхания и коррекция его нарушений (дыхательная гимнастика). </a:t>
            </a: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83568" y="1268760"/>
            <a:ext cx="7992888" cy="3672408"/>
          </a:xfrm>
        </p:spPr>
        <p:txBody>
          <a:bodyPr>
            <a:noAutofit/>
          </a:bodyPr>
          <a:lstStyle/>
          <a:p>
            <a:pPr algn="l"/>
            <a:r>
              <a:rPr lang="ru-RU" sz="1800" dirty="0">
                <a:solidFill>
                  <a:schemeClr val="tx1"/>
                </a:solidFill>
                <a:latin typeface="Times New Roman" panose="02020603050405020304" pitchFamily="18" charset="0"/>
                <a:cs typeface="Times New Roman" panose="02020603050405020304" pitchFamily="18" charset="0"/>
              </a:rPr>
              <a:t>У детей </a:t>
            </a:r>
            <a:r>
              <a:rPr lang="ru-RU" sz="1800" dirty="0" smtClean="0">
                <a:solidFill>
                  <a:schemeClr val="tx1"/>
                </a:solidFill>
                <a:latin typeface="Times New Roman" panose="02020603050405020304" pitchFamily="18" charset="0"/>
                <a:cs typeface="Times New Roman" panose="02020603050405020304" pitchFamily="18" charset="0"/>
              </a:rPr>
              <a:t>с дизартрией </a:t>
            </a:r>
            <a:r>
              <a:rPr lang="ru-RU" sz="1800" dirty="0">
                <a:solidFill>
                  <a:schemeClr val="tx1"/>
                </a:solidFill>
                <a:latin typeface="Times New Roman" panose="02020603050405020304" pitchFamily="18" charset="0"/>
                <a:cs typeface="Times New Roman" panose="02020603050405020304" pitchFamily="18" charset="0"/>
              </a:rPr>
              <a:t>речевой выдох усугубляется недостаточностью иннервации мышц диафрагмы. Ритм дыхания не регулируется смысловым содержанием речи, в момент речи оно обычно учащенное, после произнесения отдельных слогов или слов ребенок делает поверхностные судорожные вдохи, активный выдох укорочен и происходит обычно через нос, несмотря на постоянно полуоткрытый рот. Рассогласованность в работе мышц, осуществляющих вдох и выдох, приводит к тому, что у ребенка появляется тенденция говорить на вдохе. Это еще больше нарушает произвольный контроль над дыхательными движениями, а также координацию между дыханием, фонацией и артикуляцией. </a:t>
            </a:r>
            <a:endParaRPr lang="ru-RU" sz="1800" dirty="0" smtClean="0">
              <a:solidFill>
                <a:schemeClr val="tx1"/>
              </a:solidFill>
              <a:latin typeface="Times New Roman" panose="02020603050405020304" pitchFamily="18" charset="0"/>
              <a:cs typeface="Times New Roman" panose="02020603050405020304" pitchFamily="18" charset="0"/>
            </a:endParaRPr>
          </a:p>
          <a:p>
            <a:pPr algn="l"/>
            <a:r>
              <a:rPr lang="ru-RU" sz="1800" b="1" dirty="0">
                <a:solidFill>
                  <a:schemeClr val="tx1"/>
                </a:solidFill>
                <a:latin typeface="Times New Roman" panose="02020603050405020304" pitchFamily="18" charset="0"/>
                <a:cs typeface="Times New Roman" panose="02020603050405020304" pitchFamily="18" charset="0"/>
              </a:rPr>
              <a:t>Цель дыхательных упражнений </a:t>
            </a:r>
            <a:r>
              <a:rPr lang="ru-RU" sz="1800" dirty="0">
                <a:solidFill>
                  <a:schemeClr val="tx1"/>
                </a:solidFill>
                <a:latin typeface="Times New Roman" panose="02020603050405020304" pitchFamily="18" charset="0"/>
                <a:cs typeface="Times New Roman" panose="02020603050405020304" pitchFamily="18" charset="0"/>
              </a:rPr>
              <a:t>– научить детей быстро, бесшумно производить вдох и экономно, плавно расходовать воздух на выдохе. </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707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064896" cy="4524315"/>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По мнению учёных и практиков, для устранения дизартрии даже лёгкой степени выраженности необходимо комплексное воздействие, включающее медицинское, психолого-педагогическое и логопедическое </a:t>
            </a:r>
            <a:r>
              <a:rPr lang="ru-RU" dirty="0" smtClean="0">
                <a:latin typeface="Times New Roman" panose="02020603050405020304" pitchFamily="18" charset="0"/>
                <a:cs typeface="Times New Roman" panose="02020603050405020304" pitchFamily="18" charset="0"/>
              </a:rPr>
              <a:t>направления.</a:t>
            </a:r>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Направления </a:t>
            </a:r>
            <a:r>
              <a:rPr lang="ru-RU" dirty="0">
                <a:latin typeface="Times New Roman" panose="02020603050405020304" pitchFamily="18" charset="0"/>
                <a:cs typeface="Times New Roman" panose="02020603050405020304" pitchFamily="18" charset="0"/>
              </a:rPr>
              <a:t>работы при дизартрии: </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и коррекция нарушений речевой моторики: формирование артикуляционного </a:t>
            </a:r>
            <a:r>
              <a:rPr lang="ru-RU" dirty="0" err="1">
                <a:latin typeface="Times New Roman" panose="02020603050405020304" pitchFamily="18" charset="0"/>
                <a:cs typeface="Times New Roman" panose="02020603050405020304" pitchFamily="18" charset="0"/>
              </a:rPr>
              <a:t>праксиса</a:t>
            </a:r>
            <a:r>
              <a:rPr lang="ru-RU" dirty="0">
                <a:latin typeface="Times New Roman" panose="02020603050405020304" pitchFamily="18" charset="0"/>
                <a:cs typeface="Times New Roman" panose="02020603050405020304" pitchFamily="18" charset="0"/>
              </a:rPr>
              <a:t> на этапе постановки, автоматизации и дифференциации звуков речи.</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речевого дыхания и голоса. Формирование силы, продолжительности, звонкости, управляемости голоса в речевом потоке. Выработка синхронности голоса, дыхания и артикуляции.</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Нормализация </a:t>
            </a:r>
            <a:r>
              <a:rPr lang="ru-RU" dirty="0">
                <a:latin typeface="Times New Roman" panose="02020603050405020304" pitchFamily="18" charset="0"/>
                <a:cs typeface="Times New Roman" panose="02020603050405020304" pitchFamily="18" charset="0"/>
              </a:rPr>
              <a:t>просодической системы речи (мелодико-интонационных и темпо-ритмических характеристик речи).</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функциональных возможностей кистей и пальцев рук, коррекция нарушений мелкой </a:t>
            </a:r>
            <a:r>
              <a:rPr lang="ru-RU" dirty="0" smtClean="0">
                <a:latin typeface="Times New Roman" panose="02020603050405020304" pitchFamily="18" charset="0"/>
                <a:cs typeface="Times New Roman" panose="02020603050405020304" pitchFamily="18" charset="0"/>
              </a:rPr>
              <a:t>моторики.</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общей моторики, координация речи и движений.</a:t>
            </a:r>
          </a:p>
        </p:txBody>
      </p:sp>
    </p:spTree>
    <p:extLst>
      <p:ext uri="{BB962C8B-B14F-4D97-AF65-F5344CB8AC3E}">
        <p14:creationId xmlns:p14="http://schemas.microsoft.com/office/powerpoint/2010/main" val="3161825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5818658"/>
          </a:xfrm>
        </p:spPr>
        <p:txBody>
          <a:bodyPr>
            <a:noAutofit/>
          </a:bodyPr>
          <a:lstStyle/>
          <a:p>
            <a:pPr algn="l">
              <a:lnSpc>
                <a:spcPct val="115000"/>
              </a:lnSpc>
            </a:pPr>
            <a:r>
              <a:rPr lang="ru-RU" sz="1800" dirty="0" smtClean="0">
                <a:latin typeface="Times New Roman"/>
                <a:ea typeface="Calibri"/>
                <a:cs typeface="Times New Roman"/>
              </a:rPr>
              <a:t>Методические </a:t>
            </a:r>
            <a:r>
              <a:rPr lang="ru-RU" sz="1800" dirty="0">
                <a:latin typeface="Times New Roman"/>
                <a:ea typeface="Calibri"/>
                <a:cs typeface="Times New Roman"/>
              </a:rPr>
              <a:t>рекомендации:</a:t>
            </a:r>
            <a:r>
              <a:rPr lang="ru-RU" sz="1800" dirty="0">
                <a:ea typeface="Calibri"/>
                <a:cs typeface="Times New Roman"/>
              </a:rPr>
              <a:t/>
            </a:r>
            <a:br>
              <a:rPr lang="ru-RU" sz="1800" dirty="0">
                <a:ea typeface="Calibri"/>
                <a:cs typeface="Times New Roman"/>
              </a:rPr>
            </a:br>
            <a:r>
              <a:rPr lang="ru-RU" sz="1800" dirty="0" smtClean="0">
                <a:ea typeface="Calibri"/>
                <a:cs typeface="Times New Roman"/>
                <a:sym typeface="Symbol"/>
              </a:rPr>
              <a:t> </a:t>
            </a:r>
            <a:r>
              <a:rPr lang="ru-RU" sz="1800" dirty="0" smtClean="0">
                <a:latin typeface="Times New Roman"/>
                <a:ea typeface="Calibri"/>
                <a:cs typeface="Times New Roman"/>
              </a:rPr>
              <a:t>соблюдать </a:t>
            </a:r>
            <a:r>
              <a:rPr lang="ru-RU" sz="1800" dirty="0">
                <a:latin typeface="Times New Roman"/>
                <a:ea typeface="Calibri"/>
                <a:cs typeface="Times New Roman"/>
              </a:rPr>
              <a:t>регламент в пределах 3–5 минут, чтобы не вызвать у детей головокружения;</a:t>
            </a:r>
            <a:r>
              <a:rPr lang="ru-RU" sz="1800" dirty="0">
                <a:ea typeface="Calibri"/>
                <a:cs typeface="Times New Roman"/>
              </a:rPr>
              <a:t/>
            </a:r>
            <a:br>
              <a:rPr lang="ru-RU" sz="1800" dirty="0">
                <a:ea typeface="Calibri"/>
                <a:cs typeface="Times New Roman"/>
              </a:rPr>
            </a:br>
            <a:r>
              <a:rPr lang="ru-RU" sz="1800" dirty="0" smtClean="0">
                <a:ea typeface="Calibri"/>
                <a:cs typeface="Times New Roman"/>
                <a:sym typeface="Symbol"/>
              </a:rPr>
              <a:t> </a:t>
            </a:r>
            <a:r>
              <a:rPr lang="ru-RU" sz="1800" dirty="0" smtClean="0">
                <a:latin typeface="Times New Roman"/>
                <a:ea typeface="Calibri"/>
                <a:cs typeface="Times New Roman"/>
              </a:rPr>
              <a:t>не </a:t>
            </a:r>
            <a:r>
              <a:rPr lang="ru-RU" sz="1800" dirty="0">
                <a:latin typeface="Times New Roman"/>
                <a:ea typeface="Calibri"/>
                <a:cs typeface="Times New Roman"/>
              </a:rPr>
              <a:t>допускать общего мышечного напряжения, поднятия плеч при вдохе и вытягивания вперед шеи, не надувались щеки;</a:t>
            </a:r>
            <a:r>
              <a:rPr lang="ru-RU" sz="1800" dirty="0">
                <a:ea typeface="Calibri"/>
                <a:cs typeface="Times New Roman"/>
              </a:rPr>
              <a:t/>
            </a:r>
            <a:br>
              <a:rPr lang="ru-RU" sz="1800" dirty="0">
                <a:ea typeface="Calibri"/>
                <a:cs typeface="Times New Roman"/>
              </a:rPr>
            </a:br>
            <a:r>
              <a:rPr lang="ru-RU" sz="1800" dirty="0" smtClean="0">
                <a:ea typeface="Calibri"/>
                <a:cs typeface="Times New Roman"/>
                <a:sym typeface="Symbol"/>
              </a:rPr>
              <a:t> </a:t>
            </a:r>
            <a:r>
              <a:rPr lang="ru-RU" sz="1800" dirty="0" smtClean="0">
                <a:latin typeface="Times New Roman"/>
                <a:ea typeface="Calibri"/>
                <a:cs typeface="Times New Roman"/>
              </a:rPr>
              <a:t>одежда </a:t>
            </a:r>
            <a:r>
              <a:rPr lang="ru-RU" sz="1800" dirty="0">
                <a:latin typeface="Times New Roman"/>
                <a:ea typeface="Calibri"/>
                <a:cs typeface="Times New Roman"/>
              </a:rPr>
              <a:t>ребенка не должна стеснять его движения; </a:t>
            </a:r>
            <a:r>
              <a:rPr lang="ru-RU" sz="1800" dirty="0">
                <a:ea typeface="Calibri"/>
                <a:cs typeface="Times New Roman"/>
              </a:rPr>
              <a:t/>
            </a:r>
            <a:br>
              <a:rPr lang="ru-RU" sz="1800" dirty="0">
                <a:ea typeface="Calibri"/>
                <a:cs typeface="Times New Roman"/>
              </a:rPr>
            </a:br>
            <a:r>
              <a:rPr lang="ru-RU" sz="1800" dirty="0" smtClean="0">
                <a:ea typeface="Calibri"/>
                <a:cs typeface="Times New Roman"/>
                <a:sym typeface="Symbol"/>
              </a:rPr>
              <a:t> </a:t>
            </a:r>
            <a:r>
              <a:rPr lang="ru-RU" sz="1800" dirty="0" smtClean="0">
                <a:latin typeface="Times New Roman"/>
                <a:ea typeface="Calibri"/>
                <a:cs typeface="Times New Roman"/>
              </a:rPr>
              <a:t>помещение </a:t>
            </a:r>
            <a:r>
              <a:rPr lang="ru-RU" sz="1800" dirty="0">
                <a:latin typeface="Times New Roman"/>
                <a:ea typeface="Calibri"/>
                <a:cs typeface="Times New Roman"/>
              </a:rPr>
              <a:t>должно быть хорошо проветренным; </a:t>
            </a:r>
            <a:r>
              <a:rPr lang="ru-RU" sz="1800" dirty="0">
                <a:ea typeface="Calibri"/>
                <a:cs typeface="Times New Roman"/>
              </a:rPr>
              <a:t/>
            </a:r>
            <a:br>
              <a:rPr lang="ru-RU" sz="1800" dirty="0">
                <a:ea typeface="Calibri"/>
                <a:cs typeface="Times New Roman"/>
              </a:rPr>
            </a:br>
            <a:r>
              <a:rPr lang="ru-RU" sz="1800" dirty="0" smtClean="0">
                <a:ea typeface="Calibri"/>
                <a:cs typeface="Times New Roman"/>
                <a:sym typeface="Symbol"/>
              </a:rPr>
              <a:t> </a:t>
            </a:r>
            <a:r>
              <a:rPr lang="ru-RU" sz="1800" dirty="0" smtClean="0">
                <a:latin typeface="Times New Roman"/>
                <a:ea typeface="Calibri"/>
                <a:cs typeface="Times New Roman"/>
              </a:rPr>
              <a:t>осанка </a:t>
            </a:r>
            <a:r>
              <a:rPr lang="ru-RU" sz="1800" dirty="0">
                <a:latin typeface="Times New Roman"/>
                <a:ea typeface="Calibri"/>
                <a:cs typeface="Times New Roman"/>
              </a:rPr>
              <a:t>ребенка должна быть правильной при выполнении дыхательной гимнастики как сидя, так и стоя;</a:t>
            </a:r>
            <a:r>
              <a:rPr lang="ru-RU" sz="1800" dirty="0">
                <a:ea typeface="Calibri"/>
                <a:cs typeface="Times New Roman"/>
              </a:rPr>
              <a:t/>
            </a:r>
            <a:br>
              <a:rPr lang="ru-RU" sz="1800" dirty="0">
                <a:ea typeface="Calibri"/>
                <a:cs typeface="Times New Roman"/>
              </a:rPr>
            </a:br>
            <a:r>
              <a:rPr lang="ru-RU" sz="1800" dirty="0" smtClean="0">
                <a:ea typeface="Calibri"/>
                <a:cs typeface="Times New Roman"/>
                <a:sym typeface="Symbol"/>
              </a:rPr>
              <a:t> </a:t>
            </a:r>
            <a:r>
              <a:rPr lang="ru-RU" sz="1800" dirty="0" smtClean="0">
                <a:latin typeface="Times New Roman"/>
                <a:ea typeface="Calibri"/>
                <a:cs typeface="Times New Roman"/>
              </a:rPr>
              <a:t>воздух </a:t>
            </a:r>
            <a:r>
              <a:rPr lang="ru-RU" sz="1800" dirty="0">
                <a:latin typeface="Times New Roman"/>
                <a:ea typeface="Calibri"/>
                <a:cs typeface="Times New Roman"/>
              </a:rPr>
              <a:t>набирать через нос; </a:t>
            </a:r>
            <a:r>
              <a:rPr lang="ru-RU" sz="1800" dirty="0">
                <a:ea typeface="Calibri"/>
                <a:cs typeface="Times New Roman"/>
              </a:rPr>
              <a:t/>
            </a:r>
            <a:br>
              <a:rPr lang="ru-RU" sz="1800" dirty="0">
                <a:ea typeface="Calibri"/>
                <a:cs typeface="Times New Roman"/>
              </a:rPr>
            </a:br>
            <a:r>
              <a:rPr lang="ru-RU" sz="1800" dirty="0" smtClean="0">
                <a:ea typeface="Calibri"/>
                <a:cs typeface="Times New Roman"/>
                <a:sym typeface="Symbol"/>
              </a:rPr>
              <a:t> </a:t>
            </a:r>
            <a:r>
              <a:rPr lang="ru-RU" sz="1800" dirty="0" smtClean="0">
                <a:latin typeface="Times New Roman"/>
                <a:ea typeface="Calibri"/>
                <a:cs typeface="Times New Roman"/>
              </a:rPr>
              <a:t>выдох </a:t>
            </a:r>
            <a:r>
              <a:rPr lang="ru-RU" sz="1800" dirty="0">
                <a:latin typeface="Times New Roman"/>
                <a:ea typeface="Calibri"/>
                <a:cs typeface="Times New Roman"/>
              </a:rPr>
              <a:t>должен быть длительным и плавным. </a:t>
            </a:r>
            <a:r>
              <a:rPr lang="ru-RU" sz="1800" dirty="0">
                <a:ea typeface="Calibri"/>
                <a:cs typeface="Times New Roman"/>
              </a:rPr>
              <a:t/>
            </a:r>
            <a:br>
              <a:rPr lang="ru-RU" sz="1800" dirty="0">
                <a:ea typeface="Calibri"/>
                <a:cs typeface="Times New Roman"/>
              </a:rPr>
            </a:br>
            <a:r>
              <a:rPr lang="ru-RU" sz="1800" dirty="0">
                <a:latin typeface="Times New Roman"/>
                <a:ea typeface="Calibri"/>
                <a:cs typeface="Times New Roman"/>
              </a:rPr>
              <a:t>Дыхательную гимнастику не рекомендуется проводить после плотного ужина или обеда. Лучше, чтобы между занятиями и последним приемом пищи прошел хотя бы час, еще лучше, если занятия проводятся натощак</a:t>
            </a:r>
            <a:r>
              <a:rPr lang="ru-RU" sz="1800" dirty="0" smtClean="0">
                <a:latin typeface="Times New Roman"/>
                <a:ea typeface="Calibri"/>
                <a:cs typeface="Times New Roman"/>
              </a:rPr>
              <a:t>.</a:t>
            </a:r>
            <a:br>
              <a:rPr lang="ru-RU" sz="1800" dirty="0" smtClean="0">
                <a:latin typeface="Times New Roman"/>
                <a:ea typeface="Calibri"/>
                <a:cs typeface="Times New Roman"/>
              </a:rPr>
            </a:br>
            <a:r>
              <a:rPr lang="ru-RU" sz="1800" dirty="0">
                <a:latin typeface="Times New Roman" panose="02020603050405020304" pitchFamily="18" charset="0"/>
                <a:cs typeface="Times New Roman" panose="02020603050405020304" pitchFamily="18" charset="0"/>
              </a:rPr>
              <a:t>И.И. Панченко рекомендует статические и динамические упражнения для создания ощущений движения грудной клетки при дыхании.</a:t>
            </a:r>
            <a:br>
              <a:rPr lang="ru-RU" sz="1800" dirty="0">
                <a:latin typeface="Times New Roman" panose="02020603050405020304" pitchFamily="18" charset="0"/>
                <a:cs typeface="Times New Roman" panose="02020603050405020304" pitchFamily="18" charset="0"/>
              </a:rPr>
            </a:br>
            <a:endParaRPr lang="ru-RU" sz="1800" dirty="0">
              <a:ea typeface="Calibri"/>
              <a:cs typeface="Times New Roman"/>
            </a:endParaRPr>
          </a:p>
        </p:txBody>
      </p:sp>
    </p:spTree>
    <p:extLst>
      <p:ext uri="{BB962C8B-B14F-4D97-AF65-F5344CB8AC3E}">
        <p14:creationId xmlns:p14="http://schemas.microsoft.com/office/powerpoint/2010/main" val="636379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23528" y="188640"/>
            <a:ext cx="8229600" cy="6048672"/>
          </a:xfrm>
        </p:spPr>
        <p:txBody>
          <a:bodyPr>
            <a:noAutofit/>
          </a:bodyPr>
          <a:lstStyle/>
          <a:p>
            <a:pPr marL="0" indent="0">
              <a:buNone/>
            </a:pPr>
            <a:r>
              <a:rPr lang="ru-RU" sz="1500" b="1" i="1" dirty="0">
                <a:latin typeface="Times New Roman" panose="02020603050405020304" pitchFamily="18" charset="0"/>
                <a:cs typeface="Times New Roman" panose="02020603050405020304" pitchFamily="18" charset="0"/>
              </a:rPr>
              <a:t>Статические упражнения:</a:t>
            </a:r>
          </a:p>
          <a:p>
            <a:pPr marL="0" indent="0">
              <a:buNone/>
            </a:pPr>
            <a:r>
              <a:rPr lang="ru-RU" sz="1500" dirty="0">
                <a:latin typeface="Times New Roman" panose="02020603050405020304" pitchFamily="18" charset="0"/>
                <a:cs typeface="Times New Roman" panose="02020603050405020304" pitchFamily="18" charset="0"/>
              </a:rPr>
              <a:t>Цель - Развитие длительного, плавного выдоха, активизация мышц губ. </a:t>
            </a:r>
            <a:endParaRPr lang="ru-RU" sz="1500" dirty="0" smtClean="0">
              <a:latin typeface="Times New Roman" panose="02020603050405020304" pitchFamily="18" charset="0"/>
              <a:cs typeface="Times New Roman" panose="02020603050405020304" pitchFamily="18" charset="0"/>
            </a:endParaRPr>
          </a:p>
          <a:p>
            <a:pPr>
              <a:buAutoNum type="arabicPeriod"/>
            </a:pPr>
            <a:r>
              <a:rPr lang="ru-RU" sz="1500" dirty="0" smtClean="0">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Цветочек». Сделать вдох и задержать дыхание, понюхать цветочек (вдохнуть аромат). </a:t>
            </a:r>
            <a:endParaRPr lang="ru-RU" sz="1500" dirty="0" smtClean="0">
              <a:latin typeface="Times New Roman" panose="02020603050405020304" pitchFamily="18" charset="0"/>
              <a:cs typeface="Times New Roman" panose="02020603050405020304" pitchFamily="18" charset="0"/>
            </a:endParaRPr>
          </a:p>
          <a:p>
            <a:pPr>
              <a:buAutoNum type="arabicPeriod"/>
            </a:pPr>
            <a:r>
              <a:rPr lang="ru-RU" sz="1500" dirty="0" smtClean="0">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Свеча» («Задуй свечу»). Сделать вдох. По сигналу «Тихий ветерок» медлен-но выдохнуть на пламя свечи, так чтобы оно отклонялось, но не гасло. По сигналу «Сильный ветер» задуть свечу резким выдохом. Вместо настоящей свечи можно предложить макет свечи с «огоньком» из тонкой красной бумаги, фонарик, настольную лампу (дети дуют, логопед гасит лампу), макет дома с «включенным светом в окнах» (дети дуют - «свет гаснет</a:t>
            </a:r>
            <a:r>
              <a:rPr lang="ru-RU" sz="1500" dirty="0" smtClean="0">
                <a:latin typeface="Times New Roman" panose="02020603050405020304" pitchFamily="18" charset="0"/>
                <a:cs typeface="Times New Roman" panose="02020603050405020304" pitchFamily="18" charset="0"/>
              </a:rPr>
              <a:t>»).</a:t>
            </a:r>
          </a:p>
          <a:p>
            <a:pPr marL="0" indent="0">
              <a:buNone/>
            </a:pPr>
            <a:r>
              <a:rPr lang="ru-RU" sz="1500" b="1" i="1" dirty="0">
                <a:latin typeface="Times New Roman" panose="02020603050405020304" pitchFamily="18" charset="0"/>
                <a:cs typeface="Times New Roman" panose="02020603050405020304" pitchFamily="18" charset="0"/>
              </a:rPr>
              <a:t>Динамическая дыхательная гимнастика </a:t>
            </a:r>
            <a:endParaRPr lang="ru-RU" sz="1500" dirty="0">
              <a:latin typeface="Times New Roman" panose="02020603050405020304" pitchFamily="18" charset="0"/>
              <a:cs typeface="Times New Roman" panose="02020603050405020304" pitchFamily="18" charset="0"/>
            </a:endParaRPr>
          </a:p>
          <a:p>
            <a:pPr marL="0" indent="0">
              <a:buNone/>
            </a:pPr>
            <a:r>
              <a:rPr lang="ru-RU" sz="1500" dirty="0">
                <a:latin typeface="Times New Roman" panose="02020603050405020304" pitchFamily="18" charset="0"/>
                <a:cs typeface="Times New Roman" panose="02020603050405020304" pitchFamily="18" charset="0"/>
              </a:rPr>
              <a:t>Цель </a:t>
            </a:r>
            <a:r>
              <a:rPr lang="ru-RU" sz="1500" b="1" dirty="0" smtClean="0">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подготовка </a:t>
            </a:r>
            <a:r>
              <a:rPr lang="ru-RU" sz="1500" dirty="0">
                <a:latin typeface="Times New Roman" panose="02020603050405020304" pitchFamily="18" charset="0"/>
                <a:cs typeface="Times New Roman" panose="02020603050405020304" pitchFamily="18" charset="0"/>
              </a:rPr>
              <a:t>дыхательного аппарата к фонационному (речевому дыханию), т. к. способствует расширению емкости легких </a:t>
            </a:r>
          </a:p>
          <a:p>
            <a:r>
              <a:rPr lang="ru-RU" sz="1500" dirty="0">
                <a:latin typeface="Times New Roman" panose="02020603050405020304" pitchFamily="18" charset="0"/>
                <a:cs typeface="Times New Roman" panose="02020603050405020304" pitchFamily="18" charset="0"/>
              </a:rPr>
              <a:t>Расслабляющие движения: подражание полету птиц; поднять руки до уровня плеч и опустить, как пустые рукава, по бокам туловища; поднять руки вверх и опустить их по бокам, раскачивая расслабленными руками вперед, назад; наклонить голову вперед, расслабляя мышцы; медленное круговое вращение головы справа налево и наоборот; медленное потряхивание кистью сначала правой руки по бокам туловища, потом левой, корпус слегка наклонен и др.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Дыхательные </a:t>
            </a:r>
            <a:r>
              <a:rPr lang="ru-RU" sz="1500" dirty="0">
                <a:latin typeface="Times New Roman" panose="02020603050405020304" pitchFamily="18" charset="0"/>
                <a:cs typeface="Times New Roman" panose="02020603050405020304" pitchFamily="18" charset="0"/>
              </a:rPr>
              <a:t>упражнения (традиционные) без речевого сопровождения: </a:t>
            </a:r>
            <a:r>
              <a:rPr lang="ru-RU" sz="1500" dirty="0" smtClean="0">
                <a:latin typeface="Times New Roman" panose="02020603050405020304" pitchFamily="18" charset="0"/>
                <a:cs typeface="Times New Roman" panose="02020603050405020304" pitchFamily="18" charset="0"/>
              </a:rPr>
              <a:t>поднятие </a:t>
            </a:r>
            <a:r>
              <a:rPr lang="ru-RU" sz="1500" dirty="0">
                <a:latin typeface="Times New Roman" panose="02020603050405020304" pitchFamily="18" charset="0"/>
                <a:cs typeface="Times New Roman" panose="02020603050405020304" pitchFamily="18" charset="0"/>
              </a:rPr>
              <a:t>на носках, руки вверх – вдох, опускаясь – </a:t>
            </a:r>
            <a:r>
              <a:rPr lang="ru-RU" sz="1500" dirty="0" smtClean="0">
                <a:latin typeface="Times New Roman" panose="02020603050405020304" pitchFamily="18" charset="0"/>
                <a:cs typeface="Times New Roman" panose="02020603050405020304" pitchFamily="18" charset="0"/>
              </a:rPr>
              <a:t>выдох; поднимание </a:t>
            </a:r>
            <a:r>
              <a:rPr lang="ru-RU" sz="1500" dirty="0">
                <a:latin typeface="Times New Roman" panose="02020603050405020304" pitchFamily="18" charset="0"/>
                <a:cs typeface="Times New Roman" panose="02020603050405020304" pitchFamily="18" charset="0"/>
              </a:rPr>
              <a:t>рук над головой, ладонями навстречу (руки касаются друг друга) – вдох, опускание рук – </a:t>
            </a:r>
            <a:r>
              <a:rPr lang="ru-RU" sz="1500" dirty="0" smtClean="0">
                <a:latin typeface="Times New Roman" panose="02020603050405020304" pitchFamily="18" charset="0"/>
                <a:cs typeface="Times New Roman" panose="02020603050405020304" pitchFamily="18" charset="0"/>
              </a:rPr>
              <a:t>выдох; развести </a:t>
            </a:r>
            <a:r>
              <a:rPr lang="ru-RU" sz="1500" dirty="0">
                <a:latin typeface="Times New Roman" panose="02020603050405020304" pitchFamily="18" charset="0"/>
                <a:cs typeface="Times New Roman" panose="02020603050405020304" pitchFamily="18" charset="0"/>
              </a:rPr>
              <a:t>руки в стороны – вдох, руки перед собой – </a:t>
            </a:r>
            <a:r>
              <a:rPr lang="ru-RU" sz="1500" dirty="0" smtClean="0">
                <a:latin typeface="Times New Roman" panose="02020603050405020304" pitchFamily="18" charset="0"/>
                <a:cs typeface="Times New Roman" panose="02020603050405020304" pitchFamily="18" charset="0"/>
              </a:rPr>
              <a:t>выдох; вытянуть </a:t>
            </a:r>
            <a:r>
              <a:rPr lang="ru-RU" sz="1500" dirty="0">
                <a:latin typeface="Times New Roman" panose="02020603050405020304" pitchFamily="18" charset="0"/>
                <a:cs typeface="Times New Roman" panose="02020603050405020304" pitchFamily="18" charset="0"/>
              </a:rPr>
              <a:t>руки вперед перед собой – вдох, опустить по бокам – </a:t>
            </a:r>
            <a:r>
              <a:rPr lang="ru-RU" sz="1500" dirty="0" smtClean="0">
                <a:latin typeface="Times New Roman" panose="02020603050405020304" pitchFamily="18" charset="0"/>
                <a:cs typeface="Times New Roman" panose="02020603050405020304" pitchFamily="18" charset="0"/>
              </a:rPr>
              <a:t>выдох; отведение </a:t>
            </a:r>
            <a:r>
              <a:rPr lang="ru-RU" sz="1500" dirty="0">
                <a:latin typeface="Times New Roman" panose="02020603050405020304" pitchFamily="18" charset="0"/>
                <a:cs typeface="Times New Roman" panose="02020603050405020304" pitchFamily="18" charset="0"/>
              </a:rPr>
              <a:t>локтей назад – вдох, поставить руки в исходное положение – выдох, руки на поясе. </a:t>
            </a:r>
          </a:p>
        </p:txBody>
      </p:sp>
    </p:spTree>
    <p:extLst>
      <p:ext uri="{BB962C8B-B14F-4D97-AF65-F5344CB8AC3E}">
        <p14:creationId xmlns:p14="http://schemas.microsoft.com/office/powerpoint/2010/main" val="4243025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509120"/>
            <a:ext cx="62007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61531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457" y="2593132"/>
            <a:ext cx="5429597" cy="23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930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424936" cy="4031873"/>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Далее в отработке дыхания важно достичь слияния визуальных, слуховых и </a:t>
            </a:r>
            <a:r>
              <a:rPr lang="ru-RU" sz="1600" dirty="0" err="1">
                <a:latin typeface="Times New Roman" panose="02020603050405020304" pitchFamily="18" charset="0"/>
                <a:cs typeface="Times New Roman" panose="02020603050405020304" pitchFamily="18" charset="0"/>
              </a:rPr>
              <a:t>проприоцептивных</a:t>
            </a:r>
            <a:r>
              <a:rPr lang="ru-RU" sz="1600" dirty="0">
                <a:latin typeface="Times New Roman" panose="02020603050405020304" pitchFamily="18" charset="0"/>
                <a:cs typeface="Times New Roman" panose="02020603050405020304" pitchFamily="18" charset="0"/>
              </a:rPr>
              <a:t> ощущений. Для этого можно использовать разные упражнения:</a:t>
            </a:r>
          </a:p>
          <a:p>
            <a:r>
              <a:rPr lang="ru-RU" sz="1600" dirty="0">
                <a:latin typeface="Times New Roman" panose="02020603050405020304" pitchFamily="18" charset="0"/>
                <a:cs typeface="Times New Roman" panose="02020603050405020304" pitchFamily="18" charset="0"/>
              </a:rPr>
              <a:t>§ Эффективно создание ощущения воздушного потока на ладони и, особенно, на кончике пальца. Перемещая палец в стороны, отодвигая его ото рта, мы можем достичь способности менять направление выдыхаемой воздушной струи.</a:t>
            </a:r>
          </a:p>
          <a:p>
            <a:r>
              <a:rPr lang="ru-RU" sz="1600" dirty="0">
                <a:latin typeface="Times New Roman" panose="02020603050405020304" pitchFamily="18" charset="0"/>
                <a:cs typeface="Times New Roman" panose="02020603050405020304" pitchFamily="18" charset="0"/>
              </a:rPr>
              <a:t>§ Когда ребенок дует на тонкую бумагу, прикрепленную к нитке, он может визуально контролировать силу своего выдоха и способ подачи воздушной струи – плавно или толчком.</a:t>
            </a:r>
          </a:p>
          <a:p>
            <a:r>
              <a:rPr lang="ru-RU" sz="1600" dirty="0">
                <a:latin typeface="Times New Roman" panose="02020603050405020304" pitchFamily="18" charset="0"/>
                <a:cs typeface="Times New Roman" panose="02020603050405020304" pitchFamily="18" charset="0"/>
              </a:rPr>
              <a:t>§ Ребенку можно предложить просто подуть на воду и подуть в воду через трубочки разного диаметра. Это будет, заодно, способствовать развитию губной мускулатуры. Если ребенок в состоянии плотно охватывать губами трубочку, можно предложить ему надувать мыльные пузыри.</a:t>
            </a:r>
          </a:p>
          <a:p>
            <a:r>
              <a:rPr lang="ru-RU" sz="1600" dirty="0">
                <a:latin typeface="Times New Roman" panose="02020603050405020304" pitchFamily="18" charset="0"/>
                <a:cs typeface="Times New Roman" panose="02020603050405020304" pitchFamily="18" charset="0"/>
              </a:rPr>
              <a:t>§ В магазинах и аптеках продаются специальные игрушки для развития дыхания, начиная с вертушек из фольги, которые крутятся от малейшего движения воздуха, и заканчивая разнообразными свистками с движущимися деталями.</a:t>
            </a:r>
          </a:p>
          <a:p>
            <a:r>
              <a:rPr lang="ru-RU" sz="1600" dirty="0">
                <a:latin typeface="Times New Roman" panose="02020603050405020304" pitchFamily="18" charset="0"/>
                <a:cs typeface="Times New Roman" panose="02020603050405020304" pitchFamily="18" charset="0"/>
              </a:rPr>
              <a:t>§  Наиболее сложным и эффективным способом развития дыхания является надувание воздушных шаров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411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51344"/>
            <a:ext cx="7848872" cy="3139321"/>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В логопедической работе над речевым дыханием специалисты часто рекомендуют использовать упражнения из </a:t>
            </a:r>
            <a:r>
              <a:rPr lang="ru-RU" dirty="0" err="1">
                <a:latin typeface="Times New Roman" panose="02020603050405020304" pitchFamily="18" charset="0"/>
                <a:cs typeface="Times New Roman" panose="02020603050405020304" pitchFamily="18" charset="0"/>
              </a:rPr>
              <a:t>пародоксальной</a:t>
            </a:r>
            <a:r>
              <a:rPr lang="ru-RU" dirty="0">
                <a:latin typeface="Times New Roman" panose="02020603050405020304" pitchFamily="18" charset="0"/>
                <a:cs typeface="Times New Roman" panose="02020603050405020304" pitchFamily="18" charset="0"/>
              </a:rPr>
              <a:t> гимнастики А.Н</a:t>
            </a:r>
            <a:r>
              <a:rPr lang="ru-RU" dirty="0" smtClean="0">
                <a:latin typeface="Times New Roman" panose="02020603050405020304" pitchFamily="18" charset="0"/>
                <a:cs typeface="Times New Roman" panose="02020603050405020304" pitchFamily="18" charset="0"/>
              </a:rPr>
              <a:t>. Стрельниковой</a:t>
            </a:r>
            <a:r>
              <a:rPr lang="ru-RU" dirty="0">
                <a:latin typeface="Times New Roman" panose="02020603050405020304" pitchFamily="18" charset="0"/>
                <a:cs typeface="Times New Roman" panose="02020603050405020304" pitchFamily="18" charset="0"/>
              </a:rPr>
              <a:t>. Эта методика была создана в нашей стране в 30-40-х годах </a:t>
            </a:r>
            <a:r>
              <a:rPr lang="ru-RU" dirty="0" smtClean="0">
                <a:latin typeface="Times New Roman" panose="02020603050405020304" pitchFamily="18" charset="0"/>
                <a:cs typeface="Times New Roman" panose="02020603050405020304" pitchFamily="18" charset="0"/>
              </a:rPr>
              <a:t>XX века</a:t>
            </a:r>
            <a:r>
              <a:rPr lang="ru-RU" dirty="0">
                <a:latin typeface="Times New Roman" panose="02020603050405020304" pitchFamily="18" charset="0"/>
                <a:cs typeface="Times New Roman" panose="02020603050405020304" pitchFamily="18" charset="0"/>
              </a:rPr>
              <a:t>. Парадоксальная гимнастика способствует увеличению объема вдоха и диафрагмального выдоха. Эта гимнастика – единственная в мире, в которой короткий и резкий вдох носом делается на движениях, сжимающих грудную клетку. Вдох должен быть максимально активен и энергичен, выдох – пассивен. В отличие от традиционной дыхательной гимнастики делается шумный короткий вдох носом при слегка сомкнутых губах. Выдох осуществляется пассивно, через рот. Упражнения можно делать стоя, сидя, лежа.</a:t>
            </a:r>
          </a:p>
        </p:txBody>
      </p:sp>
    </p:spTree>
    <p:extLst>
      <p:ext uri="{BB962C8B-B14F-4D97-AF65-F5344CB8AC3E}">
        <p14:creationId xmlns:p14="http://schemas.microsoft.com/office/powerpoint/2010/main" val="1364537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32656"/>
            <a:ext cx="7772400" cy="720080"/>
          </a:xfrm>
        </p:spPr>
        <p:txBody>
          <a:bodyPr>
            <a:normAutofit/>
          </a:bodyPr>
          <a:lstStyle/>
          <a:p>
            <a:r>
              <a:rPr lang="ru-RU" sz="2000" b="1" dirty="0">
                <a:latin typeface="Times New Roman" panose="02020603050405020304" pitchFamily="18" charset="0"/>
                <a:cs typeface="Times New Roman" panose="02020603050405020304" pitchFamily="18" charset="0"/>
              </a:rPr>
              <a:t>4. Искусственная локальная </a:t>
            </a:r>
            <a:r>
              <a:rPr lang="ru-RU" sz="2000" b="1" dirty="0" err="1">
                <a:latin typeface="Times New Roman" panose="02020603050405020304" pitchFamily="18" charset="0"/>
                <a:cs typeface="Times New Roman" panose="02020603050405020304" pitchFamily="18" charset="0"/>
              </a:rPr>
              <a:t>контрастотермия</a:t>
            </a:r>
            <a:r>
              <a:rPr lang="ru-RU"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11560" y="1196752"/>
            <a:ext cx="8064896" cy="5256584"/>
          </a:xfrm>
        </p:spPr>
        <p:txBody>
          <a:bodyPr>
            <a:noAutofit/>
          </a:bodyPr>
          <a:lstStyle/>
          <a:p>
            <a:pPr algn="l"/>
            <a:r>
              <a:rPr lang="ru-RU" sz="1800" dirty="0">
                <a:solidFill>
                  <a:schemeClr val="tx1"/>
                </a:solidFill>
                <a:latin typeface="Times New Roman" panose="02020603050405020304" pitchFamily="18" charset="0"/>
                <a:cs typeface="Times New Roman" panose="02020603050405020304" pitchFamily="18" charset="0"/>
              </a:rPr>
              <a:t>Метод искусственной локальной </a:t>
            </a:r>
            <a:r>
              <a:rPr lang="ru-RU" sz="1800" dirty="0" err="1">
                <a:solidFill>
                  <a:schemeClr val="tx1"/>
                </a:solidFill>
                <a:latin typeface="Times New Roman" panose="02020603050405020304" pitchFamily="18" charset="0"/>
                <a:cs typeface="Times New Roman" panose="02020603050405020304" pitchFamily="18" charset="0"/>
              </a:rPr>
              <a:t>контрастотермии</a:t>
            </a:r>
            <a:r>
              <a:rPr lang="ru-RU" sz="1800" dirty="0">
                <a:solidFill>
                  <a:schemeClr val="tx1"/>
                </a:solidFill>
                <a:latin typeface="Times New Roman" panose="02020603050405020304" pitchFamily="18" charset="0"/>
                <a:cs typeface="Times New Roman" panose="02020603050405020304" pitchFamily="18" charset="0"/>
              </a:rPr>
              <a:t> применяется для уменьшения </a:t>
            </a:r>
            <a:r>
              <a:rPr lang="ru-RU" sz="1800" dirty="0" err="1">
                <a:solidFill>
                  <a:schemeClr val="tx1"/>
                </a:solidFill>
                <a:latin typeface="Times New Roman" panose="02020603050405020304" pitchFamily="18" charset="0"/>
                <a:cs typeface="Times New Roman" panose="02020603050405020304" pitchFamily="18" charset="0"/>
              </a:rPr>
              <a:t>спастичности</a:t>
            </a:r>
            <a:r>
              <a:rPr lang="ru-RU" sz="1800" dirty="0">
                <a:solidFill>
                  <a:schemeClr val="tx1"/>
                </a:solidFill>
                <a:latin typeface="Times New Roman" panose="02020603050405020304" pitchFamily="18" charset="0"/>
                <a:cs typeface="Times New Roman" panose="02020603050405020304" pitchFamily="18" charset="0"/>
              </a:rPr>
              <a:t> мышц артикуляционного аппарата, гиперкинезов язычной и мимической мускулатуры, а также при артикуляционной апраксии, обычно предваряет процедуру массажа. Этот метод заключается в </a:t>
            </a:r>
            <a:r>
              <a:rPr lang="ru-RU" sz="1800" dirty="0" err="1">
                <a:solidFill>
                  <a:schemeClr val="tx1"/>
                </a:solidFill>
                <a:latin typeface="Times New Roman" panose="02020603050405020304" pitchFamily="18" charset="0"/>
                <a:cs typeface="Times New Roman" panose="02020603050405020304" pitchFamily="18" charset="0"/>
              </a:rPr>
              <a:t>контрастотермальном</a:t>
            </a:r>
            <a:r>
              <a:rPr lang="ru-RU" sz="1800" dirty="0">
                <a:solidFill>
                  <a:schemeClr val="tx1"/>
                </a:solidFill>
                <a:latin typeface="Times New Roman" panose="02020603050405020304" pitchFamily="18" charset="0"/>
                <a:cs typeface="Times New Roman" panose="02020603050405020304" pitchFamily="18" charset="0"/>
              </a:rPr>
              <a:t> воздействии низкотемпературных (</a:t>
            </a:r>
            <a:r>
              <a:rPr lang="ru-RU" sz="1800" dirty="0" err="1">
                <a:solidFill>
                  <a:schemeClr val="tx1"/>
                </a:solidFill>
                <a:latin typeface="Times New Roman" panose="02020603050405020304" pitchFamily="18" charset="0"/>
                <a:cs typeface="Times New Roman" panose="02020603050405020304" pitchFamily="18" charset="0"/>
              </a:rPr>
              <a:t>криомассаж</a:t>
            </a:r>
            <a:r>
              <a:rPr lang="ru-RU" sz="1800" dirty="0">
                <a:solidFill>
                  <a:schemeClr val="tx1"/>
                </a:solidFill>
                <a:latin typeface="Times New Roman" panose="02020603050405020304" pitchFamily="18" charset="0"/>
                <a:cs typeface="Times New Roman" panose="02020603050405020304" pitchFamily="18" charset="0"/>
              </a:rPr>
              <a:t>) и высокотемпературных агентов (</a:t>
            </a:r>
            <a:r>
              <a:rPr lang="ru-RU" sz="1800" dirty="0" err="1">
                <a:solidFill>
                  <a:schemeClr val="tx1"/>
                </a:solidFill>
                <a:latin typeface="Times New Roman" panose="02020603050405020304" pitchFamily="18" charset="0"/>
                <a:cs typeface="Times New Roman" panose="02020603050405020304" pitchFamily="18" charset="0"/>
              </a:rPr>
              <a:t>термомассаж</a:t>
            </a:r>
            <a:r>
              <a:rPr lang="ru-RU" sz="1800" dirty="0">
                <a:solidFill>
                  <a:schemeClr val="tx1"/>
                </a:solidFill>
                <a:latin typeface="Times New Roman" panose="02020603050405020304" pitchFamily="18" charset="0"/>
                <a:cs typeface="Times New Roman" panose="02020603050405020304" pitchFamily="18" charset="0"/>
              </a:rPr>
              <a:t>). В качестве низкотемпературных агентов выступают ледяная крошка или очень холодная вода, а высокотемпературных - горячая вода или настой трав. </a:t>
            </a:r>
          </a:p>
          <a:p>
            <a:pPr algn="l"/>
            <a:r>
              <a:rPr lang="ru-RU" sz="1800" dirty="0">
                <a:solidFill>
                  <a:schemeClr val="tx1"/>
                </a:solidFill>
                <a:latin typeface="Times New Roman" panose="02020603050405020304" pitchFamily="18" charset="0"/>
                <a:cs typeface="Times New Roman" panose="02020603050405020304" pitchFamily="18" charset="0"/>
              </a:rPr>
              <a:t>Гипотермию (</a:t>
            </a:r>
            <a:r>
              <a:rPr lang="ru-RU" sz="1800" dirty="0" err="1">
                <a:solidFill>
                  <a:schemeClr val="tx1"/>
                </a:solidFill>
                <a:latin typeface="Times New Roman" panose="02020603050405020304" pitchFamily="18" charset="0"/>
                <a:cs typeface="Times New Roman" panose="02020603050405020304" pitchFamily="18" charset="0"/>
              </a:rPr>
              <a:t>криомассаж</a:t>
            </a:r>
            <a:r>
              <a:rPr lang="ru-RU" sz="1800" dirty="0">
                <a:solidFill>
                  <a:schemeClr val="tx1"/>
                </a:solidFill>
                <a:latin typeface="Times New Roman" panose="02020603050405020304" pitchFamily="18" charset="0"/>
                <a:cs typeface="Times New Roman" panose="02020603050405020304" pitchFamily="18" charset="0"/>
              </a:rPr>
              <a:t>) и гипертермию (</a:t>
            </a:r>
            <a:r>
              <a:rPr lang="ru-RU" sz="1800" dirty="0" err="1">
                <a:solidFill>
                  <a:schemeClr val="tx1"/>
                </a:solidFill>
                <a:latin typeface="Times New Roman" panose="02020603050405020304" pitchFamily="18" charset="0"/>
                <a:cs typeface="Times New Roman" panose="02020603050405020304" pitchFamily="18" charset="0"/>
              </a:rPr>
              <a:t>тепломассаж</a:t>
            </a:r>
            <a:r>
              <a:rPr lang="ru-RU" sz="1800" dirty="0">
                <a:solidFill>
                  <a:schemeClr val="tx1"/>
                </a:solidFill>
                <a:latin typeface="Times New Roman" panose="02020603050405020304" pitchFamily="18" charset="0"/>
                <a:cs typeface="Times New Roman" panose="02020603050405020304" pitchFamily="18" charset="0"/>
              </a:rPr>
              <a:t>) можно применять поочередно или избирательно. </a:t>
            </a:r>
            <a:endParaRPr lang="ru-RU" sz="1800" dirty="0" smtClean="0">
              <a:solidFill>
                <a:schemeClr val="tx1"/>
              </a:solidFill>
              <a:latin typeface="Times New Roman" panose="02020603050405020304" pitchFamily="18" charset="0"/>
              <a:cs typeface="Times New Roman" panose="02020603050405020304" pitchFamily="18" charset="0"/>
            </a:endParaRPr>
          </a:p>
          <a:p>
            <a:pPr algn="l"/>
            <a:r>
              <a:rPr lang="ru-RU" sz="1800" dirty="0" smtClean="0">
                <a:solidFill>
                  <a:schemeClr val="tx1"/>
                </a:solidFill>
                <a:latin typeface="Times New Roman" panose="02020603050405020304" pitchFamily="18" charset="0"/>
                <a:cs typeface="Times New Roman" panose="02020603050405020304" pitchFamily="18" charset="0"/>
              </a:rPr>
              <a:t>Существуют </a:t>
            </a:r>
            <a:r>
              <a:rPr lang="ru-RU" sz="1800" dirty="0">
                <a:solidFill>
                  <a:schemeClr val="tx1"/>
                </a:solidFill>
                <a:latin typeface="Times New Roman" panose="02020603050405020304" pitchFamily="18" charset="0"/>
                <a:cs typeface="Times New Roman" panose="02020603050405020304" pitchFamily="18" charset="0"/>
              </a:rPr>
              <a:t>различные варианты их применения: </a:t>
            </a:r>
          </a:p>
          <a:p>
            <a:pPr algn="l"/>
            <a:r>
              <a:rPr lang="ru-RU" sz="1800" dirty="0">
                <a:solidFill>
                  <a:schemeClr val="tx1"/>
                </a:solidFill>
                <a:latin typeface="Times New Roman" panose="02020603050405020304" pitchFamily="18" charset="0"/>
                <a:cs typeface="Times New Roman" panose="02020603050405020304" pitchFamily="18" charset="0"/>
              </a:rPr>
              <a:t>- Только гипотермия (</a:t>
            </a:r>
            <a:r>
              <a:rPr lang="ru-RU" sz="1800" dirty="0" err="1">
                <a:solidFill>
                  <a:schemeClr val="tx1"/>
                </a:solidFill>
                <a:latin typeface="Times New Roman" panose="02020603050405020304" pitchFamily="18" charset="0"/>
                <a:cs typeface="Times New Roman" panose="02020603050405020304" pitchFamily="18" charset="0"/>
              </a:rPr>
              <a:t>криомассаж</a:t>
            </a:r>
            <a:r>
              <a:rPr lang="ru-RU" sz="1800" dirty="0">
                <a:solidFill>
                  <a:schemeClr val="tx1"/>
                </a:solidFill>
                <a:latin typeface="Times New Roman" panose="02020603050405020304" pitchFamily="18" charset="0"/>
                <a:cs typeface="Times New Roman" panose="02020603050405020304" pitchFamily="18" charset="0"/>
              </a:rPr>
              <a:t>). </a:t>
            </a:r>
          </a:p>
          <a:p>
            <a:pPr algn="l"/>
            <a:r>
              <a:rPr lang="ru-RU" sz="1800" dirty="0">
                <a:solidFill>
                  <a:schemeClr val="tx1"/>
                </a:solidFill>
                <a:latin typeface="Times New Roman" panose="02020603050405020304" pitchFamily="18" charset="0"/>
                <a:cs typeface="Times New Roman" panose="02020603050405020304" pitchFamily="18" charset="0"/>
              </a:rPr>
              <a:t>- Только гипертермия (</a:t>
            </a:r>
            <a:r>
              <a:rPr lang="ru-RU" sz="1800" dirty="0" err="1">
                <a:solidFill>
                  <a:schemeClr val="tx1"/>
                </a:solidFill>
                <a:latin typeface="Times New Roman" panose="02020603050405020304" pitchFamily="18" charset="0"/>
                <a:cs typeface="Times New Roman" panose="02020603050405020304" pitchFamily="18" charset="0"/>
              </a:rPr>
              <a:t>тепломассаж</a:t>
            </a:r>
            <a:r>
              <a:rPr lang="ru-RU" sz="1800" dirty="0">
                <a:solidFill>
                  <a:schemeClr val="tx1"/>
                </a:solidFill>
                <a:latin typeface="Times New Roman" panose="02020603050405020304" pitchFamily="18" charset="0"/>
                <a:cs typeface="Times New Roman" panose="02020603050405020304" pitchFamily="18" charset="0"/>
              </a:rPr>
              <a:t>). </a:t>
            </a:r>
          </a:p>
          <a:p>
            <a:pPr algn="l"/>
            <a:r>
              <a:rPr lang="ru-RU" sz="1800" dirty="0">
                <a:solidFill>
                  <a:schemeClr val="tx1"/>
                </a:solidFill>
                <a:latin typeface="Times New Roman" panose="02020603050405020304" pitchFamily="18" charset="0"/>
                <a:cs typeface="Times New Roman" panose="02020603050405020304" pitchFamily="18" charset="0"/>
              </a:rPr>
              <a:t>- Гипотермия, затем гипертермия. </a:t>
            </a:r>
          </a:p>
          <a:p>
            <a:pPr algn="l"/>
            <a:r>
              <a:rPr lang="ru-RU" sz="1800" dirty="0">
                <a:solidFill>
                  <a:schemeClr val="tx1"/>
                </a:solidFill>
                <a:latin typeface="Times New Roman" panose="02020603050405020304" pitchFamily="18" charset="0"/>
                <a:cs typeface="Times New Roman" panose="02020603050405020304" pitchFamily="18" charset="0"/>
              </a:rPr>
              <a:t>- Попеременное использование крио- и </a:t>
            </a:r>
            <a:r>
              <a:rPr lang="ru-RU" sz="1800" dirty="0" err="1">
                <a:solidFill>
                  <a:schemeClr val="tx1"/>
                </a:solidFill>
                <a:latin typeface="Times New Roman" panose="02020603050405020304" pitchFamily="18" charset="0"/>
                <a:cs typeface="Times New Roman" panose="02020603050405020304" pitchFamily="18" charset="0"/>
              </a:rPr>
              <a:t>теплоаппликаций</a:t>
            </a:r>
            <a:r>
              <a:rPr lang="ru-RU" sz="1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9490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7346"/>
            <a:ext cx="7488832" cy="535531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Искусственная локальная гипотермия осуществляется следующим образом: ледяную крошку в марле накладывают поочередно на мышцы артикуляционного аппарата (круговую мышцу рта, большую скуловую мышцу, подбородок в области подчелюстной ямки, язычную мускулатуру).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ИЛГ на мышцы языка логопед удерживает язык марлевой салфеткой (обязательно воздействуя на корень, спинку, кончик, боковые края языка). </a:t>
            </a:r>
          </a:p>
          <a:p>
            <a:r>
              <a:rPr lang="ru-RU" dirty="0">
                <a:latin typeface="Times New Roman" panose="02020603050405020304" pitchFamily="18" charset="0"/>
                <a:cs typeface="Times New Roman" panose="02020603050405020304" pitchFamily="18" charset="0"/>
              </a:rPr>
              <a:t>Продолжительность экспозиции ледяной аппликации во время одного сеанса суммарно от 2 до 7 минут (время экспозиции увеличиваем постепенно). Одномоментное наложение льда на одну из заинтересованных зон </a:t>
            </a:r>
            <a:r>
              <a:rPr lang="ru-RU" dirty="0" err="1">
                <a:latin typeface="Times New Roman" panose="02020603050405020304" pitchFamily="18" charset="0"/>
                <a:cs typeface="Times New Roman" panose="02020603050405020304" pitchFamily="18" charset="0"/>
              </a:rPr>
              <a:t>криовоздействия</a:t>
            </a:r>
            <a:r>
              <a:rPr lang="ru-RU" dirty="0">
                <a:latin typeface="Times New Roman" panose="02020603050405020304" pitchFamily="18" charset="0"/>
                <a:cs typeface="Times New Roman" panose="02020603050405020304" pitchFamily="18" charset="0"/>
              </a:rPr>
              <a:t> от 5 до 20 секунд. Курс лечения составляет 15-20 сеансов. Проводимых ежедневно.</a:t>
            </a:r>
          </a:p>
          <a:p>
            <a:r>
              <a:rPr lang="ru-RU" dirty="0">
                <a:latin typeface="Times New Roman" panose="02020603050405020304" pitchFamily="18" charset="0"/>
                <a:cs typeface="Times New Roman" panose="02020603050405020304" pitchFamily="18" charset="0"/>
              </a:rPr>
              <a:t>Для устранения </a:t>
            </a:r>
            <a:r>
              <a:rPr lang="ru-RU" dirty="0" smtClean="0">
                <a:latin typeface="Times New Roman" panose="02020603050405020304" pitchFamily="18" charset="0"/>
                <a:cs typeface="Times New Roman" panose="02020603050405020304" pitchFamily="18" charset="0"/>
              </a:rPr>
              <a:t>саливации </a:t>
            </a:r>
            <a:r>
              <a:rPr lang="ru-RU" dirty="0" err="1" smtClean="0">
                <a:latin typeface="Times New Roman" panose="02020603050405020304" pitchFamily="18" charset="0"/>
                <a:cs typeface="Times New Roman" panose="02020603050405020304" pitchFamily="18" charset="0"/>
              </a:rPr>
              <a:t>криовоздействие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 точкам</a:t>
            </a:r>
          </a:p>
          <a:p>
            <a:r>
              <a:rPr lang="ru-RU" dirty="0">
                <a:latin typeface="Times New Roman" panose="02020603050405020304" pitchFamily="18" charset="0"/>
                <a:cs typeface="Times New Roman" panose="02020603050405020304" pitchFamily="18" charset="0"/>
              </a:rPr>
              <a:t>•у крыльев носа –2 точки</a:t>
            </a:r>
          </a:p>
          <a:p>
            <a:r>
              <a:rPr lang="ru-RU" dirty="0">
                <a:latin typeface="Times New Roman" panose="02020603050405020304" pitchFamily="18" charset="0"/>
                <a:cs typeface="Times New Roman" panose="02020603050405020304" pitchFamily="18" charset="0"/>
              </a:rPr>
              <a:t>•над верхней губой –1точка</a:t>
            </a:r>
          </a:p>
          <a:p>
            <a:r>
              <a:rPr lang="ru-RU" dirty="0">
                <a:latin typeface="Times New Roman" panose="02020603050405020304" pitchFamily="18" charset="0"/>
                <a:cs typeface="Times New Roman" panose="02020603050405020304" pitchFamily="18" charset="0"/>
              </a:rPr>
              <a:t>•под нижней губой –1точка</a:t>
            </a:r>
          </a:p>
          <a:p>
            <a:r>
              <a:rPr lang="ru-RU" dirty="0">
                <a:latin typeface="Times New Roman" panose="02020603050405020304" pitchFamily="18" charset="0"/>
                <a:cs typeface="Times New Roman" panose="02020603050405020304" pitchFamily="18" charset="0"/>
              </a:rPr>
              <a:t>•у уголков рта –2 точки</a:t>
            </a:r>
          </a:p>
          <a:p>
            <a:r>
              <a:rPr lang="ru-RU" dirty="0" smtClean="0">
                <a:latin typeface="Times New Roman" panose="02020603050405020304" pitchFamily="18" charset="0"/>
                <a:cs typeface="Times New Roman" panose="02020603050405020304" pitchFamily="18" charset="0"/>
              </a:rPr>
              <a:t>Аналогично </a:t>
            </a:r>
            <a:r>
              <a:rPr lang="ru-RU" dirty="0">
                <a:latin typeface="Times New Roman" panose="02020603050405020304" pitchFamily="18" charset="0"/>
                <a:cs typeface="Times New Roman" panose="02020603050405020304" pitchFamily="18" charset="0"/>
              </a:rPr>
              <a:t>проводится гипертермия (</a:t>
            </a:r>
            <a:r>
              <a:rPr lang="ru-RU" dirty="0" err="1">
                <a:latin typeface="Times New Roman" panose="02020603050405020304" pitchFamily="18" charset="0"/>
                <a:cs typeface="Times New Roman" panose="02020603050405020304" pitchFamily="18" charset="0"/>
              </a:rPr>
              <a:t>тепломассаж</a:t>
            </a:r>
            <a:r>
              <a:rPr lang="ru-RU" dirty="0">
                <a:latin typeface="Times New Roman" panose="02020603050405020304" pitchFamily="18" charset="0"/>
                <a:cs typeface="Times New Roman" panose="02020603050405020304" pitchFamily="18" charset="0"/>
              </a:rPr>
              <a:t> артикуляционной мускулатуры). При этом можно использовать </a:t>
            </a:r>
            <a:r>
              <a:rPr lang="ru-RU" dirty="0" err="1">
                <a:latin typeface="Times New Roman" panose="02020603050405020304" pitchFamily="18" charset="0"/>
                <a:cs typeface="Times New Roman" panose="02020603050405020304" pitchFamily="18" charset="0"/>
              </a:rPr>
              <a:t>теплоэлектромассажер</a:t>
            </a:r>
            <a:r>
              <a:rPr lang="ru-RU" dirty="0" smtClean="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284984"/>
            <a:ext cx="2385355" cy="164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126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7992888" cy="397031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Для активизации центральных отделов </a:t>
            </a:r>
            <a:r>
              <a:rPr lang="ru-RU" dirty="0" err="1">
                <a:latin typeface="Times New Roman" panose="02020603050405020304" pitchFamily="18" charset="0"/>
                <a:cs typeface="Times New Roman" panose="02020603050405020304" pitchFamily="18" charset="0"/>
              </a:rPr>
              <a:t>речедвигательного</a:t>
            </a:r>
            <a:r>
              <a:rPr lang="ru-RU" dirty="0">
                <a:latin typeface="Times New Roman" panose="02020603050405020304" pitchFamily="18" charset="0"/>
                <a:cs typeface="Times New Roman" panose="02020603050405020304" pitchFamily="18" charset="0"/>
              </a:rPr>
              <a:t> анализатора и формирования четких речевых кинестезий, </a:t>
            </a:r>
            <a:r>
              <a:rPr lang="ru-RU" dirty="0" err="1">
                <a:latin typeface="Times New Roman" panose="02020603050405020304" pitchFamily="18" charset="0"/>
                <a:cs typeface="Times New Roman" panose="02020603050405020304" pitchFamily="18" charset="0"/>
              </a:rPr>
              <a:t>контрастотермальное</a:t>
            </a:r>
            <a:r>
              <a:rPr lang="ru-RU" dirty="0">
                <a:latin typeface="Times New Roman" panose="02020603050405020304" pitchFamily="18" charset="0"/>
                <a:cs typeface="Times New Roman" panose="02020603050405020304" pitchFamily="18" charset="0"/>
              </a:rPr>
              <a:t> воздействие можно применять и на мышцы верхних конечностей.</a:t>
            </a:r>
          </a:p>
          <a:p>
            <a:r>
              <a:rPr lang="ru-RU" dirty="0">
                <a:latin typeface="Times New Roman" panose="02020603050405020304" pitchFamily="18" charset="0"/>
                <a:cs typeface="Times New Roman" panose="02020603050405020304" pitchFamily="18" charset="0"/>
              </a:rPr>
              <a:t>Игры со льдом очень нравятся детям. Мы берем пластмассовый лоток, в который высыпаем шарики льда непосредственно перед проведением процедуры. Ребенок погружает пальцы в лоток, захватывает кусочки льда, ищет спрятанные там пластмассовые фигурки. </a:t>
            </a:r>
          </a:p>
          <a:p>
            <a:r>
              <a:rPr lang="ru-RU" dirty="0">
                <a:latin typeface="Times New Roman" panose="02020603050405020304" pitchFamily="18" charset="0"/>
                <a:cs typeface="Times New Roman" panose="02020603050405020304" pitchFamily="18" charset="0"/>
              </a:rPr>
              <a:t>Дозировано воздействуя холодом на нервные окончания пальцев руки, раздражая кожные покровы, мы активизируем мышечную мускулатуру кисти, повышая тем самым чувствительность оральной области.</a:t>
            </a:r>
          </a:p>
          <a:p>
            <a:r>
              <a:rPr lang="ru-RU" dirty="0">
                <a:latin typeface="Times New Roman" panose="02020603050405020304" pitchFamily="18" charset="0"/>
                <a:cs typeface="Times New Roman" panose="02020603050405020304" pitchFamily="18" charset="0"/>
              </a:rPr>
              <a:t>Еще больший эффект достигается при использовании контрастных ванн для кистей рук. Стимулирующий эффект основан на переменном воздействии тепла и холода на нервные окончания пальцев. Обычно проводится 10 сеансов, продолжительностью до 5 минут через </a:t>
            </a:r>
            <a:r>
              <a:rPr lang="ru-RU" dirty="0" smtClean="0">
                <a:latin typeface="Times New Roman" panose="02020603050405020304" pitchFamily="18" charset="0"/>
                <a:cs typeface="Times New Roman" panose="02020603050405020304" pitchFamily="18" charset="0"/>
              </a:rPr>
              <a:t>день.</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6" t="11429" r="9247" b="10714"/>
          <a:stretch/>
        </p:blipFill>
        <p:spPr bwMode="auto">
          <a:xfrm>
            <a:off x="5292080" y="4869160"/>
            <a:ext cx="2571389" cy="18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877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1758" y="404664"/>
            <a:ext cx="1801840" cy="400110"/>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5. Релаксация</a:t>
            </a:r>
          </a:p>
        </p:txBody>
      </p:sp>
      <p:sp>
        <p:nvSpPr>
          <p:cNvPr id="3" name="Прямоугольник 2"/>
          <p:cNvSpPr/>
          <p:nvPr/>
        </p:nvSpPr>
        <p:spPr>
          <a:xfrm>
            <a:off x="395536" y="980728"/>
            <a:ext cx="8424936" cy="4247317"/>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Большинству детей с дизартрией свойственно нарушение равновесия и подвижности между процессами возбуждения и торможения, повышенная эмоциональность, двигательное беспокойство. Любые, даже незначительные, стрессовые ситуации становятся избыточными для их слабой нервной системы. </a:t>
            </a:r>
          </a:p>
          <a:p>
            <a:r>
              <a:rPr lang="ru-RU" dirty="0">
                <a:latin typeface="Times New Roman" panose="02020603050405020304" pitchFamily="18" charset="0"/>
                <a:cs typeface="Times New Roman" panose="02020603050405020304" pitchFamily="18" charset="0"/>
              </a:rPr>
              <a:t>Один из важных приёмов, который необходимо использовать в логопедической работе с </a:t>
            </a:r>
            <a:r>
              <a:rPr lang="ru-RU" dirty="0" smtClean="0">
                <a:latin typeface="Times New Roman" panose="02020603050405020304" pitchFamily="18" charset="0"/>
                <a:cs typeface="Times New Roman" panose="02020603050405020304" pitchFamily="18" charset="0"/>
              </a:rPr>
              <a:t>детьми</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это релаксация</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В логопедической работе необходимо использовать специально подобранные упражнения на расслабление определенных частей тела и всего организма. Их можно рассматривать как часть занятия и как самостоятельную </a:t>
            </a:r>
            <a:r>
              <a:rPr lang="ru-RU" dirty="0" err="1">
                <a:latin typeface="Times New Roman" panose="02020603050405020304" pitchFamily="18" charset="0"/>
                <a:cs typeface="Times New Roman" panose="02020603050405020304" pitchFamily="18" charset="0"/>
              </a:rPr>
              <a:t>тренинговую</a:t>
            </a:r>
            <a:r>
              <a:rPr lang="ru-RU" dirty="0">
                <a:latin typeface="Times New Roman" panose="02020603050405020304" pitchFamily="18" charset="0"/>
                <a:cs typeface="Times New Roman" panose="02020603050405020304" pitchFamily="18" charset="0"/>
              </a:rPr>
              <a:t> систему</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Релаксационные упражнения включаются в организационный момент и на заключительном этапе в индивидуальные, фронтальные занятия. Они развивают умения управлять своим телом, контролировать свои эмоции, чувства, ощущения, регулировать мышечный тонус, снимать мышечное напряжение.</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734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51344"/>
            <a:ext cx="8064896" cy="313932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Одна из систем релаксационных упражнений предусматривает метод использования, при котором вызывается напряжение различных групп мышц на вдохе с задержкой и максимальным напряжением мышц в конечной точке движения на 2-3 секунды. Затем напряжение сменяется естественным расслаблением, которое возникает при возвращении в исходное положение в фазе длинного медленного выдоха.</a:t>
            </a:r>
          </a:p>
          <a:p>
            <a:r>
              <a:rPr lang="ru-RU" dirty="0">
                <a:latin typeface="Times New Roman" panose="02020603050405020304" pitchFamily="18" charset="0"/>
                <a:cs typeface="Times New Roman" panose="02020603050405020304" pitchFamily="18" charset="0"/>
              </a:rPr>
              <a:t>Начинают упражнения с мышц плечевого пояса, так как из своего жизненного опыта дети хорошо знают мышцы рук и им легче ощущать их расслабление. Далее подключаются мышцы шеи, ног, корпуса и речевого аппарата. Так воспитывается мышечное чувство, необходимое для целенаправленного расслабления.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107" y="3789040"/>
            <a:ext cx="4505325"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979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7327" y="1556792"/>
            <a:ext cx="8136904" cy="3416320"/>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Современная логопедия постоянно развивается и вносит коррективы в методы, приемы и содержание коррекционной работы. Одним из актуальных средств в системе логопедического воздействия при дизартрии в настоящее время признаны </a:t>
            </a:r>
            <a:r>
              <a:rPr lang="ru-RU" dirty="0" err="1">
                <a:latin typeface="Times New Roman" panose="02020603050405020304" pitchFamily="18" charset="0"/>
                <a:cs typeface="Times New Roman" panose="02020603050405020304" pitchFamily="18" charset="0"/>
              </a:rPr>
              <a:t>здоровьесберегающие</a:t>
            </a:r>
            <a:r>
              <a:rPr lang="ru-RU" dirty="0">
                <a:latin typeface="Times New Roman" panose="02020603050405020304" pitchFamily="18" charset="0"/>
                <a:cs typeface="Times New Roman" panose="02020603050405020304" pitchFamily="18" charset="0"/>
              </a:rPr>
              <a:t> технологии</a:t>
            </a:r>
            <a:r>
              <a:rPr lang="ru-RU" dirty="0" smtClean="0">
                <a:latin typeface="Times New Roman" panose="02020603050405020304" pitchFamily="18" charset="0"/>
                <a:cs typeface="Times New Roman" panose="02020603050405020304" pitchFamily="18" charset="0"/>
              </a:rPr>
              <a:t>.</a:t>
            </a:r>
          </a:p>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К </a:t>
            </a:r>
            <a:r>
              <a:rPr lang="ru-RU" dirty="0" err="1">
                <a:latin typeface="Times New Roman" panose="02020603050405020304" pitchFamily="18" charset="0"/>
                <a:cs typeface="Times New Roman" panose="02020603050405020304" pitchFamily="18" charset="0"/>
              </a:rPr>
              <a:t>здоровьесберегающим</a:t>
            </a:r>
            <a:r>
              <a:rPr lang="ru-RU" dirty="0">
                <a:latin typeface="Times New Roman" panose="02020603050405020304" pitchFamily="18" charset="0"/>
                <a:cs typeface="Times New Roman" panose="02020603050405020304" pitchFamily="18" charset="0"/>
              </a:rPr>
              <a:t> технологиям принято относить методы и приемы коррекционно-развивающей работы, направленные на предупреждение нарушений в психофизическом развитии ребенка и компенсацию уже имеющихся недостатков здоровья. Они позволяют обучать детей конкретным способам выполнения комплексов упражнений, способствуют развитию двигательной активности, а также координации движений и речи у детей.</a:t>
            </a:r>
          </a:p>
          <a:p>
            <a:endParaRPr lang="ru-RU" dirty="0"/>
          </a:p>
        </p:txBody>
      </p:sp>
    </p:spTree>
    <p:extLst>
      <p:ext uri="{BB962C8B-B14F-4D97-AF65-F5344CB8AC3E}">
        <p14:creationId xmlns:p14="http://schemas.microsoft.com/office/powerpoint/2010/main" val="895996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424936" cy="477053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В логопедической работе можно использовать следующие виды упражнений на релаксацию:</a:t>
            </a:r>
          </a:p>
          <a:p>
            <a:pPr marL="285750" lvl="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упражнения </a:t>
            </a:r>
            <a:r>
              <a:rPr lang="ru-RU" sz="1600" dirty="0">
                <a:latin typeface="Times New Roman" panose="02020603050405020304" pitchFamily="18" charset="0"/>
                <a:cs typeface="Times New Roman" panose="02020603050405020304" pitchFamily="18" charset="0"/>
              </a:rPr>
              <a:t>с сосредоточением на дыхании: «Игра со свечой». Предлагаю детям сделать бесшумный вдох через нос, затем, вытянув губы трубочкой, медленно подуть на воображаемую свечу. «Мыльные пузыри» и т.д.;</a:t>
            </a:r>
          </a:p>
          <a:p>
            <a:pPr marL="285750" lvl="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упражнения на расслабление мышц лица: «Улыбка». Вы видите перед собой красивое солнышко, рот которого расплылся в широкой улыбке. Улыбайтесь в ответ солнышку и почувствуйте, как улыбка переходит в ваши руки, доходит до ладоней. Сделайте это еще раз и попробуйте улыбнуться </a:t>
            </a:r>
            <a:r>
              <a:rPr lang="ru-RU" sz="1600" dirty="0" err="1">
                <a:latin typeface="Times New Roman" panose="02020603050405020304" pitchFamily="18" charset="0"/>
                <a:cs typeface="Times New Roman" panose="02020603050405020304" pitchFamily="18" charset="0"/>
              </a:rPr>
              <a:t>пошире</a:t>
            </a:r>
            <a:r>
              <a:rPr lang="ru-RU" sz="1600" dirty="0">
                <a:latin typeface="Times New Roman" panose="02020603050405020304" pitchFamily="18" charset="0"/>
                <a:cs typeface="Times New Roman" panose="02020603050405020304" pitchFamily="18" charset="0"/>
              </a:rPr>
              <a:t>. Растягиваются ваши губы, напрягаются мышцы щек. Дышите и улыбайтесь… ваши руки и ладошки наполняются улыбающейся силой </a:t>
            </a:r>
            <a:r>
              <a:rPr lang="ru-RU" sz="1600" dirty="0" smtClean="0">
                <a:latin typeface="Times New Roman" panose="02020603050405020304" pitchFamily="18" charset="0"/>
                <a:cs typeface="Times New Roman" panose="02020603050405020304" pitchFamily="18" charset="0"/>
              </a:rPr>
              <a:t>солнышка «</a:t>
            </a:r>
            <a:r>
              <a:rPr lang="ru-RU" sz="1600" dirty="0">
                <a:latin typeface="Times New Roman" panose="02020603050405020304" pitchFamily="18" charset="0"/>
                <a:cs typeface="Times New Roman" panose="02020603050405020304" pitchFamily="18" charset="0"/>
              </a:rPr>
              <a:t>Солнечные зайчики», «Пчелка», «Бабочка», «Качели», «Хоботок» и т.д.;</a:t>
            </a:r>
          </a:p>
          <a:p>
            <a:pPr marL="285750" lvl="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упражнения на расслабление мышц шеи: «Любопытная Варвара»;</a:t>
            </a:r>
          </a:p>
          <a:p>
            <a:pPr marL="285750" lvl="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упражнения на расслабление мышц рук: «Кактус и ива», «Сосулька», «Шалтай-Болтай», «Штанга», «Самолеты и бабочки», «Пальма» и т.д.</a:t>
            </a:r>
          </a:p>
          <a:p>
            <a:pPr marL="285750" lvl="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упражнения на расслабление мышц ног: «Слон». Поставить устойчиво ноги, затем представить себя слоном. Медленно перенести массу тела на одну ногу, а другую высоко поднять и с «грохотом» опустить на пол. Двигаться по комнате, поочередно поднимая каждую ногу и опуская ее с ударом стопы о пол. «Баба-яга», «Палуба» и т.д.;</a:t>
            </a:r>
          </a:p>
          <a:p>
            <a:pPr marL="285750" lvl="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упражнения на расслабление всего организма: «Снеговик», «Снежная королева», «Конкурс лентяев», «Гипнотизер» и т.д. </a:t>
            </a:r>
          </a:p>
        </p:txBody>
      </p:sp>
    </p:spTree>
    <p:extLst>
      <p:ext uri="{BB962C8B-B14F-4D97-AF65-F5344CB8AC3E}">
        <p14:creationId xmlns:p14="http://schemas.microsoft.com/office/powerpoint/2010/main" val="947353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97346"/>
            <a:ext cx="7992888" cy="4247317"/>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6. Подвижные игры.</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Чем </a:t>
            </a:r>
            <a:r>
              <a:rPr lang="ru-RU" dirty="0">
                <a:latin typeface="Times New Roman" panose="02020603050405020304" pitchFamily="18" charset="0"/>
                <a:cs typeface="Times New Roman" panose="02020603050405020304" pitchFamily="18" charset="0"/>
              </a:rPr>
              <a:t>разнообразнее движения, тем больше информации поступает в мозг, тем интенсивнее интеллектуальное развитие.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Знания </a:t>
            </a:r>
            <a:r>
              <a:rPr lang="ru-RU" dirty="0">
                <a:latin typeface="Times New Roman" panose="02020603050405020304" pitchFamily="18" charset="0"/>
                <a:cs typeface="Times New Roman" panose="02020603050405020304" pitchFamily="18" charset="0"/>
              </a:rPr>
              <a:t>наиболее эффективно усваиваются дошкольниками в том случае, когда дети овладевают ими путем выполнения активных познавательных </a:t>
            </a:r>
            <a:r>
              <a:rPr lang="ru-RU" dirty="0" smtClean="0">
                <a:latin typeface="Times New Roman" panose="02020603050405020304" pitchFamily="18" charset="0"/>
                <a:cs typeface="Times New Roman" panose="02020603050405020304" pitchFamily="18" charset="0"/>
              </a:rPr>
              <a:t>действий.</a:t>
            </a:r>
          </a:p>
          <a:p>
            <a:r>
              <a:rPr lang="ru-RU" dirty="0">
                <a:latin typeface="Times New Roman" panose="02020603050405020304" pitchFamily="18" charset="0"/>
                <a:cs typeface="Times New Roman" panose="02020603050405020304" pitchFamily="18" charset="0"/>
              </a:rPr>
              <a:t>Стихотворные тексты позволяют </a:t>
            </a:r>
            <a:r>
              <a:rPr lang="ru-RU" dirty="0" smtClean="0">
                <a:latin typeface="Times New Roman" panose="02020603050405020304" pitchFamily="18" charset="0"/>
                <a:cs typeface="Times New Roman" panose="02020603050405020304" pitchFamily="18" charset="0"/>
              </a:rPr>
              <a:t>нормализовать </a:t>
            </a:r>
            <a:r>
              <a:rPr lang="ru-RU" dirty="0">
                <a:latin typeface="Times New Roman" panose="02020603050405020304" pitchFamily="18" charset="0"/>
                <a:cs typeface="Times New Roman" panose="02020603050405020304" pitchFamily="18" charset="0"/>
              </a:rPr>
              <a:t>темп речи детей, добиться большей ее плавности, </a:t>
            </a:r>
            <a:r>
              <a:rPr lang="ru-RU" dirty="0" smtClean="0">
                <a:latin typeface="Times New Roman" panose="02020603050405020304" pitchFamily="18" charset="0"/>
                <a:cs typeface="Times New Roman" panose="02020603050405020304" pitchFamily="18" charset="0"/>
              </a:rPr>
              <a:t>ритмичности. </a:t>
            </a:r>
          </a:p>
          <a:p>
            <a:r>
              <a:rPr lang="ru-RU" dirty="0" smtClean="0">
                <a:latin typeface="Times New Roman" panose="02020603050405020304" pitchFamily="18" charset="0"/>
                <a:cs typeface="Times New Roman" panose="02020603050405020304" pitchFamily="18" charset="0"/>
              </a:rPr>
              <a:t>Включение </a:t>
            </a:r>
            <a:r>
              <a:rPr lang="ru-RU" dirty="0">
                <a:latin typeface="Times New Roman" panose="02020603050405020304" pitchFamily="18" charset="0"/>
                <a:cs typeface="Times New Roman" panose="02020603050405020304" pitchFamily="18" charset="0"/>
              </a:rPr>
              <a:t>терапии движением в практическую деятельность специалистов с детьми с нарушением речи является важным компонентом в коррекции речевых и двигательных недостатков.</a:t>
            </a:r>
          </a:p>
          <a:p>
            <a:r>
              <a:rPr lang="ru-RU" dirty="0">
                <a:latin typeface="Times New Roman" panose="02020603050405020304" pitchFamily="18" charset="0"/>
                <a:cs typeface="Times New Roman" panose="02020603050405020304" pitchFamily="18" charset="0"/>
              </a:rPr>
              <a:t>Особенно ценны в логопедической практике народные игры со словами. Благодаря частым  повторениям и напевности текстов они хорошо запоминаются. Кроме того, стихотворный текст предполагает наличие какого-то сюжета, что значительно повышает интерес детей к игре.</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42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7560840" cy="397031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Методические рекомендации по использованию подвижных игр на логопедических занятиях</a:t>
            </a:r>
          </a:p>
          <a:p>
            <a:r>
              <a:rPr lang="ru-RU" dirty="0">
                <a:latin typeface="Times New Roman" panose="02020603050405020304" pitchFamily="18" charset="0"/>
                <a:cs typeface="Times New Roman" panose="02020603050405020304" pitchFamily="18" charset="0"/>
              </a:rPr>
              <a:t>- подвижная игра может быть частью любого занятия;</a:t>
            </a:r>
          </a:p>
          <a:p>
            <a:r>
              <a:rPr lang="ru-RU" dirty="0">
                <a:latin typeface="Times New Roman" panose="02020603050405020304" pitchFamily="18" charset="0"/>
                <a:cs typeface="Times New Roman" panose="02020603050405020304" pitchFamily="18" charset="0"/>
              </a:rPr>
              <a:t>- игра должна быть живой, интересной (элемент соревнования, награды за успешное выступление, красочное и забавное оформление);</a:t>
            </a:r>
          </a:p>
          <a:p>
            <a:r>
              <a:rPr lang="ru-RU" dirty="0">
                <a:latin typeface="Times New Roman" panose="02020603050405020304" pitchFamily="18" charset="0"/>
                <a:cs typeface="Times New Roman" panose="02020603050405020304" pitchFamily="18" charset="0"/>
              </a:rPr>
              <a:t>- в игре необходимо добиваться активного речевого участия всех детей при двигательной активности;</a:t>
            </a:r>
          </a:p>
          <a:p>
            <a:r>
              <a:rPr lang="ru-RU" dirty="0">
                <a:latin typeface="Times New Roman" panose="02020603050405020304" pitchFamily="18" charset="0"/>
                <a:cs typeface="Times New Roman" panose="02020603050405020304" pitchFamily="18" charset="0"/>
              </a:rPr>
              <a:t>- в игре следует развивать навыки контроля за своей и чужой речью, поощрять детскую инициативу;</a:t>
            </a:r>
          </a:p>
          <a:p>
            <a:r>
              <a:rPr lang="ru-RU" dirty="0">
                <a:latin typeface="Times New Roman" panose="02020603050405020304" pitchFamily="18" charset="0"/>
                <a:cs typeface="Times New Roman" panose="02020603050405020304" pitchFamily="18" charset="0"/>
              </a:rPr>
              <a:t>- учитель - логопед должен принимать непосредственное участие в игре, вносить коррективы и поправки в речь детей;</a:t>
            </a:r>
          </a:p>
          <a:p>
            <a:r>
              <a:rPr lang="ru-RU" dirty="0">
                <a:latin typeface="Times New Roman" panose="02020603050405020304" pitchFamily="18" charset="0"/>
                <a:cs typeface="Times New Roman" panose="02020603050405020304" pitchFamily="18" charset="0"/>
              </a:rPr>
              <a:t>- в ходе игры должны учитываться психологические особенности детей, что способствует воспитанию у них положительного отношения к логопедическим занятиям.</a:t>
            </a:r>
          </a:p>
        </p:txBody>
      </p:sp>
    </p:spTree>
    <p:extLst>
      <p:ext uri="{BB962C8B-B14F-4D97-AF65-F5344CB8AC3E}">
        <p14:creationId xmlns:p14="http://schemas.microsoft.com/office/powerpoint/2010/main" val="2653581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399253"/>
            <a:ext cx="8136904" cy="1292662"/>
          </a:xfrm>
          <a:prstGeom prst="rect">
            <a:avLst/>
          </a:prstGeom>
        </p:spPr>
        <p:txBody>
          <a:bodyPr wrap="square">
            <a:spAutoFit/>
          </a:bodyPr>
          <a:lstStyle/>
          <a:p>
            <a:pPr lvl="0"/>
            <a:r>
              <a:rPr lang="ru-RU" sz="1400" dirty="0">
                <a:solidFill>
                  <a:prstClr val="black"/>
                </a:solidFill>
                <a:latin typeface="Times New Roman" panose="02020603050405020304" pitchFamily="18" charset="0"/>
                <a:cs typeface="Times New Roman" panose="02020603050405020304" pitchFamily="18" charset="0"/>
              </a:rPr>
              <a:t>«</a:t>
            </a:r>
            <a:r>
              <a:rPr lang="ru-RU" sz="1600" dirty="0">
                <a:solidFill>
                  <a:prstClr val="black"/>
                </a:solidFill>
                <a:latin typeface="Times New Roman" panose="02020603050405020304" pitchFamily="18" charset="0"/>
                <a:cs typeface="Times New Roman" panose="02020603050405020304" pitchFamily="18" charset="0"/>
              </a:rPr>
              <a:t>ПРИЛЕТЕЛИ ПТИЦЫ»</a:t>
            </a:r>
          </a:p>
          <a:p>
            <a:pPr lvl="0"/>
            <a:r>
              <a:rPr lang="ru-RU" sz="1600" dirty="0">
                <a:solidFill>
                  <a:prstClr val="black"/>
                </a:solidFill>
                <a:latin typeface="Times New Roman" panose="02020603050405020304" pitchFamily="18" charset="0"/>
                <a:cs typeface="Times New Roman" panose="02020603050405020304" pitchFamily="18" charset="0"/>
              </a:rPr>
              <a:t>Задачи: развитие </a:t>
            </a:r>
            <a:r>
              <a:rPr lang="ru-RU" sz="1600" dirty="0" err="1">
                <a:solidFill>
                  <a:prstClr val="black"/>
                </a:solidFill>
                <a:latin typeface="Times New Roman" panose="02020603050405020304" pitchFamily="18" charset="0"/>
                <a:cs typeface="Times New Roman" panose="02020603050405020304" pitchFamily="18" charset="0"/>
              </a:rPr>
              <a:t>рече</a:t>
            </a:r>
            <a:r>
              <a:rPr lang="ru-RU" sz="1600" dirty="0">
                <a:solidFill>
                  <a:prstClr val="black"/>
                </a:solidFill>
                <a:latin typeface="Times New Roman" panose="02020603050405020304" pitchFamily="18" charset="0"/>
                <a:cs typeface="Times New Roman" panose="02020603050405020304" pitchFamily="18" charset="0"/>
              </a:rPr>
              <a:t>-слухового восприятия и мышления, обогащение словарного запаса</a:t>
            </a:r>
          </a:p>
          <a:p>
            <a:pPr lvl="0"/>
            <a:r>
              <a:rPr lang="ru-RU" sz="1600" dirty="0">
                <a:solidFill>
                  <a:prstClr val="black"/>
                </a:solidFill>
                <a:latin typeface="Times New Roman" panose="02020603050405020304" pitchFamily="18" charset="0"/>
                <a:cs typeface="Times New Roman" panose="02020603050405020304" pitchFamily="18" charset="0"/>
              </a:rPr>
              <a:t>Педагог: я сейчас буду называть только птиц, но если вдруг ошибусь или вы услышите что-то другое, то сразу начинаете топать</a:t>
            </a:r>
          </a:p>
          <a:p>
            <a:pPr lvl="0"/>
            <a:r>
              <a:rPr lang="ru-RU" sz="1400" dirty="0">
                <a:solidFill>
                  <a:prstClr val="black"/>
                </a:solidFill>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485546" y="1484784"/>
            <a:ext cx="7956884" cy="4278094"/>
          </a:xfrm>
          <a:prstGeom prst="rect">
            <a:avLst/>
          </a:prstGeom>
        </p:spPr>
        <p:txBody>
          <a:bodyPr wrap="square" numCol="2">
            <a:spAutoFit/>
          </a:bodyPr>
          <a:lstStyle/>
          <a:p>
            <a:r>
              <a:rPr lang="ru-RU" sz="1600" dirty="0" smtClean="0">
                <a:latin typeface="Times New Roman" panose="02020603050405020304" pitchFamily="18" charset="0"/>
                <a:cs typeface="Times New Roman" panose="02020603050405020304" pitchFamily="18" charset="0"/>
              </a:rPr>
              <a:t>Прилетели </a:t>
            </a:r>
            <a:r>
              <a:rPr lang="ru-RU" sz="1600" dirty="0">
                <a:latin typeface="Times New Roman" panose="02020603050405020304" pitchFamily="18" charset="0"/>
                <a:cs typeface="Times New Roman" panose="02020603050405020304" pitchFamily="18" charset="0"/>
              </a:rPr>
              <a:t>птицы:	</a:t>
            </a:r>
          </a:p>
          <a:p>
            <a:r>
              <a:rPr lang="ru-RU" sz="1600" dirty="0">
                <a:latin typeface="Times New Roman" panose="02020603050405020304" pitchFamily="18" charset="0"/>
                <a:cs typeface="Times New Roman" panose="02020603050405020304" pitchFamily="18" charset="0"/>
              </a:rPr>
              <a:t>Голуби, синицы,</a:t>
            </a:r>
          </a:p>
          <a:p>
            <a:r>
              <a:rPr lang="ru-RU" sz="1600" dirty="0">
                <a:latin typeface="Times New Roman" panose="02020603050405020304" pitchFamily="18" charset="0"/>
                <a:cs typeface="Times New Roman" panose="02020603050405020304" pitchFamily="18" charset="0"/>
              </a:rPr>
              <a:t>Мухи и стрижи ...(Дети топают).</a:t>
            </a:r>
          </a:p>
          <a:p>
            <a:r>
              <a:rPr lang="ru-RU" sz="1600" dirty="0">
                <a:latin typeface="Times New Roman" panose="02020603050405020304" pitchFamily="18" charset="0"/>
                <a:cs typeface="Times New Roman" panose="02020603050405020304" pitchFamily="18" charset="0"/>
              </a:rPr>
              <a:t>Что неправильно?</a:t>
            </a:r>
          </a:p>
          <a:p>
            <a:r>
              <a:rPr lang="ru-RU" sz="1600" dirty="0">
                <a:latin typeface="Times New Roman" panose="02020603050405020304" pitchFamily="18" charset="0"/>
                <a:cs typeface="Times New Roman" panose="02020603050405020304" pitchFamily="18" charset="0"/>
              </a:rPr>
              <a:t>Дети. Мухи! (А мухи - это кто? Дети: Насекомые.)</a:t>
            </a:r>
          </a:p>
          <a:p>
            <a:r>
              <a:rPr lang="ru-RU" sz="1600" dirty="0">
                <a:latin typeface="Times New Roman" panose="02020603050405020304" pitchFamily="18" charset="0"/>
                <a:cs typeface="Times New Roman" panose="02020603050405020304" pitchFamily="18" charset="0"/>
              </a:rPr>
              <a:t>Вы правы. Ну что ж, продолжим:</a:t>
            </a:r>
          </a:p>
          <a:p>
            <a:r>
              <a:rPr lang="ru-RU" sz="1600" dirty="0">
                <a:latin typeface="Times New Roman" panose="02020603050405020304" pitchFamily="18" charset="0"/>
                <a:cs typeface="Times New Roman" panose="02020603050405020304" pitchFamily="18" charset="0"/>
              </a:rPr>
              <a:t>Прилетели птицы:</a:t>
            </a:r>
          </a:p>
          <a:p>
            <a:r>
              <a:rPr lang="ru-RU" sz="1600" dirty="0">
                <a:latin typeface="Times New Roman" panose="02020603050405020304" pitchFamily="18" charset="0"/>
                <a:cs typeface="Times New Roman" panose="02020603050405020304" pitchFamily="18" charset="0"/>
              </a:rPr>
              <a:t>Голуби, синицы.</a:t>
            </a:r>
          </a:p>
          <a:p>
            <a:r>
              <a:rPr lang="ru-RU" sz="1600" dirty="0">
                <a:latin typeface="Times New Roman" panose="02020603050405020304" pitchFamily="18" charset="0"/>
                <a:cs typeface="Times New Roman" panose="02020603050405020304" pitchFamily="18" charset="0"/>
              </a:rPr>
              <a:t>Аисты, вороны,</a:t>
            </a:r>
          </a:p>
          <a:p>
            <a:r>
              <a:rPr lang="ru-RU" sz="1600" dirty="0">
                <a:latin typeface="Times New Roman" panose="02020603050405020304" pitchFamily="18" charset="0"/>
                <a:cs typeface="Times New Roman" panose="02020603050405020304" pitchFamily="18" charset="0"/>
              </a:rPr>
              <a:t>Галки, макароны!.. (Дети топают).</a:t>
            </a:r>
          </a:p>
          <a:p>
            <a:r>
              <a:rPr lang="ru-RU" sz="1600" dirty="0">
                <a:latin typeface="Times New Roman" panose="02020603050405020304" pitchFamily="18" charset="0"/>
                <a:cs typeface="Times New Roman" panose="02020603050405020304" pitchFamily="18" charset="0"/>
              </a:rPr>
              <a:t>Начинаем снова:</a:t>
            </a:r>
          </a:p>
          <a:p>
            <a:r>
              <a:rPr lang="ru-RU" sz="1600" dirty="0">
                <a:latin typeface="Times New Roman" panose="02020603050405020304" pitchFamily="18" charset="0"/>
                <a:cs typeface="Times New Roman" panose="02020603050405020304" pitchFamily="18" charset="0"/>
              </a:rPr>
              <a:t>Прилетели птицы:</a:t>
            </a:r>
          </a:p>
          <a:p>
            <a:r>
              <a:rPr lang="ru-RU" sz="1600" dirty="0">
                <a:latin typeface="Times New Roman" panose="02020603050405020304" pitchFamily="18" charset="0"/>
                <a:cs typeface="Times New Roman" panose="02020603050405020304" pitchFamily="18" charset="0"/>
              </a:rPr>
              <a:t>Голуби, куницы!.. (Дети топают).</a:t>
            </a:r>
          </a:p>
          <a:p>
            <a:r>
              <a:rPr lang="ru-RU" sz="1600" dirty="0" smtClean="0">
                <a:latin typeface="Times New Roman" panose="02020603050405020304" pitchFamily="18" charset="0"/>
                <a:cs typeface="Times New Roman" panose="02020603050405020304" pitchFamily="18" charset="0"/>
              </a:rPr>
              <a:t>Куницы </a:t>
            </a:r>
            <a:r>
              <a:rPr lang="ru-RU" sz="1600" dirty="0">
                <a:latin typeface="Times New Roman" panose="02020603050405020304" pitchFamily="18" charset="0"/>
                <a:cs typeface="Times New Roman" panose="02020603050405020304" pitchFamily="18" charset="0"/>
              </a:rPr>
              <a:t>- вовсе не птицы.</a:t>
            </a:r>
          </a:p>
          <a:p>
            <a:r>
              <a:rPr lang="ru-RU" sz="1600" dirty="0">
                <a:latin typeface="Times New Roman" panose="02020603050405020304" pitchFamily="18" charset="0"/>
                <a:cs typeface="Times New Roman" panose="02020603050405020304" pitchFamily="18" charset="0"/>
              </a:rPr>
              <a:t>Игра продолжается.</a:t>
            </a:r>
          </a:p>
          <a:p>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Прилетели </a:t>
            </a:r>
            <a:r>
              <a:rPr lang="ru-RU" sz="1600" dirty="0">
                <a:latin typeface="Times New Roman" panose="02020603050405020304" pitchFamily="18" charset="0"/>
                <a:cs typeface="Times New Roman" panose="02020603050405020304" pitchFamily="18" charset="0"/>
              </a:rPr>
              <a:t>птицы:</a:t>
            </a:r>
          </a:p>
          <a:p>
            <a:r>
              <a:rPr lang="ru-RU" sz="1600" dirty="0">
                <a:latin typeface="Times New Roman" panose="02020603050405020304" pitchFamily="18" charset="0"/>
                <a:cs typeface="Times New Roman" panose="02020603050405020304" pitchFamily="18" charset="0"/>
              </a:rPr>
              <a:t>Голуби, синицы,</a:t>
            </a:r>
          </a:p>
          <a:p>
            <a:r>
              <a:rPr lang="ru-RU" sz="1600" dirty="0">
                <a:latin typeface="Times New Roman" panose="02020603050405020304" pitchFamily="18" charset="0"/>
                <a:cs typeface="Times New Roman" panose="02020603050405020304" pitchFamily="18" charset="0"/>
              </a:rPr>
              <a:t>Страусы, чижи ...(Дети топают)</a:t>
            </a:r>
          </a:p>
          <a:p>
            <a:r>
              <a:rPr lang="ru-RU" sz="1600" dirty="0">
                <a:latin typeface="Times New Roman" panose="02020603050405020304" pitchFamily="18" charset="0"/>
                <a:cs typeface="Times New Roman" panose="02020603050405020304" pitchFamily="18" charset="0"/>
              </a:rPr>
              <a:t>Ведь у страусов крылья почти полностью исчезли и они летать не могут.</a:t>
            </a:r>
          </a:p>
          <a:p>
            <a:r>
              <a:rPr lang="ru-RU" sz="1600" dirty="0">
                <a:latin typeface="Times New Roman" panose="02020603050405020304" pitchFamily="18" charset="0"/>
                <a:cs typeface="Times New Roman" panose="02020603050405020304" pitchFamily="18" charset="0"/>
              </a:rPr>
              <a:t>Прилетели птицы:</a:t>
            </a:r>
          </a:p>
          <a:p>
            <a:r>
              <a:rPr lang="ru-RU" sz="1600" dirty="0">
                <a:latin typeface="Times New Roman" panose="02020603050405020304" pitchFamily="18" charset="0"/>
                <a:cs typeface="Times New Roman" panose="02020603050405020304" pitchFamily="18" charset="0"/>
              </a:rPr>
              <a:t>Голуби, синицы,</a:t>
            </a:r>
          </a:p>
          <a:p>
            <a:r>
              <a:rPr lang="ru-RU" sz="1600" dirty="0">
                <a:latin typeface="Times New Roman" panose="02020603050405020304" pitchFamily="18" charset="0"/>
                <a:cs typeface="Times New Roman" panose="02020603050405020304" pitchFamily="18" charset="0"/>
              </a:rPr>
              <a:t>Галки и стрижи,</a:t>
            </a:r>
          </a:p>
          <a:p>
            <a:r>
              <a:rPr lang="ru-RU" sz="1600" dirty="0">
                <a:latin typeface="Times New Roman" panose="02020603050405020304" pitchFamily="18" charset="0"/>
                <a:cs typeface="Times New Roman" panose="02020603050405020304" pitchFamily="18" charset="0"/>
              </a:rPr>
              <a:t>Комары, кукушки ...(Дети топают).</a:t>
            </a:r>
          </a:p>
          <a:p>
            <a:r>
              <a:rPr lang="ru-RU" sz="1600" dirty="0">
                <a:latin typeface="Times New Roman" panose="02020603050405020304" pitchFamily="18" charset="0"/>
                <a:cs typeface="Times New Roman" panose="02020603050405020304" pitchFamily="18" charset="0"/>
              </a:rPr>
              <a:t>Прилетели птицы:</a:t>
            </a:r>
          </a:p>
          <a:p>
            <a:r>
              <a:rPr lang="ru-RU" sz="1600" dirty="0">
                <a:latin typeface="Times New Roman" panose="02020603050405020304" pitchFamily="18" charset="0"/>
                <a:cs typeface="Times New Roman" panose="02020603050405020304" pitchFamily="18" charset="0"/>
              </a:rPr>
              <a:t>Голуби, синицы,</a:t>
            </a:r>
          </a:p>
          <a:p>
            <a:r>
              <a:rPr lang="ru-RU" sz="1600" dirty="0">
                <a:latin typeface="Times New Roman" panose="02020603050405020304" pitchFamily="18" charset="0"/>
                <a:cs typeface="Times New Roman" panose="02020603050405020304" pitchFamily="18" charset="0"/>
              </a:rPr>
              <a:t>Галки и стрижи,</a:t>
            </a:r>
          </a:p>
          <a:p>
            <a:r>
              <a:rPr lang="ru-RU" sz="1600" dirty="0">
                <a:latin typeface="Times New Roman" panose="02020603050405020304" pitchFamily="18" charset="0"/>
                <a:cs typeface="Times New Roman" panose="02020603050405020304" pitchFamily="18" charset="0"/>
              </a:rPr>
              <a:t>воробьи, кукушки,</a:t>
            </a:r>
          </a:p>
          <a:p>
            <a:r>
              <a:rPr lang="ru-RU" sz="1600" dirty="0">
                <a:latin typeface="Times New Roman" panose="02020603050405020304" pitchFamily="18" charset="0"/>
                <a:cs typeface="Times New Roman" panose="02020603050405020304" pitchFamily="18" charset="0"/>
              </a:rPr>
              <a:t>Черные грачи</a:t>
            </a:r>
          </a:p>
        </p:txBody>
      </p:sp>
    </p:spTree>
    <p:extLst>
      <p:ext uri="{BB962C8B-B14F-4D97-AF65-F5344CB8AC3E}">
        <p14:creationId xmlns:p14="http://schemas.microsoft.com/office/powerpoint/2010/main" val="1692373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846"/>
            <a:ext cx="8856984" cy="5109091"/>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7. </a:t>
            </a:r>
            <a:r>
              <a:rPr lang="ru-RU" sz="2000" b="1" dirty="0" err="1">
                <a:latin typeface="Times New Roman" panose="02020603050405020304" pitchFamily="18" charset="0"/>
                <a:cs typeface="Times New Roman" panose="02020603050405020304" pitchFamily="18" charset="0"/>
              </a:rPr>
              <a:t>Логоритмика</a:t>
            </a:r>
            <a:r>
              <a:rPr lang="ru-RU" sz="2000" b="1" dirty="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сегодняшний день </a:t>
            </a:r>
            <a:r>
              <a:rPr lang="ru-RU" dirty="0" err="1">
                <a:latin typeface="Times New Roman" panose="02020603050405020304" pitchFamily="18" charset="0"/>
                <a:cs typeface="Times New Roman" panose="02020603050405020304" pitchFamily="18" charset="0"/>
              </a:rPr>
              <a:t>логоритмические</a:t>
            </a:r>
            <a:r>
              <a:rPr lang="ru-RU" dirty="0">
                <a:latin typeface="Times New Roman" panose="02020603050405020304" pitchFamily="18" charset="0"/>
                <a:cs typeface="Times New Roman" panose="02020603050405020304" pitchFamily="18" charset="0"/>
              </a:rPr>
              <a:t> занятия являются формой активной терапии. Они направлены </a:t>
            </a:r>
            <a:r>
              <a:rPr lang="ru-RU" dirty="0" smtClean="0">
                <a:latin typeface="Times New Roman" panose="02020603050405020304" pitchFamily="18" charset="0"/>
                <a:cs typeface="Times New Roman" panose="02020603050405020304" pitchFamily="18" charset="0"/>
              </a:rPr>
              <a:t>на коррекцию </a:t>
            </a:r>
            <a:r>
              <a:rPr lang="ru-RU" dirty="0">
                <a:latin typeface="Times New Roman" panose="02020603050405020304" pitchFamily="18" charset="0"/>
                <a:cs typeface="Times New Roman" panose="02020603050405020304" pitchFamily="18" charset="0"/>
              </a:rPr>
              <a:t>сенсорных, психомоторных, речевых функций, развитие координации, </a:t>
            </a:r>
            <a:r>
              <a:rPr lang="ru-RU" dirty="0" smtClean="0">
                <a:latin typeface="Times New Roman" panose="02020603050405020304" pitchFamily="18" charset="0"/>
                <a:cs typeface="Times New Roman" panose="02020603050405020304" pitchFamily="18" charset="0"/>
              </a:rPr>
              <a:t>коммуникативной компетентности </a:t>
            </a:r>
            <a:r>
              <a:rPr lang="ru-RU" dirty="0">
                <a:latin typeface="Times New Roman" panose="02020603050405020304" pitchFamily="18" charset="0"/>
                <a:cs typeface="Times New Roman" panose="02020603050405020304" pitchFamily="18" charset="0"/>
              </a:rPr>
              <a:t>детей дошкольного возраста.</a:t>
            </a:r>
          </a:p>
          <a:p>
            <a:r>
              <a:rPr lang="ru-RU" u="sng" dirty="0" err="1">
                <a:latin typeface="Times New Roman" panose="02020603050405020304" pitchFamily="18" charset="0"/>
                <a:cs typeface="Times New Roman" panose="02020603050405020304" pitchFamily="18" charset="0"/>
              </a:rPr>
              <a:t>Логоритмика</a:t>
            </a:r>
            <a:r>
              <a:rPr lang="ru-RU" dirty="0">
                <a:latin typeface="Times New Roman" panose="02020603050405020304" pitchFamily="18" charset="0"/>
                <a:cs typeface="Times New Roman" panose="02020603050405020304" pitchFamily="18" charset="0"/>
              </a:rPr>
              <a:t> способна справиться с целым комплексом задач:</a:t>
            </a:r>
          </a:p>
          <a:p>
            <a:r>
              <a:rPr lang="ru-RU" dirty="0">
                <a:latin typeface="Times New Roman" panose="02020603050405020304" pitchFamily="18" charset="0"/>
                <a:cs typeface="Times New Roman" panose="02020603050405020304" pitchFamily="18" charset="0"/>
              </a:rPr>
              <a:t>- развивать чувство ритма, слухового внимания, певческого диапазона голоса;</a:t>
            </a:r>
          </a:p>
          <a:p>
            <a:r>
              <a:rPr lang="ru-RU" dirty="0">
                <a:latin typeface="Times New Roman" panose="02020603050405020304" pitchFamily="18" charset="0"/>
                <a:cs typeface="Times New Roman" panose="02020603050405020304" pitchFamily="18" charset="0"/>
              </a:rPr>
              <a:t>- формировать, развивать и корректировать </a:t>
            </a:r>
            <a:r>
              <a:rPr lang="ru-RU" dirty="0" err="1">
                <a:latin typeface="Times New Roman" panose="02020603050405020304" pitchFamily="18" charset="0"/>
                <a:cs typeface="Times New Roman" panose="02020603050405020304" pitchFamily="18" charset="0"/>
              </a:rPr>
              <a:t>слухо</a:t>
            </a:r>
            <a:r>
              <a:rPr lang="ru-RU" dirty="0">
                <a:latin typeface="Times New Roman" panose="02020603050405020304" pitchFamily="18" charset="0"/>
                <a:cs typeface="Times New Roman" panose="02020603050405020304" pitchFamily="18" charset="0"/>
              </a:rPr>
              <a:t> - зрительно-двигательную координацию;</a:t>
            </a:r>
          </a:p>
          <a:p>
            <a:r>
              <a:rPr lang="ru-RU" dirty="0">
                <a:latin typeface="Times New Roman" panose="02020603050405020304" pitchFamily="18" charset="0"/>
                <a:cs typeface="Times New Roman" panose="02020603050405020304" pitchFamily="18" charset="0"/>
              </a:rPr>
              <a:t>- расширить и обогатить словарный запас, развернутую речь;</a:t>
            </a:r>
          </a:p>
          <a:p>
            <a:r>
              <a:rPr lang="ru-RU" dirty="0">
                <a:latin typeface="Times New Roman" panose="02020603050405020304" pitchFamily="18" charset="0"/>
                <a:cs typeface="Times New Roman" panose="02020603050405020304" pitchFamily="18" charset="0"/>
              </a:rPr>
              <a:t>- формировать связную речь и грамматический строй;</a:t>
            </a:r>
          </a:p>
          <a:p>
            <a:r>
              <a:rPr lang="ru-RU" dirty="0">
                <a:latin typeface="Times New Roman" panose="02020603050405020304" pitchFamily="18" charset="0"/>
                <a:cs typeface="Times New Roman" panose="02020603050405020304" pitchFamily="18" charset="0"/>
              </a:rPr>
              <a:t>- снизить импульсивность;</a:t>
            </a:r>
          </a:p>
          <a:p>
            <a:r>
              <a:rPr lang="ru-RU" dirty="0">
                <a:latin typeface="Times New Roman" panose="02020603050405020304" pitchFamily="18" charset="0"/>
                <a:cs typeface="Times New Roman" panose="02020603050405020304" pitchFamily="18" charset="0"/>
              </a:rPr>
              <a:t>- воспитать переключаемость с одного поля деятельности на другое;</a:t>
            </a:r>
          </a:p>
          <a:p>
            <a:r>
              <a:rPr lang="ru-RU" dirty="0">
                <a:latin typeface="Times New Roman" panose="02020603050405020304" pitchFamily="18" charset="0"/>
                <a:cs typeface="Times New Roman" panose="02020603050405020304" pitchFamily="18" charset="0"/>
              </a:rPr>
              <a:t>- снять эмоциональное и мышечное напряжение;</a:t>
            </a:r>
          </a:p>
          <a:p>
            <a:r>
              <a:rPr lang="ru-RU" dirty="0">
                <a:latin typeface="Times New Roman" panose="02020603050405020304" pitchFamily="18" charset="0"/>
                <a:cs typeface="Times New Roman" panose="02020603050405020304" pitchFamily="18" charset="0"/>
              </a:rPr>
              <a:t>- развить навыки взаимодействия;</a:t>
            </a:r>
          </a:p>
          <a:p>
            <a:r>
              <a:rPr lang="ru-RU" dirty="0">
                <a:latin typeface="Times New Roman" panose="02020603050405020304" pitchFamily="18" charset="0"/>
                <a:cs typeface="Times New Roman" panose="02020603050405020304" pitchFamily="18" charset="0"/>
              </a:rPr>
              <a:t>- сформировать артикуляционную базу звуков;</a:t>
            </a:r>
          </a:p>
          <a:p>
            <a:r>
              <a:rPr lang="ru-RU" dirty="0">
                <a:latin typeface="Times New Roman" panose="02020603050405020304" pitchFamily="18" charset="0"/>
                <a:cs typeface="Times New Roman" panose="02020603050405020304" pitchFamily="18" charset="0"/>
              </a:rPr>
              <a:t>- развить фонематический слух;</a:t>
            </a:r>
          </a:p>
          <a:p>
            <a:r>
              <a:rPr lang="ru-RU" dirty="0">
                <a:latin typeface="Times New Roman" panose="02020603050405020304" pitchFamily="18" charset="0"/>
                <a:cs typeface="Times New Roman" panose="02020603050405020304" pitchFamily="18" charset="0"/>
              </a:rPr>
              <a:t>- сформировать физиологическое и фонационное дыхание;</a:t>
            </a:r>
          </a:p>
          <a:p>
            <a:r>
              <a:rPr lang="ru-RU" dirty="0">
                <a:latin typeface="Times New Roman" panose="02020603050405020304" pitchFamily="18" charset="0"/>
                <a:cs typeface="Times New Roman" panose="02020603050405020304" pitchFamily="18" charset="0"/>
              </a:rPr>
              <a:t>- развить игровые навыки</a:t>
            </a:r>
          </a:p>
        </p:txBody>
      </p:sp>
    </p:spTree>
    <p:extLst>
      <p:ext uri="{BB962C8B-B14F-4D97-AF65-F5344CB8AC3E}">
        <p14:creationId xmlns:p14="http://schemas.microsoft.com/office/powerpoint/2010/main" val="3035809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712968" cy="5262979"/>
          </a:xfrm>
          <a:prstGeom prst="rect">
            <a:avLst/>
          </a:prstGeom>
        </p:spPr>
        <p:txBody>
          <a:bodyPr wrap="square">
            <a:spAutoFit/>
          </a:bodyPr>
          <a:lstStyle/>
          <a:p>
            <a:r>
              <a:rPr lang="ru-RU" sz="1600" b="1" i="1" u="sng" dirty="0" smtClean="0">
                <a:latin typeface="Times New Roman" panose="02020603050405020304" pitchFamily="18" charset="0"/>
                <a:cs typeface="Times New Roman" panose="02020603050405020304" pitchFamily="18" charset="0"/>
              </a:rPr>
              <a:t>Элементы </a:t>
            </a:r>
            <a:r>
              <a:rPr lang="ru-RU" sz="1600" b="1" i="1" u="sng" dirty="0" err="1">
                <a:latin typeface="Times New Roman" panose="02020603050405020304" pitchFamily="18" charset="0"/>
                <a:cs typeface="Times New Roman" panose="02020603050405020304" pitchFamily="18" charset="0"/>
              </a:rPr>
              <a:t>логоритмики</a:t>
            </a:r>
            <a:r>
              <a:rPr lang="ru-RU" sz="1600" b="1" i="1" u="sng" dirty="0">
                <a:latin typeface="Times New Roman" panose="02020603050405020304" pitchFamily="18" charset="0"/>
                <a:cs typeface="Times New Roman" panose="02020603050405020304" pitchFamily="18" charset="0"/>
              </a:rPr>
              <a:t>, которые могут входить в </a:t>
            </a:r>
            <a:r>
              <a:rPr lang="ru-RU" sz="1600" b="1" i="1" u="sng" dirty="0" smtClean="0">
                <a:latin typeface="Times New Roman" panose="02020603050405020304" pitchFamily="18" charset="0"/>
                <a:cs typeface="Times New Roman" panose="02020603050405020304" pitchFamily="18" charset="0"/>
              </a:rPr>
              <a:t>структуру логопедического </a:t>
            </a:r>
            <a:r>
              <a:rPr lang="ru-RU" sz="1600" b="1" i="1" u="sng" dirty="0">
                <a:latin typeface="Times New Roman" panose="02020603050405020304" pitchFamily="18" charset="0"/>
                <a:cs typeface="Times New Roman" panose="02020603050405020304" pitchFamily="18" charset="0"/>
              </a:rPr>
              <a:t>занятия с детьми дошкольного возраста </a:t>
            </a:r>
            <a:r>
              <a:rPr lang="ru-RU" sz="1600" b="1" i="1" u="sng" dirty="0" smtClean="0">
                <a:latin typeface="Times New Roman" panose="02020603050405020304" pitchFamily="18" charset="0"/>
                <a:cs typeface="Times New Roman" panose="02020603050405020304" pitchFamily="18" charset="0"/>
              </a:rPr>
              <a:t>с дизартрии</a:t>
            </a:r>
            <a:r>
              <a:rPr lang="ru-RU" sz="1600" b="1" i="1" u="sng" dirty="0">
                <a:latin typeface="Times New Roman" panose="02020603050405020304" pitchFamily="18" charset="0"/>
                <a:cs typeface="Times New Roman" panose="02020603050405020304" pitchFamily="18" charset="0"/>
              </a:rPr>
              <a:t>.</a:t>
            </a:r>
          </a:p>
          <a:p>
            <a:r>
              <a:rPr lang="ru-RU" sz="1600" u="sng" dirty="0" smtClean="0">
                <a:latin typeface="Times New Roman" panose="02020603050405020304" pitchFamily="18" charset="0"/>
                <a:cs typeface="Times New Roman" panose="02020603050405020304" pitchFamily="18" charset="0"/>
              </a:rPr>
              <a:t>1. Упражнения </a:t>
            </a:r>
            <a:r>
              <a:rPr lang="ru-RU" sz="1600" u="sng" dirty="0">
                <a:latin typeface="Times New Roman" panose="02020603050405020304" pitchFamily="18" charset="0"/>
                <a:cs typeface="Times New Roman" panose="02020603050405020304" pitchFamily="18" charset="0"/>
              </a:rPr>
              <a:t>для развития артикуляционной моторики.</a:t>
            </a:r>
          </a:p>
          <a:p>
            <a:r>
              <a:rPr lang="ru-RU" sz="1600" dirty="0">
                <a:latin typeface="Times New Roman" panose="02020603050405020304" pitchFamily="18" charset="0"/>
                <a:cs typeface="Times New Roman" panose="02020603050405020304" pitchFamily="18" charset="0"/>
              </a:rPr>
              <a:t>Для развития артикуляционного аппарата в начале логопедических занятий всегда</a:t>
            </a:r>
          </a:p>
          <a:p>
            <a:r>
              <a:rPr lang="ru-RU" sz="1600" dirty="0">
                <a:latin typeface="Times New Roman" panose="02020603050405020304" pitchFamily="18" charset="0"/>
                <a:cs typeface="Times New Roman" panose="02020603050405020304" pitchFamily="18" charset="0"/>
              </a:rPr>
              <a:t>проводятся упражнения для губ, языка, нижней челюсти. С этой целью можно </a:t>
            </a:r>
            <a:r>
              <a:rPr lang="ru-RU" sz="1600" dirty="0" smtClean="0">
                <a:latin typeface="Times New Roman" panose="02020603050405020304" pitchFamily="18" charset="0"/>
                <a:cs typeface="Times New Roman" panose="02020603050405020304" pitchFamily="18" charset="0"/>
              </a:rPr>
              <a:t>использовать такие </a:t>
            </a:r>
            <a:r>
              <a:rPr lang="ru-RU" sz="1600" dirty="0">
                <a:latin typeface="Times New Roman" panose="02020603050405020304" pitchFamily="18" charset="0"/>
                <a:cs typeface="Times New Roman" panose="02020603050405020304" pitchFamily="18" charset="0"/>
              </a:rPr>
              <a:t>хорошо известные динамические упражнения как: «Лошадка», «Почистим зубки</a:t>
            </a:r>
            <a:r>
              <a:rPr lang="ru-RU" sz="1600" dirty="0" smtClean="0">
                <a:latin typeface="Times New Roman" panose="02020603050405020304" pitchFamily="18" charset="0"/>
                <a:cs typeface="Times New Roman" panose="02020603050405020304" pitchFamily="18" charset="0"/>
              </a:rPr>
              <a:t>», и пр. и </a:t>
            </a:r>
            <a:r>
              <a:rPr lang="ru-RU" sz="1600" dirty="0">
                <a:latin typeface="Times New Roman" panose="02020603050405020304" pitchFamily="18" charset="0"/>
                <a:cs typeface="Times New Roman" panose="02020603050405020304" pitchFamily="18" charset="0"/>
              </a:rPr>
              <a:t>добавить ритмическую основу в </a:t>
            </a:r>
            <a:r>
              <a:rPr lang="ru-RU" sz="1600" dirty="0" smtClean="0">
                <a:latin typeface="Times New Roman" panose="02020603050405020304" pitchFamily="18" charset="0"/>
                <a:cs typeface="Times New Roman" panose="02020603050405020304" pitchFamily="18" charset="0"/>
              </a:rPr>
              <a:t>виде счета</a:t>
            </a:r>
            <a:r>
              <a:rPr lang="ru-RU" sz="1600" dirty="0">
                <a:latin typeface="Times New Roman" panose="02020603050405020304" pitchFamily="18" charset="0"/>
                <a:cs typeface="Times New Roman" panose="02020603050405020304" pitchFamily="18" charset="0"/>
              </a:rPr>
              <a:t>, стука метронома, или акцента в музыке для формирования у ребенка </a:t>
            </a:r>
            <a:r>
              <a:rPr lang="ru-RU" sz="1600" dirty="0" smtClean="0">
                <a:latin typeface="Times New Roman" panose="02020603050405020304" pitchFamily="18" charset="0"/>
                <a:cs typeface="Times New Roman" panose="02020603050405020304" pitchFamily="18" charset="0"/>
              </a:rPr>
              <a:t>ритмичных артикуляционных </a:t>
            </a:r>
            <a:r>
              <a:rPr lang="ru-RU" sz="1600" dirty="0">
                <a:latin typeface="Times New Roman" panose="02020603050405020304" pitchFamily="18" charset="0"/>
                <a:cs typeface="Times New Roman" panose="02020603050405020304" pitchFamily="18" charset="0"/>
              </a:rPr>
              <a:t>движений. </a:t>
            </a:r>
            <a:endParaRPr lang="ru-RU" sz="1600" dirty="0" smtClean="0">
              <a:latin typeface="Times New Roman" panose="02020603050405020304" pitchFamily="18" charset="0"/>
              <a:cs typeface="Times New Roman" panose="02020603050405020304" pitchFamily="18" charset="0"/>
            </a:endParaRPr>
          </a:p>
          <a:p>
            <a:r>
              <a:rPr lang="ru-RU" sz="1600" u="sng" dirty="0">
                <a:latin typeface="Times New Roman" panose="02020603050405020304" pitchFamily="18" charset="0"/>
                <a:cs typeface="Times New Roman" panose="02020603050405020304" pitchFamily="18" charset="0"/>
              </a:rPr>
              <a:t>2. </a:t>
            </a:r>
            <a:r>
              <a:rPr lang="ru-RU" sz="1600" u="sng" dirty="0" smtClean="0">
                <a:latin typeface="Times New Roman" panose="02020603050405020304" pitchFamily="18" charset="0"/>
                <a:cs typeface="Times New Roman" panose="02020603050405020304" pitchFamily="18" charset="0"/>
              </a:rPr>
              <a:t>Упражнения </a:t>
            </a:r>
            <a:r>
              <a:rPr lang="ru-RU" sz="1600" u="sng" dirty="0">
                <a:latin typeface="Times New Roman" panose="02020603050405020304" pitchFamily="18" charset="0"/>
                <a:cs typeface="Times New Roman" panose="02020603050405020304" pitchFamily="18" charset="0"/>
              </a:rPr>
              <a:t>на развитие фонационного дыхания.</a:t>
            </a:r>
          </a:p>
          <a:p>
            <a:r>
              <a:rPr lang="ru-RU" sz="1600" dirty="0" smtClean="0">
                <a:latin typeface="Times New Roman" panose="02020603050405020304" pitchFamily="18" charset="0"/>
                <a:cs typeface="Times New Roman" panose="02020603050405020304" pitchFamily="18" charset="0"/>
              </a:rPr>
              <a:t>Данный </a:t>
            </a:r>
            <a:r>
              <a:rPr lang="ru-RU" sz="1600" dirty="0">
                <a:latin typeface="Times New Roman" panose="02020603050405020304" pitchFamily="18" charset="0"/>
                <a:cs typeface="Times New Roman" panose="02020603050405020304" pitchFamily="18" charset="0"/>
              </a:rPr>
              <a:t>элемент </a:t>
            </a:r>
            <a:r>
              <a:rPr lang="ru-RU" sz="1600" dirty="0" smtClean="0">
                <a:latin typeface="Times New Roman" panose="02020603050405020304" pitchFamily="18" charset="0"/>
                <a:cs typeface="Times New Roman" panose="02020603050405020304" pitchFamily="18" charset="0"/>
              </a:rPr>
              <a:t>может быть </a:t>
            </a:r>
            <a:r>
              <a:rPr lang="ru-RU" sz="1600" dirty="0">
                <a:latin typeface="Times New Roman" panose="02020603050405020304" pitchFamily="18" charset="0"/>
                <a:cs typeface="Times New Roman" panose="02020603050405020304" pitchFamily="18" charset="0"/>
              </a:rPr>
              <a:t>включен в начало логопедического занятия. В упражнения включается речевой материал</a:t>
            </a:r>
            <a:r>
              <a:rPr lang="ru-RU" sz="1600" dirty="0" smtClean="0">
                <a:latin typeface="Times New Roman" panose="02020603050405020304" pitchFamily="18" charset="0"/>
                <a:cs typeface="Times New Roman" panose="02020603050405020304" pitchFamily="18" charset="0"/>
              </a:rPr>
              <a:t>, произносимый </a:t>
            </a:r>
            <a:r>
              <a:rPr lang="ru-RU" sz="1600" dirty="0">
                <a:latin typeface="Times New Roman" panose="02020603050405020304" pitchFamily="18" charset="0"/>
                <a:cs typeface="Times New Roman" panose="02020603050405020304" pitchFamily="18" charset="0"/>
              </a:rPr>
              <a:t>на </a:t>
            </a:r>
            <a:r>
              <a:rPr lang="ru-RU" sz="1600" dirty="0" smtClean="0">
                <a:latin typeface="Times New Roman" panose="02020603050405020304" pitchFamily="18" charset="0"/>
                <a:cs typeface="Times New Roman" panose="02020603050405020304" pitchFamily="18" charset="0"/>
              </a:rPr>
              <a:t>выдохе. </a:t>
            </a:r>
            <a:r>
              <a:rPr lang="ru-RU" sz="1600" dirty="0">
                <a:latin typeface="Times New Roman" panose="02020603050405020304" pitchFamily="18" charset="0"/>
                <a:cs typeface="Times New Roman" panose="02020603050405020304" pitchFamily="18" charset="0"/>
              </a:rPr>
              <a:t>В качестве речевого материала используются </a:t>
            </a:r>
            <a:r>
              <a:rPr lang="ru-RU" sz="1600" dirty="0" smtClean="0">
                <a:latin typeface="Times New Roman" panose="02020603050405020304" pitchFamily="18" charset="0"/>
                <a:cs typeface="Times New Roman" panose="02020603050405020304" pitchFamily="18" charset="0"/>
              </a:rPr>
              <a:t>сначала звуки</a:t>
            </a:r>
            <a:r>
              <a:rPr lang="ru-RU" sz="1600" dirty="0">
                <a:latin typeface="Times New Roman" panose="02020603050405020304" pitchFamily="18" charset="0"/>
                <a:cs typeface="Times New Roman" panose="02020603050405020304" pitchFamily="18" charset="0"/>
              </a:rPr>
              <a:t>, слоги, затем слова и предложения, стихотворения</a:t>
            </a:r>
            <a:r>
              <a:rPr lang="ru-RU" sz="1600" dirty="0" smtClean="0">
                <a:latin typeface="Times New Roman" panose="02020603050405020304" pitchFamily="18" charset="0"/>
                <a:cs typeface="Times New Roman" panose="02020603050405020304" pitchFamily="18" charset="0"/>
              </a:rPr>
              <a:t>.</a:t>
            </a:r>
          </a:p>
          <a:p>
            <a:r>
              <a:rPr lang="ru-RU" sz="1600" u="sng" dirty="0" smtClean="0">
                <a:latin typeface="Times New Roman" panose="02020603050405020304" pitchFamily="18" charset="0"/>
                <a:cs typeface="Times New Roman" panose="02020603050405020304" pitchFamily="18" charset="0"/>
              </a:rPr>
              <a:t>3.Упражнения</a:t>
            </a:r>
            <a:r>
              <a:rPr lang="ru-RU" sz="1600" u="sng" dirty="0">
                <a:latin typeface="Times New Roman" panose="02020603050405020304" pitchFamily="18" charset="0"/>
                <a:cs typeface="Times New Roman" panose="02020603050405020304" pitchFamily="18" charset="0"/>
              </a:rPr>
              <a:t>, развивающие общую моторику и формирующие чувство темпа и</a:t>
            </a:r>
          </a:p>
          <a:p>
            <a:r>
              <a:rPr lang="ru-RU" sz="1600" u="sng" dirty="0">
                <a:latin typeface="Times New Roman" panose="02020603050405020304" pitchFamily="18" charset="0"/>
                <a:cs typeface="Times New Roman" panose="02020603050405020304" pitchFamily="18" charset="0"/>
              </a:rPr>
              <a:t>ритма.</a:t>
            </a:r>
          </a:p>
          <a:p>
            <a:r>
              <a:rPr lang="ru-RU" sz="1600" dirty="0" smtClean="0">
                <a:latin typeface="Times New Roman" panose="02020603050405020304" pitchFamily="18" charset="0"/>
                <a:cs typeface="Times New Roman" panose="02020603050405020304" pitchFamily="18" charset="0"/>
              </a:rPr>
              <a:t>Упражнения </a:t>
            </a:r>
            <a:r>
              <a:rPr lang="ru-RU" sz="1600" dirty="0">
                <a:latin typeface="Times New Roman" panose="02020603050405020304" pitchFamily="18" charset="0"/>
                <a:cs typeface="Times New Roman" panose="02020603050405020304" pitchFamily="18" charset="0"/>
              </a:rPr>
              <a:t>включают в себя несложные движения, такие как хлопки, взмахи руками,</a:t>
            </a:r>
          </a:p>
          <a:p>
            <a:r>
              <a:rPr lang="ru-RU" sz="1600" dirty="0">
                <a:latin typeface="Times New Roman" panose="02020603050405020304" pitchFamily="18" charset="0"/>
                <a:cs typeface="Times New Roman" panose="02020603050405020304" pitchFamily="18" charset="0"/>
              </a:rPr>
              <a:t>наклоны, затем добавляются движения ногами, ходьба, маршировка, бег под музыку. </a:t>
            </a:r>
            <a:r>
              <a:rPr lang="ru-RU" sz="1600" dirty="0" smtClean="0">
                <a:latin typeface="Times New Roman" panose="02020603050405020304" pitchFamily="18" charset="0"/>
                <a:cs typeface="Times New Roman" panose="02020603050405020304" pitchFamily="18" charset="0"/>
              </a:rPr>
              <a:t>Все передвижения </a:t>
            </a:r>
            <a:r>
              <a:rPr lang="ru-RU" sz="1600" dirty="0">
                <a:latin typeface="Times New Roman" panose="02020603050405020304" pitchFamily="18" charset="0"/>
                <a:cs typeface="Times New Roman" panose="02020603050405020304" pitchFamily="18" charset="0"/>
              </a:rPr>
              <a:t>изначально выполняются в одном направлении и лишь со временем задания усложняются, изменяется направления движений и их темп. Ходьба и маршировка в различных направлениях формируют чёткую координацию движений рук и ног, улучшают осанку, а так как движения выполняются под музыку, со временем они становятся ритмичными, и дети учатся контролировать и произвольно регулировать темп своих действий. </a:t>
            </a:r>
          </a:p>
        </p:txBody>
      </p:sp>
    </p:spTree>
    <p:extLst>
      <p:ext uri="{BB962C8B-B14F-4D97-AF65-F5344CB8AC3E}">
        <p14:creationId xmlns:p14="http://schemas.microsoft.com/office/powerpoint/2010/main" val="2162796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280920" cy="5601533"/>
          </a:xfrm>
          <a:prstGeom prst="rect">
            <a:avLst/>
          </a:prstGeom>
        </p:spPr>
        <p:txBody>
          <a:bodyPr wrap="square">
            <a:spAutoFit/>
          </a:bodyPr>
          <a:lstStyle/>
          <a:p>
            <a:r>
              <a:rPr lang="ru-RU" sz="1750" u="sng" dirty="0" smtClean="0">
                <a:latin typeface="Times New Roman" panose="02020603050405020304" pitchFamily="18" charset="0"/>
                <a:cs typeface="Times New Roman" panose="02020603050405020304" pitchFamily="18" charset="0"/>
              </a:rPr>
              <a:t>4. Упражнения </a:t>
            </a:r>
            <a:r>
              <a:rPr lang="ru-RU" sz="1750" u="sng" dirty="0">
                <a:latin typeface="Times New Roman" panose="02020603050405020304" pitchFamily="18" charset="0"/>
                <a:cs typeface="Times New Roman" panose="02020603050405020304" pitchFamily="18" charset="0"/>
              </a:rPr>
              <a:t>для формирования темпа и ритма речи и координации речи </a:t>
            </a:r>
            <a:r>
              <a:rPr lang="ru-RU" sz="1750" u="sng" dirty="0" smtClean="0">
                <a:latin typeface="Times New Roman" panose="02020603050405020304" pitchFamily="18" charset="0"/>
                <a:cs typeface="Times New Roman" panose="02020603050405020304" pitchFamily="18" charset="0"/>
              </a:rPr>
              <a:t>с движениями</a:t>
            </a:r>
            <a:r>
              <a:rPr lang="ru-RU" sz="1750" u="sng" dirty="0">
                <a:latin typeface="Times New Roman" panose="02020603050405020304" pitchFamily="18" charset="0"/>
                <a:cs typeface="Times New Roman" panose="02020603050405020304" pitchFamily="18" charset="0"/>
              </a:rPr>
              <a:t>.</a:t>
            </a:r>
          </a:p>
          <a:p>
            <a:r>
              <a:rPr lang="ru-RU" sz="1750" dirty="0">
                <a:latin typeface="Times New Roman" panose="02020603050405020304" pitchFamily="18" charset="0"/>
                <a:cs typeface="Times New Roman" panose="02020603050405020304" pitchFamily="18" charset="0"/>
              </a:rPr>
              <a:t>Данный элемент может быть включен в основной этап логопедического занятия,</a:t>
            </a:r>
          </a:p>
          <a:p>
            <a:r>
              <a:rPr lang="ru-RU" sz="1750" dirty="0">
                <a:latin typeface="Times New Roman" panose="02020603050405020304" pitchFamily="18" charset="0"/>
                <a:cs typeface="Times New Roman" panose="02020603050405020304" pitchFamily="18" charset="0"/>
              </a:rPr>
              <a:t>необходимо лишь подобрать речевой материал, соответствующий теме занятия. Например, </a:t>
            </a:r>
            <a:r>
              <a:rPr lang="ru-RU" sz="1750" dirty="0" smtClean="0">
                <a:latin typeface="Times New Roman" panose="02020603050405020304" pitchFamily="18" charset="0"/>
                <a:cs typeface="Times New Roman" panose="02020603050405020304" pitchFamily="18" charset="0"/>
              </a:rPr>
              <a:t>на занятии </a:t>
            </a:r>
            <a:r>
              <a:rPr lang="ru-RU" sz="1750" dirty="0">
                <a:latin typeface="Times New Roman" panose="02020603050405020304" pitchFamily="18" charset="0"/>
                <a:cs typeface="Times New Roman" panose="02020603050405020304" pitchFamily="18" charset="0"/>
              </a:rPr>
              <a:t>по автоматизации звуков, развитию лексического словаря можно заняться </a:t>
            </a:r>
            <a:r>
              <a:rPr lang="ru-RU" sz="1750" dirty="0" smtClean="0">
                <a:latin typeface="Times New Roman" panose="02020603050405020304" pitchFamily="18" charset="0"/>
                <a:cs typeface="Times New Roman" panose="02020603050405020304" pitchFamily="18" charset="0"/>
              </a:rPr>
              <a:t>чтением детских </a:t>
            </a:r>
            <a:r>
              <a:rPr lang="ru-RU" sz="1750" dirty="0">
                <a:latin typeface="Times New Roman" panose="02020603050405020304" pitchFamily="18" charset="0"/>
                <a:cs typeface="Times New Roman" panose="02020603050405020304" pitchFamily="18" charset="0"/>
              </a:rPr>
              <a:t>стихотворений с четким ритмом, например, таких авторов как: </a:t>
            </a:r>
            <a:r>
              <a:rPr lang="ru-RU" sz="1750" dirty="0" err="1">
                <a:latin typeface="Times New Roman" panose="02020603050405020304" pitchFamily="18" charset="0"/>
                <a:cs typeface="Times New Roman" panose="02020603050405020304" pitchFamily="18" charset="0"/>
              </a:rPr>
              <a:t>Барто</a:t>
            </a:r>
            <a:r>
              <a:rPr lang="ru-RU" sz="1750" dirty="0">
                <a:latin typeface="Times New Roman" panose="02020603050405020304" pitchFamily="18" charset="0"/>
                <a:cs typeface="Times New Roman" panose="02020603050405020304" pitchFamily="18" charset="0"/>
              </a:rPr>
              <a:t> А., Маршак С.Я</a:t>
            </a:r>
            <a:r>
              <a:rPr lang="ru-RU" sz="1750" dirty="0" smtClean="0">
                <a:latin typeface="Times New Roman" panose="02020603050405020304" pitchFamily="18" charset="0"/>
                <a:cs typeface="Times New Roman" panose="02020603050405020304" pitchFamily="18" charset="0"/>
              </a:rPr>
              <a:t>., </a:t>
            </a:r>
            <a:r>
              <a:rPr lang="ru-RU" sz="1750" dirty="0" err="1" smtClean="0">
                <a:latin typeface="Times New Roman" panose="02020603050405020304" pitchFamily="18" charset="0"/>
                <a:cs typeface="Times New Roman" panose="02020603050405020304" pitchFamily="18" charset="0"/>
              </a:rPr>
              <a:t>Заходер</a:t>
            </a:r>
            <a:r>
              <a:rPr lang="ru-RU" sz="1750" dirty="0" smtClean="0">
                <a:latin typeface="Times New Roman" panose="02020603050405020304" pitchFamily="18" charset="0"/>
                <a:cs typeface="Times New Roman" panose="02020603050405020304" pitchFamily="18" charset="0"/>
              </a:rPr>
              <a:t> </a:t>
            </a:r>
            <a:r>
              <a:rPr lang="ru-RU" sz="1750" dirty="0">
                <a:latin typeface="Times New Roman" panose="02020603050405020304" pitchFamily="18" charset="0"/>
                <a:cs typeface="Times New Roman" panose="02020603050405020304" pitchFamily="18" charset="0"/>
              </a:rPr>
              <a:t>Б.В., Чуковский К. и других. Ребенок вместе с логопедом читает стихотворение </a:t>
            </a:r>
            <a:r>
              <a:rPr lang="ru-RU" sz="1750" dirty="0" smtClean="0">
                <a:latin typeface="Times New Roman" panose="02020603050405020304" pitchFamily="18" charset="0"/>
                <a:cs typeface="Times New Roman" panose="02020603050405020304" pitchFamily="18" charset="0"/>
              </a:rPr>
              <a:t>в умеренном </a:t>
            </a:r>
            <a:r>
              <a:rPr lang="ru-RU" sz="1750" dirty="0">
                <a:latin typeface="Times New Roman" panose="02020603050405020304" pitchFamily="18" charset="0"/>
                <a:cs typeface="Times New Roman" panose="02020603050405020304" pitchFamily="18" charset="0"/>
              </a:rPr>
              <a:t>темпе, отхлопывая его ритм. Данное </a:t>
            </a:r>
            <a:r>
              <a:rPr lang="ru-RU" sz="1750" dirty="0" smtClean="0">
                <a:latin typeface="Times New Roman" panose="02020603050405020304" pitchFamily="18" charset="0"/>
                <a:cs typeface="Times New Roman" panose="02020603050405020304" pitchFamily="18" charset="0"/>
              </a:rPr>
              <a:t>упражнение  поспособствует </a:t>
            </a:r>
            <a:r>
              <a:rPr lang="ru-RU" sz="1750" dirty="0">
                <a:latin typeface="Times New Roman" panose="02020603050405020304" pitchFamily="18" charset="0"/>
                <a:cs typeface="Times New Roman" panose="02020603050405020304" pitchFamily="18" charset="0"/>
              </a:rPr>
              <a:t>и </a:t>
            </a:r>
            <a:r>
              <a:rPr lang="ru-RU" sz="1750" dirty="0" smtClean="0">
                <a:latin typeface="Times New Roman" panose="02020603050405020304" pitchFamily="18" charset="0"/>
                <a:cs typeface="Times New Roman" panose="02020603050405020304" pitchFamily="18" charset="0"/>
              </a:rPr>
              <a:t>усвоению ритмической </a:t>
            </a:r>
            <a:r>
              <a:rPr lang="ru-RU" sz="1750" dirty="0">
                <a:latin typeface="Times New Roman" panose="02020603050405020304" pitchFamily="18" charset="0"/>
                <a:cs typeface="Times New Roman" panose="02020603050405020304" pitchFamily="18" charset="0"/>
              </a:rPr>
              <a:t>структуры слова, и обогащению словаря детей</a:t>
            </a:r>
            <a:r>
              <a:rPr lang="ru-RU" sz="1750" dirty="0" smtClean="0">
                <a:latin typeface="Times New Roman" panose="02020603050405020304" pitchFamily="18" charset="0"/>
                <a:cs typeface="Times New Roman" panose="02020603050405020304" pitchFamily="18" charset="0"/>
              </a:rPr>
              <a:t>.</a:t>
            </a:r>
          </a:p>
          <a:p>
            <a:r>
              <a:rPr lang="ru-RU" sz="1750" u="sng" dirty="0" smtClean="0">
                <a:latin typeface="Times New Roman" panose="02020603050405020304" pitchFamily="18" charset="0"/>
                <a:cs typeface="Times New Roman" panose="02020603050405020304" pitchFamily="18" charset="0"/>
              </a:rPr>
              <a:t>5. Упражнения </a:t>
            </a:r>
            <a:r>
              <a:rPr lang="ru-RU" sz="1750" u="sng" dirty="0">
                <a:latin typeface="Times New Roman" panose="02020603050405020304" pitchFamily="18" charset="0"/>
                <a:cs typeface="Times New Roman" panose="02020603050405020304" pitchFamily="18" charset="0"/>
              </a:rPr>
              <a:t>для релаксации и регуляции мышечного тонуса</a:t>
            </a:r>
            <a:r>
              <a:rPr lang="ru-RU" sz="1750" dirty="0">
                <a:latin typeface="Times New Roman" panose="02020603050405020304" pitchFamily="18" charset="0"/>
                <a:cs typeface="Times New Roman" panose="02020603050405020304" pitchFamily="18" charset="0"/>
              </a:rPr>
              <a:t>.</a:t>
            </a:r>
          </a:p>
          <a:p>
            <a:r>
              <a:rPr lang="ru-RU" sz="1750" dirty="0" smtClean="0">
                <a:latin typeface="Times New Roman" panose="02020603050405020304" pitchFamily="18" charset="0"/>
                <a:cs typeface="Times New Roman" panose="02020603050405020304" pitchFamily="18" charset="0"/>
              </a:rPr>
              <a:t>Целью упражнений являются снижения мышечного напряжения, воспитание произвольного</a:t>
            </a:r>
            <a:r>
              <a:rPr lang="ru-RU" sz="1750" dirty="0">
                <a:latin typeface="Times New Roman" panose="02020603050405020304" pitchFamily="18" charset="0"/>
                <a:cs typeface="Times New Roman" panose="02020603050405020304" pitchFamily="18" charset="0"/>
              </a:rPr>
              <a:t>,</a:t>
            </a:r>
          </a:p>
          <a:p>
            <a:r>
              <a:rPr lang="ru-RU" sz="1750" dirty="0" smtClean="0">
                <a:latin typeface="Times New Roman" panose="02020603050405020304" pitchFamily="18" charset="0"/>
                <a:cs typeface="Times New Roman" panose="02020603050405020304" pitchFamily="18" charset="0"/>
              </a:rPr>
              <a:t>Контролируемого напряжения и расслабления мышц. Напряжение в упражнениях </a:t>
            </a:r>
            <a:r>
              <a:rPr lang="ru-RU" sz="1750" dirty="0">
                <a:latin typeface="Times New Roman" panose="02020603050405020304" pitchFamily="18" charset="0"/>
                <a:cs typeface="Times New Roman" panose="02020603050405020304" pitchFamily="18" charset="0"/>
              </a:rPr>
              <a:t>соотносятся с громким звучанием музыки, а расслабление, наоборот, с </a:t>
            </a:r>
            <a:r>
              <a:rPr lang="ru-RU" sz="1750" dirty="0" smtClean="0">
                <a:latin typeface="Times New Roman" panose="02020603050405020304" pitchFamily="18" charset="0"/>
                <a:cs typeface="Times New Roman" panose="02020603050405020304" pitchFamily="18" charset="0"/>
              </a:rPr>
              <a:t>тихим музыкальным </a:t>
            </a:r>
            <a:r>
              <a:rPr lang="ru-RU" sz="1750" dirty="0">
                <a:latin typeface="Times New Roman" panose="02020603050405020304" pitchFamily="18" charset="0"/>
                <a:cs typeface="Times New Roman" panose="02020603050405020304" pitchFamily="18" charset="0"/>
              </a:rPr>
              <a:t>звучанием. Необходимо помнить, что подобранная музыка должна </a:t>
            </a:r>
            <a:r>
              <a:rPr lang="ru-RU" sz="1750" dirty="0" smtClean="0">
                <a:latin typeface="Times New Roman" panose="02020603050405020304" pitchFamily="18" charset="0"/>
                <a:cs typeface="Times New Roman" panose="02020603050405020304" pitchFamily="18" charset="0"/>
              </a:rPr>
              <a:t>быть ритмичной</a:t>
            </a:r>
            <a:r>
              <a:rPr lang="ru-RU" sz="1750" dirty="0">
                <a:latin typeface="Times New Roman" panose="02020603050405020304" pitchFamily="18" charset="0"/>
                <a:cs typeface="Times New Roman" panose="02020603050405020304" pitchFamily="18" charset="0"/>
              </a:rPr>
              <a:t>, логопед должен следить, чтобы все движения дети выполняли в соответствии </a:t>
            </a:r>
            <a:r>
              <a:rPr lang="ru-RU" sz="1750" dirty="0" smtClean="0">
                <a:latin typeface="Times New Roman" panose="02020603050405020304" pitchFamily="18" charset="0"/>
                <a:cs typeface="Times New Roman" panose="02020603050405020304" pitchFamily="18" charset="0"/>
              </a:rPr>
              <a:t>с ритмом </a:t>
            </a:r>
            <a:r>
              <a:rPr lang="ru-RU" sz="1750" dirty="0">
                <a:latin typeface="Times New Roman" panose="02020603050405020304" pitchFamily="18" charset="0"/>
                <a:cs typeface="Times New Roman" panose="02020603050405020304" pitchFamily="18" charset="0"/>
              </a:rPr>
              <a:t>мелодии, если необходимо логопед может сопровождать музыку счетом </a:t>
            </a:r>
            <a:r>
              <a:rPr lang="ru-RU" sz="1750" dirty="0" smtClean="0">
                <a:latin typeface="Times New Roman" panose="02020603050405020304" pitchFamily="18" charset="0"/>
                <a:cs typeface="Times New Roman" panose="02020603050405020304" pitchFamily="18" charset="0"/>
              </a:rPr>
              <a:t>или отстукиванием </a:t>
            </a:r>
            <a:r>
              <a:rPr lang="ru-RU" sz="1750" dirty="0">
                <a:latin typeface="Times New Roman" panose="02020603050405020304" pitchFamily="18" charset="0"/>
                <a:cs typeface="Times New Roman" panose="02020603050405020304" pitchFamily="18" charset="0"/>
              </a:rPr>
              <a:t>ритмического рисунка.</a:t>
            </a: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2601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89844"/>
            <a:ext cx="8280920" cy="2031325"/>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Учитывая сложность нарушения, все занятия с детьми с дизартрией должны быть четко спланированы в соответствии с органо-функциональной речевой патологией. Использование элементов </a:t>
            </a:r>
            <a:r>
              <a:rPr lang="ru-RU" dirty="0" err="1">
                <a:latin typeface="Times New Roman" panose="02020603050405020304" pitchFamily="18" charset="0"/>
                <a:cs typeface="Times New Roman" panose="02020603050405020304" pitchFamily="18" charset="0"/>
              </a:rPr>
              <a:t>логоритмики</a:t>
            </a:r>
            <a:r>
              <a:rPr lang="ru-RU" dirty="0">
                <a:latin typeface="Times New Roman" panose="02020603050405020304" pitchFamily="18" charset="0"/>
                <a:cs typeface="Times New Roman" panose="02020603050405020304" pitchFamily="18" charset="0"/>
              </a:rPr>
              <a:t> на логопедических занятиях будет способствовать формированию темпо-ритмической организации речи, а также развитию речи в целом, так как сочетание музыки, движений и тщательно подобранного речевого материала, активно воздействует на центральную нервную систему и положительно влияет на развитие высших психических функций.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520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214414" y="1858636"/>
            <a:ext cx="7572428" cy="286232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kumimoji="0" lang="ru-RU" b="1" i="0" u="none" strike="noStrike" cap="none" normalizeH="0" baseline="0" dirty="0" err="1" smtClean="0">
                <a:ln>
                  <a:noFill/>
                </a:ln>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rPr>
              <a:t>Кинезиология</a:t>
            </a:r>
            <a:r>
              <a:rPr kumimoji="0" lang="ru-RU" b="1" i="0" u="none" strike="noStrike" cap="none" normalizeH="0" baseline="0" dirty="0" smtClean="0">
                <a:ln>
                  <a:noFill/>
                </a:ln>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rPr>
              <a:t>Данная методика позволяет выявить скрытые способности ребенка, расширить возможные границы головного мозга. Многие упражнения направлены на развитие физических и психофизиологических качеств, на сохранение здоровья и профилактику отклонений их развития.</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B2B2B"/>
                </a:solidFill>
                <a:effectLst/>
                <a:latin typeface="Times New Roman" panose="02020603050405020304" pitchFamily="18" charset="0"/>
                <a:ea typeface="Times New Roman" pitchFamily="18" charset="0"/>
                <a:cs typeface="Times New Roman" panose="02020603050405020304" pitchFamily="18" charset="0"/>
              </a:rPr>
              <a:t>Они развивают тело, повышают </a:t>
            </a:r>
            <a:r>
              <a:rPr kumimoji="0" lang="ru-RU" b="0" i="0" u="none" strike="noStrike" cap="none" normalizeH="0" baseline="0" dirty="0" err="1" smtClean="0">
                <a:ln>
                  <a:noFill/>
                </a:ln>
                <a:solidFill>
                  <a:srgbClr val="2B2B2B"/>
                </a:solidFill>
                <a:effectLst/>
                <a:latin typeface="Times New Roman" panose="02020603050405020304" pitchFamily="18" charset="0"/>
                <a:ea typeface="Times New Roman" pitchFamily="18" charset="0"/>
                <a:cs typeface="Times New Roman" panose="02020603050405020304" pitchFamily="18" charset="0"/>
              </a:rPr>
              <a:t>стрессоустойчивость</a:t>
            </a:r>
            <a:r>
              <a:rPr kumimoji="0" lang="ru-RU" b="0" i="0" u="none" strike="noStrike" cap="none" normalizeH="0" baseline="0" dirty="0" smtClean="0">
                <a:ln>
                  <a:noFill/>
                </a:ln>
                <a:solidFill>
                  <a:srgbClr val="2B2B2B"/>
                </a:solidFill>
                <a:effectLst/>
                <a:latin typeface="Times New Roman" panose="02020603050405020304" pitchFamily="18" charset="0"/>
                <a:ea typeface="Times New Roman" pitchFamily="18" charset="0"/>
                <a:cs typeface="Times New Roman" panose="02020603050405020304" pitchFamily="18" charset="0"/>
              </a:rPr>
              <a:t> организма, синхронизируют работу полушарий, улучшают зрительно-моторную координацию, формируют пространственную ориентировку, совершенствуют регулирующую и координирующую роль нервной системы. </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403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7272808" cy="1754326"/>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1.Растяжки </a:t>
            </a:r>
            <a:r>
              <a:rPr lang="ru-RU" dirty="0">
                <a:latin typeface="Times New Roman" panose="02020603050405020304" pitchFamily="18" charset="0"/>
                <a:cs typeface="Times New Roman" panose="02020603050405020304" pitchFamily="18" charset="0"/>
              </a:rPr>
              <a:t>– они нормализуют тонус мышц</a:t>
            </a:r>
            <a:r>
              <a:rPr lang="ru-RU" dirty="0" smtClean="0">
                <a:latin typeface="Times New Roman" panose="02020603050405020304" pitchFamily="18" charset="0"/>
                <a:cs typeface="Times New Roman" panose="02020603050405020304" pitchFamily="18" charset="0"/>
              </a:rPr>
              <a:t>. У </a:t>
            </a:r>
            <a:r>
              <a:rPr lang="ru-RU" dirty="0">
                <a:latin typeface="Times New Roman" panose="02020603050405020304" pitchFamily="18" charset="0"/>
                <a:cs typeface="Times New Roman" panose="02020603050405020304" pitchFamily="18" charset="0"/>
              </a:rPr>
              <a:t>детей с </a:t>
            </a:r>
            <a:r>
              <a:rPr lang="ru-RU" dirty="0" smtClean="0">
                <a:latin typeface="Times New Roman" panose="02020603050405020304" pitchFamily="18" charset="0"/>
                <a:cs typeface="Times New Roman" panose="02020603050405020304" pitchFamily="18" charset="0"/>
              </a:rPr>
              <a:t>дизартрией </a:t>
            </a:r>
            <a:r>
              <a:rPr lang="ru-RU" dirty="0">
                <a:latin typeface="Times New Roman" panose="02020603050405020304" pitchFamily="18" charset="0"/>
                <a:cs typeface="Times New Roman" panose="02020603050405020304" pitchFamily="18" charset="0"/>
              </a:rPr>
              <a:t>в большей или меньшей степени наблюдается </a:t>
            </a:r>
            <a:r>
              <a:rPr lang="ru-RU" dirty="0" err="1">
                <a:latin typeface="Times New Roman" panose="02020603050405020304" pitchFamily="18" charset="0"/>
                <a:cs typeface="Times New Roman" panose="02020603050405020304" pitchFamily="18" charset="0"/>
              </a:rPr>
              <a:t>гипертонус</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гипотонус</a:t>
            </a:r>
            <a:r>
              <a:rPr lang="ru-RU" dirty="0">
                <a:latin typeface="Times New Roman" panose="02020603050405020304" pitchFamily="18" charset="0"/>
                <a:cs typeface="Times New Roman" panose="02020603050405020304" pitchFamily="18" charset="0"/>
              </a:rPr>
              <a:t>. Именно поэтому в самом начале занятий ребенку необходимо дать почувствовать его собственный тонус и показать варианты работы с ним на самых наглядных и простых примерах, одновременно обучая возможным приемам релаксации.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231" y="2204864"/>
            <a:ext cx="6560145" cy="369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322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8208912" cy="4247317"/>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В коррекционно-логопедической </a:t>
            </a:r>
            <a:r>
              <a:rPr lang="ru-RU" dirty="0">
                <a:latin typeface="Times New Roman" panose="02020603050405020304" pitchFamily="18" charset="0"/>
                <a:cs typeface="Times New Roman" panose="02020603050405020304" pitchFamily="18" charset="0"/>
              </a:rPr>
              <a:t>работы с детьми с </a:t>
            </a:r>
            <a:r>
              <a:rPr lang="ru-RU" dirty="0" smtClean="0">
                <a:latin typeface="Times New Roman" panose="02020603050405020304" pitchFamily="18" charset="0"/>
                <a:cs typeface="Times New Roman" panose="02020603050405020304" pitchFamily="18" charset="0"/>
              </a:rPr>
              <a:t>дизартрией возможно  применение следующих </a:t>
            </a:r>
            <a:r>
              <a:rPr lang="ru-RU" dirty="0" err="1" smtClean="0">
                <a:latin typeface="Times New Roman" panose="02020603050405020304" pitchFamily="18" charset="0"/>
                <a:cs typeface="Times New Roman" panose="02020603050405020304" pitchFamily="18" charset="0"/>
              </a:rPr>
              <a:t>здоровьесберегающих</a:t>
            </a:r>
            <a:r>
              <a:rPr lang="ru-RU" dirty="0" smtClean="0">
                <a:latin typeface="Times New Roman" panose="02020603050405020304" pitchFamily="18" charset="0"/>
                <a:cs typeface="Times New Roman" panose="02020603050405020304" pitchFamily="18" charset="0"/>
              </a:rPr>
              <a:t> технологий: </a:t>
            </a:r>
            <a:endParaRPr lang="ru-RU"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Дифференцированный логопедический массаж и самомассаж (расслабляющий или стимулирующий). </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Пассивная и активная артикуляционная гимнастика, а также гимнастика на тренировку мышц шеи, плечевого пояса и мимических мышц. </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Лечебные упражнения и игры для развития дыхания и голоса, фонетическая ритмика. </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Искусственная локальная </a:t>
            </a:r>
            <a:r>
              <a:rPr lang="ru-RU" dirty="0" err="1">
                <a:latin typeface="Times New Roman" panose="02020603050405020304" pitchFamily="18" charset="0"/>
                <a:cs typeface="Times New Roman" panose="02020603050405020304" pitchFamily="18" charset="0"/>
              </a:rPr>
              <a:t>контрастотермия</a:t>
            </a:r>
            <a:r>
              <a:rPr lang="ru-RU" dirty="0">
                <a:latin typeface="Times New Roman" panose="02020603050405020304" pitchFamily="18" charset="0"/>
                <a:cs typeface="Times New Roman" panose="02020603050405020304" pitchFamily="18" charset="0"/>
              </a:rPr>
              <a:t> (сочетание </a:t>
            </a:r>
            <a:r>
              <a:rPr lang="ru-RU" dirty="0" err="1">
                <a:latin typeface="Times New Roman" panose="02020603050405020304" pitchFamily="18" charset="0"/>
                <a:cs typeface="Times New Roman" panose="02020603050405020304" pitchFamily="18" charset="0"/>
              </a:rPr>
              <a:t>гипо</a:t>
            </a:r>
            <a:r>
              <a:rPr lang="ru-RU" dirty="0">
                <a:latin typeface="Times New Roman" panose="02020603050405020304" pitchFamily="18" charset="0"/>
                <a:cs typeface="Times New Roman" panose="02020603050405020304" pitchFamily="18" charset="0"/>
              </a:rPr>
              <a:t>-и гипертермии) – метод заключается в </a:t>
            </a:r>
            <a:r>
              <a:rPr lang="ru-RU" dirty="0" err="1">
                <a:latin typeface="Times New Roman" panose="02020603050405020304" pitchFamily="18" charset="0"/>
                <a:cs typeface="Times New Roman" panose="02020603050405020304" pitchFamily="18" charset="0"/>
              </a:rPr>
              <a:t>контрастотермальном</a:t>
            </a:r>
            <a:r>
              <a:rPr lang="ru-RU" dirty="0">
                <a:latin typeface="Times New Roman" panose="02020603050405020304" pitchFamily="18" charset="0"/>
                <a:cs typeface="Times New Roman" panose="02020603050405020304" pitchFamily="18" charset="0"/>
              </a:rPr>
              <a:t> воздействии низкотемпературных (</a:t>
            </a:r>
            <a:r>
              <a:rPr lang="ru-RU" dirty="0" err="1">
                <a:latin typeface="Times New Roman" panose="02020603050405020304" pitchFamily="18" charset="0"/>
                <a:cs typeface="Times New Roman" panose="02020603050405020304" pitchFamily="18" charset="0"/>
              </a:rPr>
              <a:t>криомассаж</a:t>
            </a:r>
            <a:r>
              <a:rPr lang="ru-RU" dirty="0">
                <a:latin typeface="Times New Roman" panose="02020603050405020304" pitchFamily="18" charset="0"/>
                <a:cs typeface="Times New Roman" panose="02020603050405020304" pitchFamily="18" charset="0"/>
              </a:rPr>
              <a:t>) и высокотемпературных агентов (</a:t>
            </a:r>
            <a:r>
              <a:rPr lang="ru-RU" dirty="0" err="1">
                <a:latin typeface="Times New Roman" panose="02020603050405020304" pitchFamily="18" charset="0"/>
                <a:cs typeface="Times New Roman" panose="02020603050405020304" pitchFamily="18" charset="0"/>
              </a:rPr>
              <a:t>термомассаж</a:t>
            </a:r>
            <a:r>
              <a:rPr lang="ru-RU" dirty="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Релаксация.</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Подвижные игры.</a:t>
            </a:r>
          </a:p>
          <a:p>
            <a:pPr marL="285750" lvl="0" indent="-2857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Логоритмика</a:t>
            </a:r>
            <a:r>
              <a:rPr lang="ru-RU" dirty="0" smtClean="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Кинезиологические</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упражнения.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2108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4345"/>
            <a:ext cx="7848872" cy="2554545"/>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2. Телесные </a:t>
            </a:r>
            <a:r>
              <a:rPr lang="ru-RU" sz="1600" b="1" dirty="0">
                <a:latin typeface="Times New Roman" panose="02020603050405020304" pitchFamily="18" charset="0"/>
                <a:cs typeface="Times New Roman" panose="02020603050405020304" pitchFamily="18" charset="0"/>
              </a:rPr>
              <a:t>упражнения</a:t>
            </a:r>
            <a:r>
              <a:rPr lang="ru-RU" sz="1600" b="1"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При </a:t>
            </a:r>
            <a:r>
              <a:rPr lang="ru-RU" sz="1600" dirty="0">
                <a:latin typeface="Times New Roman" panose="02020603050405020304" pitchFamily="18" charset="0"/>
                <a:cs typeface="Times New Roman" panose="02020603050405020304" pitchFamily="18" charset="0"/>
              </a:rPr>
              <a:t>их выполнении развивается межполушарное взаимодействие, снимаются </a:t>
            </a:r>
            <a:r>
              <a:rPr lang="ru-RU" sz="1600" dirty="0" err="1">
                <a:latin typeface="Times New Roman" panose="02020603050405020304" pitchFamily="18" charset="0"/>
                <a:cs typeface="Times New Roman" panose="02020603050405020304" pitchFamily="18" charset="0"/>
              </a:rPr>
              <a:t>синкинезии</a:t>
            </a:r>
            <a:r>
              <a:rPr lang="ru-RU" sz="1600" dirty="0">
                <a:latin typeface="Times New Roman" panose="02020603050405020304" pitchFamily="18" charset="0"/>
                <a:cs typeface="Times New Roman" panose="02020603050405020304" pitchFamily="18" charset="0"/>
              </a:rPr>
              <a:t> (непроизвольные, непреднамеренные движения) и мышечные зажимы. Интересно отметить, что человек может мыслить, сидя неподвижно. Однако для закрепления мысли необходимо движение. И.П. Павлов считал, что любая мысль заканчивается движением. Именно поэтому многим людям легче мыслить при повторяющихся физических действиях, например ходьбе, покачивании ногой, постукивании карандашом по столу и др. На двигательной активности построены все нейропсихологические </a:t>
            </a:r>
            <a:r>
              <a:rPr lang="ru-RU" sz="1600" dirty="0" err="1">
                <a:latin typeface="Times New Roman" panose="02020603050405020304" pitchFamily="18" charset="0"/>
                <a:cs typeface="Times New Roman" panose="02020603050405020304" pitchFamily="18" charset="0"/>
              </a:rPr>
              <a:t>коррекционно</a:t>
            </a:r>
            <a:r>
              <a:rPr lang="ru-RU" sz="1600" dirty="0">
                <a:latin typeface="Times New Roman" panose="02020603050405020304" pitchFamily="18" charset="0"/>
                <a:cs typeface="Times New Roman" panose="02020603050405020304" pitchFamily="18" charset="0"/>
              </a:rPr>
              <a:t> – развивающие и формирующие программы! Вот почему следует помнить, что неподвижный ребёнок не обучается</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183"/>
          <a:stretch/>
        </p:blipFill>
        <p:spPr bwMode="auto">
          <a:xfrm>
            <a:off x="4891362" y="4182583"/>
            <a:ext cx="3815926" cy="19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783"/>
          <a:stretch/>
        </p:blipFill>
        <p:spPr bwMode="auto">
          <a:xfrm>
            <a:off x="1259632" y="3140968"/>
            <a:ext cx="3312368" cy="167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106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428605"/>
            <a:ext cx="7215238" cy="3877985"/>
          </a:xfrm>
          <a:prstGeom prst="rect">
            <a:avLst/>
          </a:prstGeom>
        </p:spPr>
        <p:txBody>
          <a:bodyPr wrap="square">
            <a:spAutoFit/>
          </a:bodyPr>
          <a:lstStyle/>
          <a:p>
            <a:pPr algn="ctr">
              <a:lnSpc>
                <a:spcPct val="150000"/>
              </a:lnSpc>
              <a:spcAft>
                <a:spcPts val="1200"/>
              </a:spcAft>
            </a:pPr>
            <a:r>
              <a:rPr lang="ru-RU" sz="1600" b="1" dirty="0" smtClean="0">
                <a:latin typeface="Times New Roman" panose="02020603050405020304" pitchFamily="18" charset="0"/>
                <a:cs typeface="Times New Roman" panose="02020603050405020304" pitchFamily="18" charset="0"/>
              </a:rPr>
              <a:t>3. Тренировка тонких движений пальцев</a:t>
            </a:r>
          </a:p>
          <a:p>
            <a:pPr algn="just">
              <a:spcAft>
                <a:spcPts val="1200"/>
              </a:spcAft>
            </a:pPr>
            <a:r>
              <a:rPr lang="ru-RU" sz="1600" b="1" dirty="0" smtClean="0">
                <a:solidFill>
                  <a:srgbClr val="2B2B2B"/>
                </a:solidFill>
                <a:latin typeface="Times New Roman" panose="02020603050405020304" pitchFamily="18" charset="0"/>
                <a:ea typeface="Times New Roman"/>
                <a:cs typeface="Times New Roman" panose="02020603050405020304" pitchFamily="18" charset="0"/>
              </a:rPr>
              <a:t>Тренировка тонких движений пальцев </a:t>
            </a:r>
            <a:r>
              <a:rPr lang="ru-RU" sz="1600" dirty="0" smtClean="0">
                <a:solidFill>
                  <a:srgbClr val="2B2B2B"/>
                </a:solidFill>
                <a:latin typeface="Times New Roman" panose="02020603050405020304" pitchFamily="18" charset="0"/>
                <a:ea typeface="Times New Roman"/>
                <a:cs typeface="Times New Roman" panose="02020603050405020304" pitchFamily="18" charset="0"/>
              </a:rPr>
              <a:t>рук стимулирует общее развитие речи (морфологическое и функциональное формирование речевых областей совершается под влиянием кинестетических импульсов от рук), а также является мощным средством повышения работоспособности головного мозга.</a:t>
            </a:r>
            <a:endParaRPr lang="ru-RU" sz="1600" dirty="0" smtClean="0">
              <a:latin typeface="Times New Roman" panose="02020603050405020304" pitchFamily="18" charset="0"/>
              <a:ea typeface="Times New Roman"/>
              <a:cs typeface="Times New Roman" panose="02020603050405020304" pitchFamily="18" charset="0"/>
            </a:endParaRPr>
          </a:p>
          <a:p>
            <a:pPr algn="just">
              <a:spcAft>
                <a:spcPts val="1200"/>
              </a:spcAft>
            </a:pPr>
            <a:r>
              <a:rPr lang="ru-RU" sz="1600" dirty="0" smtClean="0">
                <a:latin typeface="Times New Roman" panose="02020603050405020304" pitchFamily="18" charset="0"/>
                <a:cs typeface="Times New Roman" panose="02020603050405020304" pitchFamily="18" charset="0"/>
              </a:rPr>
              <a:t>«Лезгинка».</a:t>
            </a:r>
          </a:p>
          <a:p>
            <a:pPr algn="just">
              <a:spcAft>
                <a:spcPts val="1200"/>
              </a:spcAft>
            </a:pPr>
            <a:r>
              <a:rPr lang="ru-RU" sz="1600" dirty="0" smtClean="0">
                <a:latin typeface="Times New Roman" panose="02020603050405020304" pitchFamily="18" charset="0"/>
                <a:cs typeface="Times New Roman" panose="02020603050405020304" pitchFamily="18" charset="0"/>
              </a:rPr>
              <a:t>Правая рука развернута ладонью к себе, сжата в кулак, отставлен в сторону большой палец. Ладонь левой руки – параллельна полу, упирается кончиками пальцев в кулак (у основания мизинца). Теперь нужно сделать повторить позицию зеркально (правая рука собрана в кулак, левая распрямлена). Вернуться к исходному положению и повторить еще 6-8 раз. Ускоряйте темп выполнения, не забывая прижимать и оттопыривать большие. Упражнения требует тренировки, оно может получиться далеко не сразу. </a:t>
            </a:r>
          </a:p>
        </p:txBody>
      </p:sp>
      <p:pic>
        <p:nvPicPr>
          <p:cNvPr id="33794" name="Picture 2" descr="http://900igr.net/datai/pedagogika/Relaksatsija-uprazhnenija/0014-015-Palchikovaja-gimnastika.png"/>
          <p:cNvPicPr>
            <a:picLocks noChangeAspect="1" noChangeArrowheads="1"/>
          </p:cNvPicPr>
          <p:nvPr/>
        </p:nvPicPr>
        <p:blipFill>
          <a:blip r:embed="rId2"/>
          <a:srcRect/>
          <a:stretch>
            <a:fillRect/>
          </a:stretch>
        </p:blipFill>
        <p:spPr bwMode="auto">
          <a:xfrm>
            <a:off x="4971282" y="4581127"/>
            <a:ext cx="3201118" cy="1586140"/>
          </a:xfrm>
          <a:prstGeom prst="rect">
            <a:avLst/>
          </a:prstGeom>
          <a:noFill/>
        </p:spPr>
      </p:pic>
    </p:spTree>
    <p:extLst>
      <p:ext uri="{BB962C8B-B14F-4D97-AF65-F5344CB8AC3E}">
        <p14:creationId xmlns:p14="http://schemas.microsoft.com/office/powerpoint/2010/main" val="4292197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428604"/>
            <a:ext cx="5643602" cy="400110"/>
          </a:xfrm>
          <a:prstGeom prst="rect">
            <a:avLst/>
          </a:prstGeom>
          <a:noFill/>
        </p:spPr>
        <p:txBody>
          <a:bodyPr wrap="square" rtlCol="0">
            <a:spAutoFit/>
          </a:bodyPr>
          <a:lstStyle/>
          <a:p>
            <a:pPr algn="ctr"/>
            <a:r>
              <a:rPr lang="ru-RU" sz="2000" dirty="0" smtClean="0">
                <a:latin typeface="Monotype Corsiva" pitchFamily="66" charset="0"/>
              </a:rPr>
              <a:t>Рисование двумя руками</a:t>
            </a:r>
            <a:endParaRPr lang="ru-RU" sz="2000" dirty="0">
              <a:latin typeface="Monotype Corsiva" pitchFamily="66" charset="0"/>
            </a:endParaRPr>
          </a:p>
        </p:txBody>
      </p:sp>
      <p:pic>
        <p:nvPicPr>
          <p:cNvPr id="3" name="Рисунок 2" descr="6e8392aaeda9t.jpg"/>
          <p:cNvPicPr>
            <a:picLocks noChangeAspect="1"/>
          </p:cNvPicPr>
          <p:nvPr/>
        </p:nvPicPr>
        <p:blipFill>
          <a:blip r:embed="rId2"/>
          <a:stretch>
            <a:fillRect/>
          </a:stretch>
        </p:blipFill>
        <p:spPr>
          <a:xfrm>
            <a:off x="5956303" y="3801481"/>
            <a:ext cx="2162175" cy="3048000"/>
          </a:xfrm>
          <a:prstGeom prst="rect">
            <a:avLst/>
          </a:prstGeom>
        </p:spPr>
      </p:pic>
      <p:pic>
        <p:nvPicPr>
          <p:cNvPr id="4" name="Рисунок 3" descr="4446741.jpg"/>
          <p:cNvPicPr>
            <a:picLocks noChangeAspect="1"/>
          </p:cNvPicPr>
          <p:nvPr/>
        </p:nvPicPr>
        <p:blipFill>
          <a:blip r:embed="rId3"/>
          <a:stretch>
            <a:fillRect/>
          </a:stretch>
        </p:blipFill>
        <p:spPr>
          <a:xfrm>
            <a:off x="6588224" y="628659"/>
            <a:ext cx="2152650" cy="304800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24" y="848863"/>
            <a:ext cx="5328592" cy="299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393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720840"/>
            <a:ext cx="6912768" cy="175432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Таким образом, </a:t>
            </a:r>
            <a:r>
              <a:rPr lang="ru-RU" dirty="0" err="1">
                <a:latin typeface="Times New Roman" panose="02020603050405020304" pitchFamily="18" charset="0"/>
                <a:cs typeface="Times New Roman" panose="02020603050405020304" pitchFamily="18" charset="0"/>
              </a:rPr>
              <a:t>здоровьесберегающие</a:t>
            </a:r>
            <a:r>
              <a:rPr lang="ru-RU" dirty="0">
                <a:latin typeface="Times New Roman" panose="02020603050405020304" pitchFamily="18" charset="0"/>
                <a:cs typeface="Times New Roman" panose="02020603050405020304" pitchFamily="18" charset="0"/>
              </a:rPr>
              <a:t> технологии в логопедической работе позволяют </a:t>
            </a:r>
            <a:r>
              <a:rPr lang="ru-RU" dirty="0" smtClean="0">
                <a:latin typeface="Times New Roman" panose="02020603050405020304" pitchFamily="18" charset="0"/>
                <a:cs typeface="Times New Roman" panose="02020603050405020304" pitchFamily="18" charset="0"/>
              </a:rPr>
              <a:t>значительно </a:t>
            </a:r>
            <a:r>
              <a:rPr lang="ru-RU" dirty="0">
                <a:latin typeface="Times New Roman" panose="02020603050405020304" pitchFamily="18" charset="0"/>
                <a:cs typeface="Times New Roman" panose="02020603050405020304" pitchFamily="18" charset="0"/>
              </a:rPr>
              <a:t>улучшить результативность коррекционной работы, разнообразить приемы и методы </a:t>
            </a:r>
            <a:r>
              <a:rPr lang="ru-RU" dirty="0" smtClean="0">
                <a:latin typeface="Times New Roman" panose="02020603050405020304" pitchFamily="18" charset="0"/>
                <a:cs typeface="Times New Roman" panose="02020603050405020304" pitchFamily="18" charset="0"/>
              </a:rPr>
              <a:t>логопедического </a:t>
            </a:r>
            <a:r>
              <a:rPr lang="ru-RU" dirty="0">
                <a:latin typeface="Times New Roman" panose="02020603050405020304" pitchFamily="18" charset="0"/>
                <a:cs typeface="Times New Roman" panose="02020603050405020304" pitchFamily="18" charset="0"/>
              </a:rPr>
              <a:t>воздействия и способствовать оздоровлению детей, поскольку качественное развитие, </a:t>
            </a:r>
            <a:r>
              <a:rPr lang="ru-RU" dirty="0" smtClean="0">
                <a:latin typeface="Times New Roman" panose="02020603050405020304" pitchFamily="18" charset="0"/>
                <a:cs typeface="Times New Roman" panose="02020603050405020304" pitchFamily="18" charset="0"/>
              </a:rPr>
              <a:t>обучение </a:t>
            </a:r>
            <a:r>
              <a:rPr lang="ru-RU" dirty="0">
                <a:latin typeface="Times New Roman" panose="02020603050405020304" pitchFamily="18" charset="0"/>
                <a:cs typeface="Times New Roman" panose="02020603050405020304" pitchFamily="18" charset="0"/>
              </a:rPr>
              <a:t>и воспитание детей невозможно без внимания к сохранению и укреплению здоровья.</a:t>
            </a:r>
          </a:p>
        </p:txBody>
      </p:sp>
    </p:spTree>
    <p:extLst>
      <p:ext uri="{BB962C8B-B14F-4D97-AF65-F5344CB8AC3E}">
        <p14:creationId xmlns:p14="http://schemas.microsoft.com/office/powerpoint/2010/main" val="26898317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7"/>
            <a:ext cx="8352928" cy="3323987"/>
          </a:xfrm>
          <a:prstGeom prst="rect">
            <a:avLst/>
          </a:prstGeom>
        </p:spPr>
        <p:txBody>
          <a:bodyPr wrap="square">
            <a:spAutoFit/>
          </a:bodyPr>
          <a:lstStyle/>
          <a:p>
            <a:pPr fontAlgn="base"/>
            <a:r>
              <a:rPr lang="ru-RU" sz="1000" dirty="0" smtClean="0">
                <a:latin typeface="Times New Roman" panose="02020603050405020304" pitchFamily="18" charset="0"/>
                <a:cs typeface="Times New Roman" panose="02020603050405020304" pitchFamily="18" charset="0"/>
              </a:rPr>
              <a:t>1.Аршинцева </a:t>
            </a:r>
            <a:r>
              <a:rPr lang="ru-RU" sz="1000" dirty="0">
                <a:latin typeface="Times New Roman" panose="02020603050405020304" pitchFamily="18" charset="0"/>
                <a:cs typeface="Times New Roman" panose="02020603050405020304" pitchFamily="18" charset="0"/>
              </a:rPr>
              <a:t>Т. П., Матвиенко Е. Н., </a:t>
            </a:r>
            <a:r>
              <a:rPr lang="ru-RU" sz="1000" dirty="0" err="1">
                <a:latin typeface="Times New Roman" panose="02020603050405020304" pitchFamily="18" charset="0"/>
                <a:cs typeface="Times New Roman" panose="02020603050405020304" pitchFamily="18" charset="0"/>
              </a:rPr>
              <a:t>Васильчук</a:t>
            </a:r>
            <a:r>
              <a:rPr lang="ru-RU" sz="1000" dirty="0">
                <a:latin typeface="Times New Roman" panose="02020603050405020304" pitchFamily="18" charset="0"/>
                <a:cs typeface="Times New Roman" panose="02020603050405020304" pitchFamily="18" charset="0"/>
              </a:rPr>
              <a:t> Т. И., Золотухина Л. И. Современные технологии логопедического массажа // Гуманитарные и общественные науки: проблемы, теория, практика : сборник научных трудов по материалам Международной научно-практической конференции 29 июля 2021г. : Белгород : ООО Агентство перспективных научных исследований (АПНИ), 2021.  С. 37-42. URL: </a:t>
            </a:r>
            <a:r>
              <a:rPr lang="ru-RU" sz="1000" dirty="0">
                <a:latin typeface="Times New Roman" panose="02020603050405020304" pitchFamily="18" charset="0"/>
                <a:cs typeface="Times New Roman" panose="02020603050405020304" pitchFamily="18" charset="0"/>
                <a:hlinkClick r:id="rId2"/>
              </a:rPr>
              <a:t>https://</a:t>
            </a:r>
            <a:r>
              <a:rPr lang="ru-RU" sz="1000" dirty="0" smtClean="0">
                <a:latin typeface="Times New Roman" panose="02020603050405020304" pitchFamily="18" charset="0"/>
                <a:cs typeface="Times New Roman" panose="02020603050405020304" pitchFamily="18" charset="0"/>
                <a:hlinkClick r:id="rId2"/>
              </a:rPr>
              <a:t>apni.ru/article/2725-sovremennie-tekhnologii-logopedicheskogo-mass</a:t>
            </a:r>
            <a:endParaRPr lang="ru-RU" sz="1000" dirty="0" smtClean="0">
              <a:latin typeface="Times New Roman" panose="02020603050405020304" pitchFamily="18" charset="0"/>
              <a:cs typeface="Times New Roman" panose="02020603050405020304" pitchFamily="18" charset="0"/>
            </a:endParaRPr>
          </a:p>
          <a:p>
            <a:pPr fontAlgn="base"/>
            <a:r>
              <a:rPr lang="ru-RU" sz="1000" dirty="0" smtClean="0">
                <a:latin typeface="Times New Roman" panose="02020603050405020304" pitchFamily="18" charset="0"/>
                <a:cs typeface="Times New Roman" panose="02020603050405020304" pitchFamily="18" charset="0"/>
              </a:rPr>
              <a:t>2. Новые </a:t>
            </a:r>
            <a:r>
              <a:rPr lang="ru-RU" sz="1000" dirty="0">
                <a:latin typeface="Times New Roman" panose="02020603050405020304" pitchFamily="18" charset="0"/>
                <a:cs typeface="Times New Roman" panose="02020603050405020304" pitchFamily="18" charset="0"/>
              </a:rPr>
              <a:t>логопедические технологии: учебно-метод. пособие / В.М. Акименко. – изд. 2-е. – Ростов н/Д: Феникс, 2009. – (Сердце отдаю детям</a:t>
            </a:r>
            <a:r>
              <a:rPr lang="ru-RU" sz="1000" dirty="0" smtClean="0">
                <a:latin typeface="Times New Roman" panose="02020603050405020304" pitchFamily="18" charset="0"/>
                <a:cs typeface="Times New Roman" panose="02020603050405020304" pitchFamily="18" charset="0"/>
              </a:rPr>
              <a:t>).</a:t>
            </a:r>
          </a:p>
          <a:p>
            <a:r>
              <a:rPr lang="ru-RU" sz="1000" dirty="0" smtClean="0">
                <a:latin typeface="Times New Roman" panose="02020603050405020304" pitchFamily="18" charset="0"/>
                <a:cs typeface="Times New Roman" panose="02020603050405020304" pitchFamily="18" charset="0"/>
              </a:rPr>
              <a:t>3. Логопедический </a:t>
            </a:r>
            <a:r>
              <a:rPr lang="ru-RU" sz="1000" dirty="0">
                <a:latin typeface="Times New Roman" panose="02020603050405020304" pitchFamily="18" charset="0"/>
                <a:cs typeface="Times New Roman" panose="02020603050405020304" pitchFamily="18" charset="0"/>
              </a:rPr>
              <a:t>массаж при </a:t>
            </a:r>
            <a:r>
              <a:rPr lang="ru-RU" sz="1000" dirty="0" smtClean="0">
                <a:latin typeface="Times New Roman" panose="02020603050405020304" pitchFamily="18" charset="0"/>
                <a:cs typeface="Times New Roman" panose="02020603050405020304" pitchFamily="18" charset="0"/>
              </a:rPr>
              <a:t>дизартрии/Архипова </a:t>
            </a:r>
            <a:r>
              <a:rPr lang="ru-RU" sz="1000" dirty="0">
                <a:latin typeface="Times New Roman" panose="02020603050405020304" pitchFamily="18" charset="0"/>
                <a:cs typeface="Times New Roman" panose="02020603050405020304" pitchFamily="18" charset="0"/>
              </a:rPr>
              <a:t>Е.Ф. </a:t>
            </a:r>
            <a:r>
              <a:rPr lang="ru-RU" sz="1000" dirty="0" smtClean="0">
                <a:latin typeface="Times New Roman" panose="02020603050405020304" pitchFamily="18" charset="0"/>
                <a:cs typeface="Times New Roman" panose="02020603050405020304" pitchFamily="18" charset="0"/>
              </a:rPr>
              <a:t> -  М.: </a:t>
            </a:r>
            <a:r>
              <a:rPr lang="ru-RU" sz="1000" dirty="0">
                <a:latin typeface="Times New Roman" panose="02020603050405020304" pitchFamily="18" charset="0"/>
                <a:cs typeface="Times New Roman" panose="02020603050405020304" pitchFamily="18" charset="0"/>
              </a:rPr>
              <a:t>АСТ: </a:t>
            </a:r>
            <a:r>
              <a:rPr lang="ru-RU" sz="1000" dirty="0" err="1">
                <a:latin typeface="Times New Roman" panose="02020603050405020304" pitchFamily="18" charset="0"/>
                <a:cs typeface="Times New Roman" panose="02020603050405020304" pitchFamily="18" charset="0"/>
              </a:rPr>
              <a:t>Астрель</a:t>
            </a:r>
            <a:r>
              <a:rPr lang="ru-RU" sz="1000" dirty="0">
                <a:latin typeface="Times New Roman" panose="02020603050405020304" pitchFamily="18" charset="0"/>
                <a:cs typeface="Times New Roman" panose="02020603050405020304" pitchFamily="18" charset="0"/>
              </a:rPr>
              <a:t>; Владимир: ВКТ, </a:t>
            </a:r>
            <a:r>
              <a:rPr lang="ru-RU" sz="1000" dirty="0" smtClean="0">
                <a:latin typeface="Times New Roman" panose="02020603050405020304" pitchFamily="18" charset="0"/>
                <a:cs typeface="Times New Roman" panose="02020603050405020304" pitchFamily="18" charset="0"/>
              </a:rPr>
              <a:t>2008</a:t>
            </a:r>
          </a:p>
          <a:p>
            <a:r>
              <a:rPr lang="ru-RU" sz="1000" dirty="0" smtClean="0">
                <a:latin typeface="Times New Roman" panose="02020603050405020304" pitchFamily="18" charset="0"/>
                <a:cs typeface="Times New Roman" panose="02020603050405020304" pitchFamily="18" charset="0"/>
              </a:rPr>
              <a:t>4.</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Краузе</a:t>
            </a:r>
            <a:r>
              <a:rPr lang="ru-RU" sz="1000" dirty="0">
                <a:latin typeface="Times New Roman" panose="02020603050405020304" pitchFamily="18" charset="0"/>
                <a:cs typeface="Times New Roman" panose="02020603050405020304" pitchFamily="18" charset="0"/>
              </a:rPr>
              <a:t> Е. Н</a:t>
            </a:r>
            <a:r>
              <a:rPr lang="ru-RU" sz="1000" dirty="0" smtClean="0">
                <a:latin typeface="Times New Roman" panose="02020603050405020304" pitchFamily="18" charset="0"/>
                <a:cs typeface="Times New Roman" panose="02020603050405020304" pitchFamily="18" charset="0"/>
              </a:rPr>
              <a:t>. Логопедический </a:t>
            </a:r>
            <a:r>
              <a:rPr lang="ru-RU" sz="1000" dirty="0">
                <a:latin typeface="Times New Roman" panose="02020603050405020304" pitchFamily="18" charset="0"/>
                <a:cs typeface="Times New Roman" panose="02020603050405020304" pitchFamily="18" charset="0"/>
              </a:rPr>
              <a:t>массаж и артикуляционная гимнастика</a:t>
            </a:r>
            <a:r>
              <a:rPr lang="ru-RU" sz="1000" dirty="0" smtClean="0">
                <a:latin typeface="Times New Roman" panose="02020603050405020304" pitchFamily="18" charset="0"/>
                <a:cs typeface="Times New Roman" panose="02020603050405020304" pitchFamily="18" charset="0"/>
              </a:rPr>
              <a:t>: Практическое </a:t>
            </a:r>
            <a:r>
              <a:rPr lang="ru-RU" sz="1000" dirty="0">
                <a:latin typeface="Times New Roman" panose="02020603050405020304" pitchFamily="18" charset="0"/>
                <a:cs typeface="Times New Roman" panose="02020603050405020304" pitchFamily="18" charset="0"/>
              </a:rPr>
              <a:t>пособие.— СПб.: КОРОНА </a:t>
            </a:r>
            <a:r>
              <a:rPr lang="ru-RU" sz="1000" dirty="0" err="1">
                <a:latin typeface="Times New Roman" panose="02020603050405020304" pitchFamily="18" charset="0"/>
                <a:cs typeface="Times New Roman" panose="02020603050405020304" pitchFamily="18" charset="0"/>
              </a:rPr>
              <a:t>принт</a:t>
            </a:r>
            <a:r>
              <a:rPr lang="ru-RU" sz="1000" dirty="0">
                <a:latin typeface="Times New Roman" panose="02020603050405020304" pitchFamily="18" charset="0"/>
                <a:cs typeface="Times New Roman" panose="02020603050405020304" pitchFamily="18" charset="0"/>
              </a:rPr>
              <a:t>, 2004</a:t>
            </a:r>
            <a:r>
              <a:rPr lang="ru-RU" sz="1000" dirty="0" smtClean="0">
                <a:latin typeface="Times New Roman" panose="02020603050405020304" pitchFamily="18" charset="0"/>
                <a:cs typeface="Times New Roman" panose="02020603050405020304" pitchFamily="18" charset="0"/>
              </a:rPr>
              <a:t>.— 80 </a:t>
            </a:r>
            <a:r>
              <a:rPr lang="ru-RU" sz="1000" dirty="0">
                <a:latin typeface="Times New Roman" panose="02020603050405020304" pitchFamily="18" charset="0"/>
                <a:cs typeface="Times New Roman" panose="02020603050405020304" pitchFamily="18" charset="0"/>
              </a:rPr>
              <a:t>с, ил</a:t>
            </a:r>
            <a:r>
              <a:rPr lang="ru-RU" sz="1000" dirty="0" smtClean="0">
                <a:latin typeface="Times New Roman" panose="02020603050405020304" pitchFamily="18" charset="0"/>
                <a:cs typeface="Times New Roman" panose="02020603050405020304" pitchFamily="18" charset="0"/>
              </a:rPr>
              <a:t>.</a:t>
            </a:r>
          </a:p>
          <a:p>
            <a:r>
              <a:rPr lang="ru-RU" sz="1000" dirty="0" smtClean="0">
                <a:latin typeface="Times New Roman" panose="02020603050405020304" pitchFamily="18" charset="0"/>
                <a:cs typeface="Times New Roman" panose="02020603050405020304" pitchFamily="18" charset="0"/>
              </a:rPr>
              <a:t>5.</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Шафеева</a:t>
            </a:r>
            <a:r>
              <a:rPr lang="ru-RU" sz="1000" dirty="0">
                <a:latin typeface="Times New Roman" panose="02020603050405020304" pitchFamily="18" charset="0"/>
                <a:cs typeface="Times New Roman" panose="02020603050405020304" pitchFamily="18" charset="0"/>
              </a:rPr>
              <a:t>, А.А. </a:t>
            </a:r>
            <a:r>
              <a:rPr lang="ru-RU" sz="1000" dirty="0" smtClean="0">
                <a:latin typeface="Times New Roman" panose="02020603050405020304" pitchFamily="18" charset="0"/>
                <a:cs typeface="Times New Roman" panose="02020603050405020304" pitchFamily="18" charset="0"/>
              </a:rPr>
              <a:t>Логопедический </a:t>
            </a:r>
            <a:r>
              <a:rPr lang="ru-RU" sz="1000" dirty="0">
                <a:latin typeface="Times New Roman" panose="02020603050405020304" pitchFamily="18" charset="0"/>
                <a:cs typeface="Times New Roman" panose="02020603050405020304" pitchFamily="18" charset="0"/>
              </a:rPr>
              <a:t>массаж: метод. пособие / А.А. </a:t>
            </a:r>
            <a:r>
              <a:rPr lang="ru-RU" sz="1000" dirty="0" err="1">
                <a:latin typeface="Times New Roman" panose="02020603050405020304" pitchFamily="18" charset="0"/>
                <a:cs typeface="Times New Roman" panose="02020603050405020304" pitchFamily="18" charset="0"/>
              </a:rPr>
              <a:t>Шафеева</a:t>
            </a:r>
            <a:r>
              <a:rPr lang="ru-RU" sz="1000" dirty="0">
                <a:latin typeface="Times New Roman" panose="02020603050405020304" pitchFamily="18" charset="0"/>
                <a:cs typeface="Times New Roman" panose="02020603050405020304" pitchFamily="18" charset="0"/>
              </a:rPr>
              <a:t>. — М.: БЕТА-ФРЕЙМ, 2009. — 55 [1] с. </a:t>
            </a:r>
            <a:endParaRPr lang="ru-RU" sz="1000" dirty="0" smtClean="0">
              <a:latin typeface="Times New Roman" panose="02020603050405020304" pitchFamily="18" charset="0"/>
              <a:cs typeface="Times New Roman" panose="02020603050405020304" pitchFamily="18" charset="0"/>
            </a:endParaRPr>
          </a:p>
          <a:p>
            <a:r>
              <a:rPr lang="ru-RU" sz="1000" dirty="0" smtClean="0">
                <a:latin typeface="Times New Roman" panose="02020603050405020304" pitchFamily="18" charset="0"/>
                <a:cs typeface="Times New Roman" panose="02020603050405020304" pitchFamily="18" charset="0"/>
              </a:rPr>
              <a:t>6</a:t>
            </a:r>
            <a:r>
              <a:rPr lang="ru-RU" sz="1000" dirty="0">
                <a:latin typeface="Times New Roman" panose="02020603050405020304" pitchFamily="18" charset="0"/>
                <a:cs typeface="Times New Roman" panose="02020603050405020304" pitchFamily="18" charset="0"/>
              </a:rPr>
              <a:t>. Дьякова Е. А. </a:t>
            </a:r>
            <a:r>
              <a:rPr lang="ru-RU" sz="1000" dirty="0" smtClean="0">
                <a:latin typeface="Times New Roman" panose="02020603050405020304" pitchFamily="18" charset="0"/>
                <a:cs typeface="Times New Roman" panose="02020603050405020304" pitchFamily="18" charset="0"/>
              </a:rPr>
              <a:t>Логопедический </a:t>
            </a:r>
            <a:r>
              <a:rPr lang="ru-RU" sz="1000" dirty="0">
                <a:latin typeface="Times New Roman" panose="02020603050405020304" pitchFamily="18" charset="0"/>
                <a:cs typeface="Times New Roman" panose="02020603050405020304" pitchFamily="18" charset="0"/>
              </a:rPr>
              <a:t>массаж: Учеб. пособие для студ. </a:t>
            </a:r>
            <a:r>
              <a:rPr lang="ru-RU" sz="1000" dirty="0" err="1">
                <a:latin typeface="Times New Roman" panose="02020603050405020304" pitchFamily="18" charset="0"/>
                <a:cs typeface="Times New Roman" panose="02020603050405020304" pitchFamily="18" charset="0"/>
              </a:rPr>
              <a:t>высш</a:t>
            </a:r>
            <a:r>
              <a:rPr lang="ru-RU" sz="1000" dirty="0">
                <a:latin typeface="Times New Roman" panose="02020603050405020304" pitchFamily="18" charset="0"/>
                <a:cs typeface="Times New Roman" panose="02020603050405020304" pitchFamily="18" charset="0"/>
              </a:rPr>
              <a:t>. учеб. заведений. — 2-е изд., </a:t>
            </a:r>
            <a:r>
              <a:rPr lang="ru-RU" sz="1000" dirty="0" err="1">
                <a:latin typeface="Times New Roman" panose="02020603050405020304" pitchFamily="18" charset="0"/>
                <a:cs typeface="Times New Roman" panose="02020603050405020304" pitchFamily="18" charset="0"/>
              </a:rPr>
              <a:t>испр</a:t>
            </a:r>
            <a:r>
              <a:rPr lang="ru-RU" sz="1000" dirty="0">
                <a:latin typeface="Times New Roman" panose="02020603050405020304" pitchFamily="18" charset="0"/>
                <a:cs typeface="Times New Roman" panose="02020603050405020304" pitchFamily="18" charset="0"/>
              </a:rPr>
              <a:t>. — М.: Издательский центр «Академия», 2005. — 96 с, [8] л. ил.: ил. </a:t>
            </a:r>
            <a:endParaRPr lang="ru-RU" sz="1000" dirty="0" smtClean="0">
              <a:latin typeface="Times New Roman" panose="02020603050405020304" pitchFamily="18" charset="0"/>
              <a:cs typeface="Times New Roman" panose="02020603050405020304" pitchFamily="18" charset="0"/>
            </a:endParaRPr>
          </a:p>
          <a:p>
            <a:r>
              <a:rPr lang="ru-RU" sz="1000" dirty="0" smtClean="0">
                <a:latin typeface="Times New Roman" panose="02020603050405020304" pitchFamily="18" charset="0"/>
                <a:cs typeface="Times New Roman" panose="02020603050405020304" pitchFamily="18" charset="0"/>
              </a:rPr>
              <a:t>7. </a:t>
            </a:r>
            <a:r>
              <a:rPr lang="ru-RU" sz="1000" dirty="0">
                <a:latin typeface="Times New Roman" panose="02020603050405020304" pitchFamily="18" charset="0"/>
                <a:cs typeface="Times New Roman" panose="02020603050405020304" pitchFamily="18" charset="0"/>
              </a:rPr>
              <a:t>Белякова Л. И., Гончарова Н. Н., Филатова Ю. О., </a:t>
            </a:r>
            <a:r>
              <a:rPr lang="ru-RU" sz="1000" dirty="0" err="1" smtClean="0">
                <a:latin typeface="Times New Roman" panose="02020603050405020304" pitchFamily="18" charset="0"/>
                <a:cs typeface="Times New Roman" panose="02020603050405020304" pitchFamily="18" charset="0"/>
              </a:rPr>
              <a:t>Хатнюкова</a:t>
            </a:r>
            <a:r>
              <a:rPr lang="ru-RU" sz="1000" dirty="0" smtClean="0">
                <a:latin typeface="Times New Roman" panose="02020603050405020304" pitchFamily="18" charset="0"/>
                <a:cs typeface="Times New Roman" panose="02020603050405020304" pitchFamily="18" charset="0"/>
              </a:rPr>
              <a:t> - Шишкова </a:t>
            </a:r>
            <a:r>
              <a:rPr lang="ru-RU" sz="1000" dirty="0">
                <a:latin typeface="Times New Roman" panose="02020603050405020304" pitchFamily="18" charset="0"/>
                <a:cs typeface="Times New Roman" panose="02020603050405020304" pitchFamily="18" charset="0"/>
              </a:rPr>
              <a:t>Т. Г</a:t>
            </a:r>
            <a:r>
              <a:rPr lang="ru-RU" sz="1000" dirty="0" smtClean="0">
                <a:latin typeface="Times New Roman" panose="02020603050405020304" pitchFamily="18" charset="0"/>
                <a:cs typeface="Times New Roman" panose="02020603050405020304" pitchFamily="18" charset="0"/>
              </a:rPr>
              <a:t>. </a:t>
            </a:r>
            <a:r>
              <a:rPr lang="ru-RU" sz="1000" dirty="0" err="1" smtClean="0">
                <a:latin typeface="Times New Roman" panose="02020603050405020304" pitchFamily="18" charset="0"/>
                <a:cs typeface="Times New Roman" panose="02020603050405020304" pitchFamily="18" charset="0"/>
              </a:rPr>
              <a:t>Здоровьесберегающие</a:t>
            </a:r>
            <a:r>
              <a:rPr lang="ru-RU" sz="1000" dirty="0" smtClean="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технологии развития речи у детей</a:t>
            </a:r>
            <a:r>
              <a:rPr lang="ru-RU" sz="1000" dirty="0" smtClean="0">
                <a:latin typeface="Times New Roman" panose="02020603050405020304" pitchFamily="18" charset="0"/>
                <a:cs typeface="Times New Roman" panose="02020603050405020304" pitchFamily="18" charset="0"/>
              </a:rPr>
              <a:t>. Формирование </a:t>
            </a:r>
            <a:r>
              <a:rPr lang="ru-RU" sz="1000" dirty="0">
                <a:latin typeface="Times New Roman" panose="02020603050405020304" pitchFamily="18" charset="0"/>
                <a:cs typeface="Times New Roman" panose="02020603050405020304" pitchFamily="18" charset="0"/>
              </a:rPr>
              <a:t>речевого дыхания. — М.: Национальный </a:t>
            </a:r>
            <a:r>
              <a:rPr lang="ru-RU" sz="1000" dirty="0" smtClean="0">
                <a:latin typeface="Times New Roman" panose="02020603050405020304" pitchFamily="18" charset="0"/>
                <a:cs typeface="Times New Roman" panose="02020603050405020304" pitchFamily="18" charset="0"/>
              </a:rPr>
              <a:t>книжный центр</a:t>
            </a:r>
            <a:r>
              <a:rPr lang="ru-RU" sz="1000" dirty="0">
                <a:latin typeface="Times New Roman" panose="02020603050405020304" pitchFamily="18" charset="0"/>
                <a:cs typeface="Times New Roman" panose="02020603050405020304" pitchFamily="18" charset="0"/>
              </a:rPr>
              <a:t>, 2017 — 80 с. (Логопедические технологии</a:t>
            </a:r>
            <a:r>
              <a:rPr lang="ru-RU" sz="1000" dirty="0" smtClean="0">
                <a:latin typeface="Times New Roman" panose="02020603050405020304" pitchFamily="18" charset="0"/>
                <a:cs typeface="Times New Roman" panose="02020603050405020304" pitchFamily="18" charset="0"/>
              </a:rPr>
              <a:t>.)</a:t>
            </a:r>
          </a:p>
          <a:p>
            <a:r>
              <a:rPr lang="ru-RU" sz="1000" dirty="0" smtClean="0">
                <a:latin typeface="Times New Roman" panose="02020603050405020304" pitchFamily="18" charset="0"/>
                <a:cs typeface="Times New Roman" panose="02020603050405020304" pitchFamily="18" charset="0"/>
              </a:rPr>
              <a:t>8. </a:t>
            </a:r>
            <a:r>
              <a:rPr lang="ru-RU" sz="1000" dirty="0">
                <a:latin typeface="Times New Roman" panose="02020603050405020304" pitchFamily="18" charset="0"/>
                <a:cs typeface="Times New Roman" panose="02020603050405020304" pitchFamily="18" charset="0"/>
              </a:rPr>
              <a:t>О.Г. Приходько, "Особенности логопедической работы при дизартрии с детьми, страдающими ДЦП и другими видами неврологической патологии". "Развитие и коррекция" 1999г. № 5.</a:t>
            </a:r>
          </a:p>
          <a:p>
            <a:r>
              <a:rPr lang="ru-RU" sz="1000" dirty="0" smtClean="0">
                <a:latin typeface="Times New Roman" panose="02020603050405020304" pitchFamily="18" charset="0"/>
                <a:cs typeface="Times New Roman" panose="02020603050405020304" pitchFamily="18" charset="0"/>
              </a:rPr>
              <a:t>9. О.В</a:t>
            </a:r>
            <a:r>
              <a:rPr lang="ru-RU" sz="1000" dirty="0">
                <a:latin typeface="Times New Roman" panose="02020603050405020304" pitchFamily="18" charset="0"/>
                <a:cs typeface="Times New Roman" panose="02020603050405020304" pitchFamily="18" charset="0"/>
              </a:rPr>
              <a:t>. Степанченко, </a:t>
            </a:r>
            <a:r>
              <a:rPr lang="ru-RU" sz="1000" dirty="0" err="1">
                <a:latin typeface="Times New Roman" panose="02020603050405020304" pitchFamily="18" charset="0"/>
                <a:cs typeface="Times New Roman" panose="02020603050405020304" pitchFamily="18" charset="0"/>
              </a:rPr>
              <a:t>В.И.Виноградова</a:t>
            </a:r>
            <a:r>
              <a:rPr lang="ru-RU" sz="1000" dirty="0">
                <a:latin typeface="Times New Roman" panose="02020603050405020304" pitchFamily="18" charset="0"/>
                <a:cs typeface="Times New Roman" panose="02020603050405020304" pitchFamily="18" charset="0"/>
              </a:rPr>
              <a:t>. "Методика искусственной локальной гипотермии". Сборник "Современные технологии реабилитации в педиатрии". П\р. Е.Т. </a:t>
            </a:r>
            <a:r>
              <a:rPr lang="ru-RU" sz="1000" dirty="0" err="1">
                <a:latin typeface="Times New Roman" panose="02020603050405020304" pitchFamily="18" charset="0"/>
                <a:cs typeface="Times New Roman" panose="02020603050405020304" pitchFamily="18" charset="0"/>
              </a:rPr>
              <a:t>Лильина</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ОДИinternational</a:t>
            </a:r>
            <a:r>
              <a:rPr lang="ru-RU" sz="1000" dirty="0">
                <a:latin typeface="Times New Roman" panose="02020603050405020304" pitchFamily="18" charset="0"/>
                <a:cs typeface="Times New Roman" panose="02020603050405020304" pitchFamily="18" charset="0"/>
              </a:rPr>
              <a:t>" Москва-2000.</a:t>
            </a:r>
          </a:p>
          <a:p>
            <a:endParaRPr lang="ru-RU" sz="1000" dirty="0"/>
          </a:p>
          <a:p>
            <a:endParaRPr lang="ru-RU" sz="1000" dirty="0"/>
          </a:p>
          <a:p>
            <a:endParaRPr lang="ru-RU" sz="1000" dirty="0"/>
          </a:p>
          <a:p>
            <a:endParaRPr lang="ru-RU" sz="1000" dirty="0"/>
          </a:p>
          <a:p>
            <a:pPr fontAlgn="base"/>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785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552" y="332656"/>
            <a:ext cx="8229600" cy="720725"/>
          </a:xfrm>
        </p:spPr>
        <p:txBody>
          <a:bodyPr>
            <a:normAutofit/>
          </a:bodyPr>
          <a:lstStyle/>
          <a:p>
            <a:r>
              <a:rPr lang="en-US" altLang="ru-RU" sz="2000" b="1" dirty="0" smtClean="0">
                <a:latin typeface="Times New Roman" panose="02020603050405020304" pitchFamily="18" charset="0"/>
                <a:cs typeface="Times New Roman" panose="02020603050405020304" pitchFamily="18" charset="0"/>
              </a:rPr>
              <a:t>1</a:t>
            </a:r>
            <a:r>
              <a:rPr lang="ru-RU" altLang="ru-RU" sz="2000" b="1" dirty="0" smtClean="0">
                <a:latin typeface="Times New Roman" panose="02020603050405020304" pitchFamily="18" charset="0"/>
                <a:cs typeface="Times New Roman" panose="02020603050405020304" pitchFamily="18" charset="0"/>
              </a:rPr>
              <a:t>. </a:t>
            </a:r>
            <a:r>
              <a:rPr lang="ru-RU" sz="2000" b="1" dirty="0" smtClean="0">
                <a:solidFill>
                  <a:prstClr val="black"/>
                </a:solidFill>
                <a:latin typeface="Times New Roman" panose="02020603050405020304" pitchFamily="18" charset="0"/>
                <a:ea typeface="+mn-ea"/>
                <a:cs typeface="Times New Roman" panose="02020603050405020304" pitchFamily="18" charset="0"/>
              </a:rPr>
              <a:t>Дифференцированный логопедический массаж и самомассаж (расслабляющий или стимулирующий)</a:t>
            </a:r>
            <a:endParaRPr lang="ru-RU" altLang="ru-RU" sz="2000" b="1" dirty="0" smtClean="0">
              <a:latin typeface="Times New Roman" panose="02020603050405020304" pitchFamily="18" charset="0"/>
              <a:cs typeface="Times New Roman" panose="02020603050405020304" pitchFamily="18" charset="0"/>
            </a:endParaRPr>
          </a:p>
        </p:txBody>
      </p:sp>
      <p:sp>
        <p:nvSpPr>
          <p:cNvPr id="19459" name="Rectangle 3"/>
          <p:cNvSpPr>
            <a:spLocks noGrp="1" noChangeArrowheads="1"/>
          </p:cNvSpPr>
          <p:nvPr>
            <p:ph idx="1"/>
          </p:nvPr>
        </p:nvSpPr>
        <p:spPr>
          <a:xfrm>
            <a:off x="899592" y="1052736"/>
            <a:ext cx="7128792" cy="4824536"/>
          </a:xfrm>
        </p:spPr>
        <p:txBody>
          <a:bodyPr anchor="ctr">
            <a:noAutofit/>
          </a:bodyPr>
          <a:lstStyle/>
          <a:p>
            <a:pPr indent="0" algn="just" eaLnBrk="1" hangingPunct="1">
              <a:lnSpc>
                <a:spcPct val="90000"/>
              </a:lnSpc>
              <a:buFont typeface="Wingdings" pitchFamily="2" charset="2"/>
              <a:buNone/>
            </a:pPr>
            <a:r>
              <a:rPr lang="ru-RU" altLang="ru-RU" sz="1800" dirty="0" smtClean="0">
                <a:latin typeface="Times New Roman" panose="02020603050405020304" pitchFamily="18" charset="0"/>
                <a:cs typeface="Times New Roman" panose="02020603050405020304" pitchFamily="18" charset="0"/>
              </a:rPr>
              <a:t>Массаж - это совокупность приемов механического дозированного воздействия в виде трения, давления, вибрации, проводимых непосредственно на поверхности тела человека.</a:t>
            </a:r>
          </a:p>
          <a:p>
            <a:pPr indent="0" algn="just" eaLnBrk="1" hangingPunct="1">
              <a:lnSpc>
                <a:spcPct val="90000"/>
              </a:lnSpc>
              <a:buFont typeface="Wingdings" pitchFamily="2" charset="2"/>
              <a:buNone/>
            </a:pPr>
            <a:r>
              <a:rPr lang="ru-RU" altLang="ru-RU" sz="1800" dirty="0" smtClean="0">
                <a:latin typeface="Times New Roman" panose="02020603050405020304" pitchFamily="18" charset="0"/>
                <a:cs typeface="Times New Roman" panose="02020603050405020304" pitchFamily="18" charset="0"/>
              </a:rPr>
              <a:t>В коррекционной работе при дизартрии используются следующие виды лечебного массажа:</a:t>
            </a:r>
          </a:p>
          <a:p>
            <a:pPr marL="628650" indent="-285750" algn="just" eaLnBrk="1" hangingPunct="1">
              <a:lnSpc>
                <a:spcPct val="90000"/>
              </a:lnSpc>
              <a:buFont typeface="Wingdings" panose="05000000000000000000" pitchFamily="2" charset="2"/>
              <a:buChar char="ü"/>
            </a:pPr>
            <a:r>
              <a:rPr lang="ru-RU" altLang="ru-RU" sz="1800" dirty="0" smtClean="0">
                <a:latin typeface="Times New Roman" panose="02020603050405020304" pitchFamily="18" charset="0"/>
                <a:cs typeface="Times New Roman" panose="02020603050405020304" pitchFamily="18" charset="0"/>
              </a:rPr>
              <a:t>Сегментарный - применяется без учета рефлекторного воздействия и проводится вблизи от поврежденного участка тела или на нем,</a:t>
            </a:r>
          </a:p>
          <a:p>
            <a:pPr marL="628650" indent="-285750" algn="just" eaLnBrk="1" hangingPunct="1">
              <a:lnSpc>
                <a:spcPct val="90000"/>
              </a:lnSpc>
              <a:buFont typeface="Wingdings" panose="05000000000000000000" pitchFamily="2" charset="2"/>
              <a:buChar char="ü"/>
            </a:pPr>
            <a:r>
              <a:rPr lang="ru-RU" altLang="ru-RU" sz="1800" dirty="0" smtClean="0">
                <a:latin typeface="Times New Roman" panose="02020603050405020304" pitchFamily="18" charset="0"/>
                <a:cs typeface="Times New Roman" panose="02020603050405020304" pitchFamily="18" charset="0"/>
              </a:rPr>
              <a:t>Точечный - разновидность лечебного массажа, когда локально воздействуют расслабляющим или стимулирующим способом на БАТ (биологически активные точки) соответственно показаниям. </a:t>
            </a:r>
          </a:p>
        </p:txBody>
      </p:sp>
    </p:spTree>
    <p:extLst>
      <p:ext uri="{BB962C8B-B14F-4D97-AF65-F5344CB8AC3E}">
        <p14:creationId xmlns:p14="http://schemas.microsoft.com/office/powerpoint/2010/main" val="300366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4525963"/>
          </a:xfrm>
        </p:spPr>
        <p:txBody>
          <a:bodyPr>
            <a:normAutofit/>
          </a:bodyPr>
          <a:lstStyle/>
          <a:p>
            <a:pPr indent="0" algn="just">
              <a:lnSpc>
                <a:spcPct val="90000"/>
              </a:lnSpc>
              <a:buNone/>
            </a:pPr>
            <a:r>
              <a:rPr lang="ru-RU" altLang="ru-RU" sz="2400" b="1" i="1" dirty="0">
                <a:latin typeface="Times New Roman" panose="02020603050405020304" pitchFamily="18" charset="0"/>
                <a:cs typeface="Times New Roman" panose="02020603050405020304" pitchFamily="18" charset="0"/>
              </a:rPr>
              <a:t>Массаж проводится 2-3 раза в неделю.</a:t>
            </a:r>
          </a:p>
          <a:p>
            <a:pPr indent="0" algn="just">
              <a:lnSpc>
                <a:spcPct val="90000"/>
              </a:lnSpc>
              <a:buNone/>
            </a:pPr>
            <a:r>
              <a:rPr lang="ru-RU" altLang="ru-RU" sz="2400" b="1" i="1" u="sng" dirty="0">
                <a:latin typeface="Times New Roman" panose="02020603050405020304" pitchFamily="18" charset="0"/>
                <a:cs typeface="Times New Roman" panose="02020603050405020304" pitchFamily="18" charset="0"/>
              </a:rPr>
              <a:t>Логопедический массаж предваряет артикуляционную гимнастику.</a:t>
            </a:r>
          </a:p>
          <a:p>
            <a:pPr indent="0" algn="just">
              <a:lnSpc>
                <a:spcPct val="90000"/>
              </a:lnSpc>
              <a:buNone/>
            </a:pPr>
            <a:r>
              <a:rPr lang="ru-RU" altLang="ru-RU" sz="2400" b="1" i="1" dirty="0">
                <a:latin typeface="Times New Roman" panose="02020603050405020304" pitchFamily="18" charset="0"/>
                <a:cs typeface="Times New Roman" panose="02020603050405020304" pitchFamily="18" charset="0"/>
              </a:rPr>
              <a:t>Дифференцированный логопедический массаж может осуществлять логопед, дефектолог, инструктор ЛФК, который прошел специальную подготовку (курсы повышения квалификации), владеет техникой массажа, имеет знания по анатомии и физиологии мышц речевого аппарата при наличии м</a:t>
            </a:r>
            <a:r>
              <a:rPr lang="ru-RU" sz="2400" b="1" i="1" dirty="0">
                <a:latin typeface="Times New Roman" panose="02020603050405020304" pitchFamily="18" charset="0"/>
                <a:cs typeface="Times New Roman" panose="02020603050405020304" pitchFamily="18" charset="0"/>
              </a:rPr>
              <a:t>едицинское заключения в котором должно содержаться указания на наличие неврологической симптоматики в артикуляционной мускулатуре, а также форму и степень проявления неврологического синдрома. </a:t>
            </a:r>
            <a:endParaRPr lang="ru-RU" altLang="ru-RU" sz="2400" b="1" i="1" dirty="0">
              <a:latin typeface="Times New Roman" panose="02020603050405020304" pitchFamily="18"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883546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920880" cy="4278094"/>
          </a:xfrm>
          <a:prstGeom prst="rect">
            <a:avLst/>
          </a:prstGeom>
        </p:spPr>
        <p:txBody>
          <a:bodyPr wrap="square">
            <a:spAutoFit/>
          </a:bodyPr>
          <a:lstStyle/>
          <a:p>
            <a:pPr fontAlgn="base"/>
            <a:r>
              <a:rPr lang="ru-RU" sz="1700" dirty="0">
                <a:latin typeface="Times New Roman" panose="02020603050405020304" pitchFamily="18" charset="0"/>
                <a:cs typeface="Times New Roman" panose="02020603050405020304" pitchFamily="18" charset="0"/>
              </a:rPr>
              <a:t>Различают следующие виды логопедического массажа</a:t>
            </a:r>
            <a:r>
              <a:rPr lang="ru-RU" sz="1700" dirty="0" smtClean="0">
                <a:latin typeface="Times New Roman" panose="02020603050405020304" pitchFamily="18" charset="0"/>
                <a:cs typeface="Times New Roman" panose="02020603050405020304" pitchFamily="18" charset="0"/>
              </a:rPr>
              <a:t>:</a:t>
            </a:r>
          </a:p>
          <a:p>
            <a:pPr marL="285750" indent="-285750" fontAlgn="base">
              <a:buFont typeface="Arial" panose="020B0604020202020204" pitchFamily="34" charset="0"/>
              <a:buChar char="•"/>
            </a:pPr>
            <a:r>
              <a:rPr lang="ru-RU" sz="1700" dirty="0" smtClean="0">
                <a:latin typeface="Times New Roman" panose="02020603050405020304" pitchFamily="18" charset="0"/>
                <a:cs typeface="Times New Roman" panose="02020603050405020304" pitchFamily="18" charset="0"/>
              </a:rPr>
              <a:t>Ручной</a:t>
            </a:r>
            <a:r>
              <a:rPr lang="ru-RU" sz="1700" dirty="0">
                <a:latin typeface="Times New Roman" panose="02020603050405020304" pitchFamily="18" charset="0"/>
                <a:cs typeface="Times New Roman" panose="02020603050405020304" pitchFamily="18" charset="0"/>
              </a:rPr>
              <a:t>, называющийся классическим, выполняется рядом с проблемной зоной или прямо на ней при помощи поглаживаний, разминаний, растираний и вибрации. При проведении ручного массажа логопед применяет шпатель, соску, зубную щетку</a:t>
            </a:r>
            <a:r>
              <a:rPr lang="ru-RU" sz="1700" dirty="0" smtClean="0">
                <a:latin typeface="Times New Roman" panose="02020603050405020304" pitchFamily="18" charset="0"/>
                <a:cs typeface="Times New Roman" panose="02020603050405020304" pitchFamily="18" charset="0"/>
              </a:rPr>
              <a:t>.</a:t>
            </a:r>
          </a:p>
          <a:p>
            <a:pPr marL="285750" indent="-285750" fontAlgn="base">
              <a:buFont typeface="Arial" panose="020B0604020202020204" pitchFamily="34" charset="0"/>
              <a:buChar char="•"/>
            </a:pPr>
            <a:r>
              <a:rPr lang="ru-RU" sz="1700" dirty="0" smtClean="0">
                <a:latin typeface="Times New Roman" panose="02020603050405020304" pitchFamily="18" charset="0"/>
                <a:cs typeface="Times New Roman" panose="02020603050405020304" pitchFamily="18" charset="0"/>
              </a:rPr>
              <a:t>Аппаратный </a:t>
            </a:r>
            <a:r>
              <a:rPr lang="ru-RU" sz="1700" dirty="0">
                <a:latin typeface="Times New Roman" panose="02020603050405020304" pitchFamily="18" charset="0"/>
                <a:cs typeface="Times New Roman" panose="02020603050405020304" pitchFamily="18" charset="0"/>
              </a:rPr>
              <a:t>массаж выполняют при помощи предназначенных для этого приборов (вибрационных, вакуумных и не только</a:t>
            </a:r>
            <a:r>
              <a:rPr lang="ru-RU" sz="1700" dirty="0" smtClean="0">
                <a:latin typeface="Times New Roman" panose="02020603050405020304" pitchFamily="18" charset="0"/>
                <a:cs typeface="Times New Roman" panose="02020603050405020304" pitchFamily="18" charset="0"/>
              </a:rPr>
              <a:t>).</a:t>
            </a:r>
          </a:p>
          <a:p>
            <a:pPr marL="285750" indent="-285750" fontAlgn="base">
              <a:buFont typeface="Arial" panose="020B0604020202020204" pitchFamily="34" charset="0"/>
              <a:buChar char="•"/>
            </a:pPr>
            <a:r>
              <a:rPr lang="ru-RU" sz="1700" dirty="0" smtClean="0">
                <a:latin typeface="Times New Roman" panose="02020603050405020304" pitchFamily="18" charset="0"/>
                <a:cs typeface="Times New Roman" panose="02020603050405020304" pitchFamily="18" charset="0"/>
              </a:rPr>
              <a:t>Точечный </a:t>
            </a:r>
            <a:r>
              <a:rPr lang="ru-RU" sz="1700" dirty="0">
                <a:latin typeface="Times New Roman" panose="02020603050405020304" pitchFamily="18" charset="0"/>
                <a:cs typeface="Times New Roman" panose="02020603050405020304" pitchFamily="18" charset="0"/>
              </a:rPr>
              <a:t>массаж оказывает на ребенка стимулирующее и расслабляющее влияние, отдельно воздействуя на биологически активные точки, имеющие наибольшее количество нервных окончаний и сосудов</a:t>
            </a:r>
            <a:r>
              <a:rPr lang="ru-RU" sz="1700" dirty="0" smtClean="0">
                <a:latin typeface="Times New Roman" panose="02020603050405020304" pitchFamily="18" charset="0"/>
                <a:cs typeface="Times New Roman" panose="02020603050405020304" pitchFamily="18" charset="0"/>
              </a:rPr>
              <a:t>.</a:t>
            </a:r>
          </a:p>
          <a:p>
            <a:pPr marL="285750" indent="-285750" fontAlgn="base">
              <a:buFont typeface="Arial" panose="020B0604020202020204" pitchFamily="34" charset="0"/>
              <a:buChar char="•"/>
            </a:pPr>
            <a:r>
              <a:rPr lang="ru-RU" sz="1700" dirty="0" smtClean="0">
                <a:latin typeface="Times New Roman" panose="02020603050405020304" pitchFamily="18" charset="0"/>
                <a:cs typeface="Times New Roman" panose="02020603050405020304" pitchFamily="18" charset="0"/>
              </a:rPr>
              <a:t>Зондовый </a:t>
            </a:r>
            <a:r>
              <a:rPr lang="ru-RU" sz="1700" dirty="0">
                <a:latin typeface="Times New Roman" panose="02020603050405020304" pitchFamily="18" charset="0"/>
                <a:cs typeface="Times New Roman" panose="02020603050405020304" pitchFamily="18" charset="0"/>
              </a:rPr>
              <a:t>массаж – это вид массажа, принцип которого был разработан Новиковой Е.В. Он рекомендован для применения детям с нарушением речевой моторики. При помощи зондов массируются такие участки ротовой полости, как: мягкое небо, язык и губы</a:t>
            </a:r>
            <a:r>
              <a:rPr lang="ru-RU" sz="1700" dirty="0" smtClean="0">
                <a:latin typeface="Times New Roman" panose="02020603050405020304" pitchFamily="18" charset="0"/>
                <a:cs typeface="Times New Roman" panose="02020603050405020304" pitchFamily="18" charset="0"/>
              </a:rPr>
              <a:t>.</a:t>
            </a:r>
          </a:p>
          <a:p>
            <a:pPr marL="285750" indent="-285750" fontAlgn="base">
              <a:buFont typeface="Arial" panose="020B0604020202020204" pitchFamily="34" charset="0"/>
              <a:buChar char="•"/>
            </a:pPr>
            <a:r>
              <a:rPr lang="ru-RU" sz="1700" dirty="0" smtClean="0">
                <a:latin typeface="Times New Roman" panose="02020603050405020304" pitchFamily="18" charset="0"/>
                <a:cs typeface="Times New Roman" panose="02020603050405020304" pitchFamily="18" charset="0"/>
              </a:rPr>
              <a:t>Самомассаж </a:t>
            </a:r>
            <a:r>
              <a:rPr lang="ru-RU" sz="1700" dirty="0">
                <a:latin typeface="Times New Roman" panose="02020603050405020304" pitchFamily="18" charset="0"/>
                <a:cs typeface="Times New Roman" panose="02020603050405020304" pitchFamily="18" charset="0"/>
              </a:rPr>
              <a:t>– это массаж, выполняемый самим </a:t>
            </a:r>
            <a:r>
              <a:rPr lang="ru-RU" sz="1700" dirty="0" smtClean="0">
                <a:latin typeface="Times New Roman" panose="02020603050405020304" pitchFamily="18" charset="0"/>
                <a:cs typeface="Times New Roman" panose="02020603050405020304" pitchFamily="18" charset="0"/>
              </a:rPr>
              <a:t>ребенком. Название </a:t>
            </a:r>
            <a:r>
              <a:rPr lang="ru-RU" sz="1700" dirty="0">
                <a:latin typeface="Times New Roman" panose="02020603050405020304" pitchFamily="18" charset="0"/>
                <a:cs typeface="Times New Roman" panose="02020603050405020304" pitchFamily="18" charset="0"/>
              </a:rPr>
              <a:t>этого вида говорит само за себя. Это действия, которые ребенок делает самостоятельно</a:t>
            </a:r>
            <a:r>
              <a:rPr lang="ru-RU" sz="1700" dirty="0" smtClean="0">
                <a:latin typeface="Times New Roman" panose="02020603050405020304" pitchFamily="18" charset="0"/>
                <a:cs typeface="Times New Roman" panose="02020603050405020304" pitchFamily="18" charset="0"/>
              </a:rPr>
              <a:t>. </a:t>
            </a: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10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184576"/>
          </a:xfrm>
        </p:spPr>
        <p:txBody>
          <a:bodyPr>
            <a:noAutofit/>
          </a:bodyPr>
          <a:lstStyle/>
          <a:p>
            <a:pPr algn="l"/>
            <a:r>
              <a:rPr lang="ru-RU" sz="1800" dirty="0">
                <a:latin typeface="Times New Roman" panose="02020603050405020304" pitchFamily="18" charset="0"/>
                <a:cs typeface="Times New Roman" panose="02020603050405020304" pitchFamily="18" charset="0"/>
              </a:rPr>
              <a:t>К основным приемам </a:t>
            </a:r>
            <a:r>
              <a:rPr lang="ru-RU" sz="1800" b="1" i="1" u="sng" dirty="0">
                <a:latin typeface="Times New Roman" panose="02020603050405020304" pitchFamily="18" charset="0"/>
                <a:cs typeface="Times New Roman" panose="02020603050405020304" pitchFamily="18" charset="0"/>
              </a:rPr>
              <a:t>самомассажа</a:t>
            </a:r>
            <a:r>
              <a:rPr lang="ru-RU" sz="1800" dirty="0">
                <a:latin typeface="Times New Roman" panose="02020603050405020304" pitchFamily="18" charset="0"/>
                <a:cs typeface="Times New Roman" panose="02020603050405020304" pitchFamily="18" charset="0"/>
              </a:rPr>
              <a:t> относятся те же приемы, что и в классическом массаже:</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Поглаживание </a:t>
            </a:r>
            <a:r>
              <a:rPr lang="ru-RU" sz="1800" dirty="0">
                <a:latin typeface="Times New Roman" panose="02020603050405020304" pitchFamily="18" charset="0"/>
                <a:cs typeface="Times New Roman" panose="02020603050405020304" pitchFamily="18" charset="0"/>
              </a:rPr>
              <a:t>– рука скользит по поверхности кожи, не сдвигая ее, не собирая в складки;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Растирание – смещение, растяжение, передвижение тканей в различных направлениях;</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Разминание - смещение тканей с захватом –пощипывание.</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Вибрация – передача колебаний руки на массируемые ткани ребенка, бывает прерывистая и непрерывная</a:t>
            </a:r>
            <a:r>
              <a:rPr lang="ru-RU" sz="1800" dirty="0" smtClean="0">
                <a:latin typeface="Times New Roman" panose="02020603050405020304" pitchFamily="18" charset="0"/>
                <a:cs typeface="Times New Roman" panose="02020603050405020304" pitchFamily="18" charset="0"/>
              </a:rPr>
              <a:t>.</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Схема </a:t>
            </a:r>
            <a:r>
              <a:rPr lang="ru-RU" sz="1800" b="1" dirty="0">
                <a:latin typeface="Times New Roman" panose="02020603050405020304" pitchFamily="18" charset="0"/>
                <a:cs typeface="Times New Roman" panose="02020603050405020304" pitchFamily="18" charset="0"/>
              </a:rPr>
              <a:t>проведения</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Процедура </a:t>
            </a:r>
            <a:r>
              <a:rPr lang="ru-RU" sz="1800" dirty="0">
                <a:latin typeface="Times New Roman" panose="02020603050405020304" pitchFamily="18" charset="0"/>
                <a:cs typeface="Times New Roman" panose="02020603050405020304" pitchFamily="18" charset="0"/>
              </a:rPr>
              <a:t>логопедического самомассажа проводится, как правило, по рекомендуемой схеме:</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1</a:t>
            </a:r>
            <a:r>
              <a:rPr lang="ru-RU" sz="1800" dirty="0">
                <a:latin typeface="Times New Roman" panose="02020603050405020304" pitchFamily="18" charset="0"/>
                <a:cs typeface="Times New Roman" panose="02020603050405020304" pitchFamily="18" charset="0"/>
              </a:rPr>
              <a:t>. Самомассаж головы и шеи.</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2</a:t>
            </a:r>
            <a:r>
              <a:rPr lang="ru-RU" sz="1800" dirty="0">
                <a:latin typeface="Times New Roman" panose="02020603050405020304" pitchFamily="18" charset="0"/>
                <a:cs typeface="Times New Roman" panose="02020603050405020304" pitchFamily="18" charset="0"/>
              </a:rPr>
              <a:t>. Самомассаж мимических мышц лица.</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3</a:t>
            </a:r>
            <a:r>
              <a:rPr lang="ru-RU" sz="1800" dirty="0">
                <a:latin typeface="Times New Roman" panose="02020603050405020304" pitchFamily="18" charset="0"/>
                <a:cs typeface="Times New Roman" panose="02020603050405020304" pitchFamily="18" charset="0"/>
              </a:rPr>
              <a:t>. Самомассаж губ, языка.</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Дополнительными </a:t>
            </a:r>
            <a:r>
              <a:rPr lang="ru-RU" sz="1800" dirty="0">
                <a:latin typeface="Times New Roman" panose="02020603050405020304" pitchFamily="18" charset="0"/>
                <a:cs typeface="Times New Roman" panose="02020603050405020304" pitchFamily="18" charset="0"/>
              </a:rPr>
              <a:t>приемами является самомассаж кистей и пальцев рук и ушных раковин (</a:t>
            </a:r>
            <a:r>
              <a:rPr lang="ru-RU" sz="1800" dirty="0" err="1">
                <a:latin typeface="Times New Roman" panose="02020603050405020304" pitchFamily="18" charset="0"/>
                <a:cs typeface="Times New Roman" panose="02020603050405020304" pitchFamily="18" charset="0"/>
              </a:rPr>
              <a:t>аурекулярный</a:t>
            </a:r>
            <a:r>
              <a:rPr lang="ru-RU" sz="1800" dirty="0">
                <a:latin typeface="Times New Roman" panose="02020603050405020304" pitchFamily="18" charset="0"/>
                <a:cs typeface="Times New Roman" panose="02020603050405020304" pitchFamily="18" charset="0"/>
              </a:rPr>
              <a:t> массаж)</a:t>
            </a:r>
          </a:p>
        </p:txBody>
      </p:sp>
    </p:spTree>
    <p:extLst>
      <p:ext uri="{BB962C8B-B14F-4D97-AF65-F5344CB8AC3E}">
        <p14:creationId xmlns:p14="http://schemas.microsoft.com/office/powerpoint/2010/main" val="3460022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1187</TotalTime>
  <Words>5636</Words>
  <Application>Microsoft Office PowerPoint</Application>
  <PresentationFormat>Экран (4:3)</PresentationFormat>
  <Paragraphs>324</Paragraphs>
  <Slides>54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Тема1</vt:lpstr>
      <vt:lpstr>Использования здоровьесберегающих технологий в логопедической работе с детьми с дизартрией</vt:lpstr>
      <vt:lpstr>В настоящее время дизартрия является одним из самых распространённых нарушений речи у детей и довольно часто встречается в логопедической практике.  При обследовании двигательных механизмов у детей с дизартрией на практике всегда выявляются недостатки в развитии общей, мелкой и речевой моторики, выраженные в различной степени.    Так, для движений артикуляционных органов характерна неточность, ограниченность и низкая амплитуда. При их выполнении проявляется гиперсаливация, синкинезии подбородком, цианоз и тремор языка, его отклонение от средней линии в статичном положении вне рта. Моторика их отличается общей неловкостью, недостаточной координированностью, они отстают от сверстников в ловкости и точности движений, задерживается развитие готовности руки к письму.  </vt:lpstr>
      <vt:lpstr>Презентация PowerPoint</vt:lpstr>
      <vt:lpstr>Презентация PowerPoint</vt:lpstr>
      <vt:lpstr>Презентация PowerPoint</vt:lpstr>
      <vt:lpstr>1. Дифференцированный логопедический массаж и самомассаж (расслабляющий или стимулирующий)</vt:lpstr>
      <vt:lpstr>Презентация PowerPoint</vt:lpstr>
      <vt:lpstr>Презентация PowerPoint</vt:lpstr>
      <vt:lpstr>К основным приемам самомассажа относятся те же приемы, что и в классическом массаже: Поглаживание – рука скользит по поверхности кожи, не сдвигая ее, не собирая в складки; Растирание – смещение, растяжение, передвижение тканей в различных направлениях; Разминание - смещение тканей с захватом –пощипывание. Вибрация – передача колебаний руки на массируемые ткани ребенка, бывает прерывистая и непрерывная.  Схема проведения.  Процедура логопедического самомассажа проводится, как правило, по рекомендуемой схеме: 1. Самомассаж головы и шеи. 2. Самомассаж мимических мышц лица. 3. Самомассаж губ, языка. Дополнительными приемами является самомассаж кистей и пальцев рук и ушных раковин (аурекулярный массаж)</vt:lpstr>
      <vt:lpstr>Презентация PowerPoint</vt:lpstr>
      <vt:lpstr>Презентация PowerPoint</vt:lpstr>
      <vt:lpstr>Презентация PowerPoint</vt:lpstr>
      <vt:lpstr>Презентация PowerPoint</vt:lpstr>
      <vt:lpstr>Презентация PowerPoint</vt:lpstr>
      <vt:lpstr>Аурикуло – массаж (массаж ушных раковин) (Чарели)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Развитие дыхания и коррекция его нарушений (дыхательная гимнастика). </vt:lpstr>
      <vt:lpstr>Методические рекомендации:  соблюдать регламент в пределах 3–5 минут, чтобы не вызвать у детей головокружения;  не допускать общего мышечного напряжения, поднятия плеч при вдохе и вытягивания вперед шеи, не надувались щеки;  одежда ребенка не должна стеснять его движения;   помещение должно быть хорошо проветренным;   осанка ребенка должна быть правильной при выполнении дыхательной гимнастики как сидя, так и стоя;  воздух набирать через нос;   выдох должен быть длительным и плавным.  Дыхательную гимнастику не рекомендуется проводить после плотного ужина или обеда. Лучше, чтобы между занятиями и последним приемом пищи прошел хотя бы час, еще лучше, если занятия проводятся натощак. И.И. Панченко рекомендует статические и динамические упражнения для создания ощущений движения грудной клетки при дыхании. </vt:lpstr>
      <vt:lpstr>Презентация PowerPoint</vt:lpstr>
      <vt:lpstr>Презентация PowerPoint</vt:lpstr>
      <vt:lpstr>Презентация PowerPoint</vt:lpstr>
      <vt:lpstr>Презентация PowerPoint</vt:lpstr>
      <vt:lpstr>4. Искусственная локальная контрастотермия.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настоящее время дизартрия является одним из самых распространённых нарушений речи у детей и довольно часто встречается в логопедической практике (Е.Н. Винарская, О.Г. Приходько, О.А. Токарева и др.) Дизартрия - нарушение звукопроизносительной стороны речи, обусловленное органической недостаточностью иннервации речевого аппарата.   При обследовании двигательных механизмов у детей с дизартрией на практике всегда выявляются недостатки в развитии общей, мелкой и речевой моторики, выраженные в различной степени. Так, для движений артикуляционных органов характерна неточность, ограниченность и низкая амплитуда. При их выполнении проявляется гиперсаливация, синкинезии подбородком, цианоз и тремор языка, его отклонение от средней линии в статичном положении вне рта. Моторика их отличается общей неловкостью, недостаточной координированностью, они отстают от сверстников в ловкости и точности движений, задерживается развитие готовности руки к письму, поэтому долго не проявляется интерес к рисованию и другим видам ручной деятельности</dc:title>
  <dc:creator>ASUS</dc:creator>
  <cp:lastModifiedBy>ASUS</cp:lastModifiedBy>
  <cp:revision>68</cp:revision>
  <dcterms:created xsi:type="dcterms:W3CDTF">2022-11-21T06:49:45Z</dcterms:created>
  <dcterms:modified xsi:type="dcterms:W3CDTF">2022-12-05T06:48:09Z</dcterms:modified>
</cp:coreProperties>
</file>