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5" r:id="rId4"/>
    <p:sldId id="259" r:id="rId5"/>
    <p:sldId id="271" r:id="rId6"/>
    <p:sldId id="278" r:id="rId7"/>
    <p:sldId id="279" r:id="rId8"/>
    <p:sldId id="288" r:id="rId9"/>
    <p:sldId id="282" r:id="rId10"/>
    <p:sldId id="283" r:id="rId11"/>
    <p:sldId id="284" r:id="rId12"/>
    <p:sldId id="264" r:id="rId13"/>
    <p:sldId id="265" r:id="rId14"/>
    <p:sldId id="273" r:id="rId15"/>
    <p:sldId id="266" r:id="rId16"/>
    <p:sldId id="267" r:id="rId17"/>
    <p:sldId id="272" r:id="rId18"/>
    <p:sldId id="268" r:id="rId19"/>
    <p:sldId id="269" r:id="rId20"/>
    <p:sldId id="286" r:id="rId21"/>
    <p:sldId id="28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0719" autoAdjust="0"/>
  </p:normalViewPr>
  <p:slideViewPr>
    <p:cSldViewPr>
      <p:cViewPr varScale="1">
        <p:scale>
          <a:sx n="105" d="100"/>
          <a:sy n="105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1DA6-2003-4FE9-A4C3-03B997BEDF8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3C56-0CF8-4784-AE1B-D5AACE299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3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F3C56-0CF8-4784-AE1B-D5AACE2999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1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3651242"/>
            <a:chOff x="1115616" y="2146449"/>
            <a:chExt cx="7165477" cy="39334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99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Биешова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Василя </a:t>
              </a:r>
              <a:r>
                <a:rPr lang="ru-RU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Юсуповна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, 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читель-дефектолог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МДОАУ «Детский сад №121 «Золотой колосок»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57290" y="692696"/>
            <a:ext cx="667109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игры как средство развития познавательного интереса ребенка с З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twoneiro.ru/wp-content/uploads/2020/10/S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30" y="2865262"/>
            <a:ext cx="37952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азвивающая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пространнственная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122" name="Picture 2" descr="https://sun9-42.userapi.com/impg/xKn7cGEQ5OZXMpVoneOkcRAcd5gF4gBfS5aHxw/SfwW7WPPj78.jpg?size=1600x1021&amp;quality=95&amp;sign=d02ef6901bc4061a63d2c2c6aefde45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760640" cy="34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3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9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пространнственная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среда: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 экспериментирования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7170" name="Picture 2" descr="https://sun9-43.userapi.com/impg/90-oXU_JG89ziW4DM3rqNWRiMnXBIiVAXEx3pw/c88xrW1J-SM.jpg?size=1200x1600&amp;quality=95&amp;sign=d9429503c03d0e9e552a00836e2775d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/>
        </p:blipFill>
        <p:spPr bwMode="auto">
          <a:xfrm>
            <a:off x="1691680" y="1628801"/>
            <a:ext cx="338437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54.userapi.com/impg/ze9rnrBthelocGlBAh97T02aVDPnO6UKPzyfXw/D6g62vbTolk.jpg?size=1200x1600&amp;quality=95&amp;sign=1aeda4010d823843d0e50129e807c8f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15764" r="-7136" b="-7192"/>
          <a:stretch/>
        </p:blipFill>
        <p:spPr bwMode="auto">
          <a:xfrm>
            <a:off x="5364089" y="1556792"/>
            <a:ext cx="34563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9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556793"/>
            <a:ext cx="69847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развитие тактильных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ощущений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для закрепления понятия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на закрепления понятия величины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 на закрепление цвета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3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5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Дидактические игры на развитие тактильных ощущений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35661"/>
            <a:ext cx="74888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7030A0"/>
                </a:solidFill>
              </a:rPr>
              <a:t>"Чудесный мешочек</a:t>
            </a:r>
            <a:r>
              <a:rPr lang="ru-RU" dirty="0">
                <a:solidFill>
                  <a:srgbClr val="7030A0"/>
                </a:solidFill>
              </a:rPr>
              <a:t>"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"Определи на ощупь"</a:t>
            </a:r>
            <a:r>
              <a:rPr lang="ru-RU" dirty="0">
                <a:solidFill>
                  <a:srgbClr val="7030A0"/>
                </a:solidFill>
              </a:rPr>
              <a:t>(найти предметы различающиеся по </a:t>
            </a:r>
            <a:r>
              <a:rPr lang="ru-RU" dirty="0" smtClean="0">
                <a:solidFill>
                  <a:srgbClr val="7030A0"/>
                </a:solidFill>
              </a:rPr>
              <a:t>одному</a:t>
            </a:r>
            <a:r>
              <a:rPr lang="ru-RU" dirty="0">
                <a:solidFill>
                  <a:srgbClr val="7030A0"/>
                </a:solidFill>
              </a:rPr>
              <a:t>  признаку)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"Платочек для куклы"</a:t>
            </a:r>
            <a:r>
              <a:rPr lang="ru-RU" dirty="0">
                <a:solidFill>
                  <a:srgbClr val="7030A0"/>
                </a:solidFill>
              </a:rPr>
              <a:t> (определение предметов по фактуре материала, в данном случае определение типа ткани)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Узнай фигуру"</a:t>
            </a:r>
            <a:r>
              <a:rPr lang="ru-RU" dirty="0">
                <a:solidFill>
                  <a:srgbClr val="7030A0"/>
                </a:solidFill>
              </a:rPr>
              <a:t>(предлагается на ощупь достать из мешочка предложенную фигуру)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 Найди пару"</a:t>
            </a:r>
            <a:r>
              <a:rPr lang="ru-RU" dirty="0">
                <a:solidFill>
                  <a:srgbClr val="7030A0"/>
                </a:solidFill>
              </a:rPr>
              <a:t>(предлагается ребенку на ощупь найти пары одинаковых предметов)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9.userapi.com/impg/v5smBV7COVaJmSEd_AeNtE2FcjrVLrgc0kqIGQ/Ou3v0UGqO1A.jpg?size=1308x1600&amp;quality=95&amp;sign=fa1e0ccab6e7ca241a16fdf666361cc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87571"/>
            <a:ext cx="3024336" cy="25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1.userapi.com/impg/425Gvjf76KzReVmzyMu3yhZvJz3hLTWKdZgt_Q/NWlvDace7Lc.jpg?size=1200x1600&amp;quality=96&amp;sign=6735d048d12c3ce4b528a300ff91a8e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3593"/>
            <a:ext cx="2880320" cy="28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1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un9-68.userapi.com/impg/Kyr8aTk976bYx4nq6W7m2QMFxijl3Qd4yJpjNw/6WcLk24H-Ks.jpg?size=1259x1600&amp;quality=96&amp;sign=235a7ce2cfabe5a95145eeefd2dd219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22.userapi.com/impg/lTonWl0DEOYmfzgWRRyu90KUF_mGyaD6p22xTw/Lqr89ltdn6E.jpg?size=1600x1423&amp;quality=95&amp;sign=fa757bed6b439300384332fca1793c3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36207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9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5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Дидактические игры и упражнения для закрепления понятия формы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35662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Найди предмет указанной формы</a:t>
            </a:r>
            <a:r>
              <a:rPr lang="ru-RU" dirty="0">
                <a:solidFill>
                  <a:srgbClr val="7030A0"/>
                </a:solidFill>
              </a:rPr>
              <a:t>" (ребенку предлагается найти картинки с изображением предметов, по форме похожих на заданную форму)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Из каких фигур состоит …?" </a:t>
            </a:r>
            <a:r>
              <a:rPr lang="ru-RU" dirty="0">
                <a:solidFill>
                  <a:srgbClr val="7030A0"/>
                </a:solidFill>
              </a:rPr>
              <a:t>(нужно по рисунку определить,  из каких геометрических фигур состоит предмет и сколько их)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"Найди предмет такой же формы" </a:t>
            </a:r>
            <a:r>
              <a:rPr lang="ru-RU" dirty="0">
                <a:solidFill>
                  <a:srgbClr val="7030A0"/>
                </a:solidFill>
              </a:rPr>
              <a:t>(учить выделять форму в конкретных предметах окружающей обстановки)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Какая фигура лишняя?</a:t>
            </a:r>
            <a:r>
              <a:rPr lang="ru-RU" dirty="0">
                <a:solidFill>
                  <a:srgbClr val="7030A0"/>
                </a:solidFill>
              </a:rPr>
              <a:t>"(определение лишней фигуры в ряду из четырех геометрических фигур, предложить объяснить принцип исключения)</a:t>
            </a:r>
            <a:r>
              <a:rPr lang="ru-RU" sz="1600" dirty="0">
                <a:solidFill>
                  <a:srgbClr val="7030A0"/>
                </a:solidFill>
              </a:rPr>
              <a:t>              </a:t>
            </a:r>
            <a:r>
              <a:rPr lang="ru-RU" sz="1600" dirty="0"/>
              <a:t> </a:t>
            </a:r>
          </a:p>
        </p:txBody>
      </p:sp>
      <p:pic>
        <p:nvPicPr>
          <p:cNvPr id="4098" name="Picture 2" descr="https://sun9-7.userapi.com/impg/RRuDUOMUuNV_l17Jv-NotaS4EtpiuIznIw0YDA/nVwrDx6WDt0.jpg?size=1108x1600&amp;quality=95&amp;sign=a5e11b130705691c3ca4d6483854e8e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15104"/>
            <a:ext cx="2520280" cy="23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8.userapi.com/impg/MJfKShzTk_yKHlqOaMfuTwNSPUCbflxo-8biVw/yOYgZ6f-YqA.jpg?size=1200x1600&amp;quality=95&amp;sign=335dc38541844f3e2d88a95f64e31fc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00" y="4097983"/>
            <a:ext cx="2414972" cy="23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un9-61.userapi.com/impg/O6_xDcBwDvrk2NTYNafmZ448Lb4FXINHOLy_Pg/vdLYAgBncy8.jpg?size=1200x1600&amp;quality=95&amp;sign=4e592b02500b5c9aa6b503b529d0bbd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17361" b="6998"/>
          <a:stretch/>
        </p:blipFill>
        <p:spPr bwMode="auto">
          <a:xfrm>
            <a:off x="4067944" y="4097983"/>
            <a:ext cx="2193540" cy="24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Дидактические игры и упражнения на закрепления понятия величины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23694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7030A0"/>
                </a:solidFill>
              </a:rPr>
              <a:t>"Сравни предметы по высоте"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"Самая длинная, самая короткая"(</a:t>
            </a:r>
            <a:r>
              <a:rPr lang="ru-RU" dirty="0">
                <a:solidFill>
                  <a:srgbClr val="7030A0"/>
                </a:solidFill>
              </a:rPr>
              <a:t>предложить разложить разноцветные  ленты по длине, от самой короткой до самой длинной, как вариант можно  предложить сравнить ленты по нескольким признакам)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"Разноцветные кружки"(</a:t>
            </a:r>
            <a:r>
              <a:rPr lang="ru-RU" dirty="0">
                <a:solidFill>
                  <a:srgbClr val="7030A0"/>
                </a:solidFill>
              </a:rPr>
              <a:t>предложить положить кружки (либо другую геометрическую фигуру) начиная от самого большого, так чтобы был виден цвет предыдущего кружка</a:t>
            </a:r>
            <a:r>
              <a:rPr lang="ru-RU" dirty="0" smtClean="0">
                <a:solidFill>
                  <a:srgbClr val="7030A0"/>
                </a:solidFill>
              </a:rPr>
              <a:t>) видов </a:t>
            </a:r>
            <a:r>
              <a:rPr lang="ru-RU" dirty="0">
                <a:solidFill>
                  <a:srgbClr val="7030A0"/>
                </a:solidFill>
              </a:rPr>
              <a:t>игрушек разных размеров по пяти разным коробкам в зависим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"В какую коробку</a:t>
            </a:r>
            <a:r>
              <a:rPr lang="ru-RU" u="sng" dirty="0" smtClean="0">
                <a:solidFill>
                  <a:srgbClr val="7030A0"/>
                </a:solidFill>
              </a:rPr>
              <a:t>?«</a:t>
            </a:r>
          </a:p>
          <a:p>
            <a:r>
              <a:rPr lang="ru-RU" u="sng" dirty="0" smtClean="0">
                <a:solidFill>
                  <a:srgbClr val="7030A0"/>
                </a:solidFill>
              </a:rPr>
              <a:t>(</a:t>
            </a:r>
            <a:r>
              <a:rPr lang="ru-RU" dirty="0">
                <a:solidFill>
                  <a:srgbClr val="7030A0"/>
                </a:solidFill>
              </a:rPr>
              <a:t>распределить пять ости от размера)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"Дальше - ближе"(</a:t>
            </a:r>
            <a:r>
              <a:rPr lang="ru-RU" dirty="0">
                <a:solidFill>
                  <a:srgbClr val="7030A0"/>
                </a:solidFill>
              </a:rPr>
              <a:t>предложить по </a:t>
            </a:r>
            <a:r>
              <a:rPr lang="ru-RU" dirty="0" smtClean="0">
                <a:solidFill>
                  <a:srgbClr val="7030A0"/>
                </a:solidFill>
              </a:rPr>
              <a:t>рисунку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определить положение   игры и 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   предметов: какие </a:t>
            </a:r>
            <a:r>
              <a:rPr lang="ru-RU" dirty="0" smtClean="0">
                <a:solidFill>
                  <a:srgbClr val="7030A0"/>
                </a:solidFill>
              </a:rPr>
              <a:t>нарисованы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ближе, а какие – дальше)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1266" name="Picture 2" descr="https://sun9-71.userapi.com/impg/Zh7FjRs17JchL8u3tyPvJgh7HJquUqtZeUgUxw/9NjEhM61Rqc.jpg?size=1200x1600&amp;quality=95&amp;sign=d79090314f9e9e305ee96fbf9a7d71c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/>
          <a:stretch/>
        </p:blipFill>
        <p:spPr bwMode="auto">
          <a:xfrm>
            <a:off x="5796136" y="3573016"/>
            <a:ext cx="27455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5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16.userapi.com/impg/Rmosshx8jtqI4wJPbF0KPWfEnKjNPK9TXaX45A/pszrbP5R11w.jpg?size=1200x1600&amp;quality=96&amp;sign=ef83cd3428a1a544bdac5ee2d647661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4"/>
          <a:stretch/>
        </p:blipFill>
        <p:spPr bwMode="auto">
          <a:xfrm>
            <a:off x="1302450" y="2708920"/>
            <a:ext cx="37015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sun9-74.userapi.com/impg/lmhWHaR4VJy9Q6Jbbc3FrniynMcKjRpVedjt1w/SkRKUgt7bnI.jpg?size=1200x1600&amp;quality=96&amp;sign=bd6d47227f0746a438bcd8b6e0c533b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589207" cy="41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0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Дидактические игры и упражнения на закрепление цвета</a:t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0534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Какого цвета не стало?"</a:t>
            </a:r>
            <a:br>
              <a:rPr lang="ru-RU" u="sng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"Какого цвета предмет?"(</a:t>
            </a:r>
            <a:r>
              <a:rPr lang="ru-RU" dirty="0">
                <a:solidFill>
                  <a:srgbClr val="7030A0"/>
                </a:solidFill>
              </a:rPr>
              <a:t>предложить подобрать необходимый цвет для предмета)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Собери  гирлянду</a:t>
            </a:r>
            <a:r>
              <a:rPr lang="ru-RU" dirty="0">
                <a:solidFill>
                  <a:srgbClr val="7030A0"/>
                </a:solidFill>
              </a:rPr>
              <a:t>"(предложить по памяти собрать гирлянду из   разноцветных кружков в соответствии с образцом)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u="sng" dirty="0">
                <a:solidFill>
                  <a:srgbClr val="7030A0"/>
                </a:solidFill>
              </a:rPr>
              <a:t>"Какие цвета использованы?"</a:t>
            </a:r>
            <a:r>
              <a:rPr lang="ru-RU" dirty="0">
                <a:solidFill>
                  <a:srgbClr val="7030A0"/>
                </a:solidFill>
              </a:rPr>
              <a:t>(показывая изображение предметов одного цвета и его оттенков, учить называть и различать два оттенка одного цвета, упражнять в употреблении слов, обозначающих цветовые оттенки)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"</a:t>
            </a:r>
            <a:r>
              <a:rPr lang="ru-RU" u="sng" dirty="0">
                <a:solidFill>
                  <a:srgbClr val="7030A0"/>
                </a:solidFill>
              </a:rPr>
              <a:t>Уточним цвет</a:t>
            </a:r>
            <a:r>
              <a:rPr lang="ru-RU" dirty="0">
                <a:solidFill>
                  <a:srgbClr val="7030A0"/>
                </a:solidFill>
              </a:rPr>
              <a:t>"(учить различать и называть близкие цвета)</a:t>
            </a:r>
          </a:p>
        </p:txBody>
      </p:sp>
      <p:pic>
        <p:nvPicPr>
          <p:cNvPr id="1028" name="Picture 4" descr="https://sun9-42.userapi.com/impg/OXIUmKM9B8W1STFN0bzzLReImttVp_mWMxsMqA/-bXclru9bCs.jpg?size=1531x1599&amp;quality=95&amp;sign=1bb8c9fd79259f5c9d20d5a4d8c9f8e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67664"/>
            <a:ext cx="2880320" cy="23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2.userapi.com/impg/uuhtyqIg6HU-A_3XE8xIXhu0aWvCRkTresGhTg/RGIjHuEdBPQ.jpg?size=1527x1600&amp;quality=96&amp;sign=cfcc26dd7fb5da7fb0a75594b94e51f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67664"/>
            <a:ext cx="3096343" cy="24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8.userapi.com/impg/GnAk97OHK02-GVOFSbWZZC7AR-8StDxatFBj0w/JwJ5vLNDvNs.jpg?size=1552x1600&amp;quality=95&amp;sign=12bf7c86f3c3fdf68a02330a1552965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68" y="404665"/>
            <a:ext cx="3396648" cy="32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093" y="1268760"/>
            <a:ext cx="3154363" cy="4205287"/>
          </a:xfrm>
          <a:prstGeom prst="rect">
            <a:avLst/>
          </a:prstGeom>
        </p:spPr>
      </p:pic>
      <p:pic>
        <p:nvPicPr>
          <p:cNvPr id="8194" name="Picture 2" descr="https://sun9-15.userapi.com/impg/e_A_SSweTuaRGOuHJsONzUnhjrp9sopjoYc-lA/mAaDGPJXdDg.jpg?size=1200x1600&amp;quality=95&amp;sign=b28256afac061c22f235ad9c26eca6f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9" b="21584"/>
          <a:stretch/>
        </p:blipFill>
        <p:spPr bwMode="auto">
          <a:xfrm>
            <a:off x="1763688" y="3717031"/>
            <a:ext cx="3528392" cy="28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9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268760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</a:t>
            </a:r>
            <a:r>
              <a:rPr lang="ru-RU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– это развитие восприятия ребенка и формирование его представлений о внешних свойствах предметов: величине, цвете, форме, положении в пространстве, запахе, вкусе. </a:t>
            </a:r>
            <a:endParaRPr lang="ru-RU" alt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yt3.ggpht.com/Hf6tioIZSH5KNB0mC9Zyro1uf0qq1erQv2S7n7saHLYmggWO691GNbez4Jx_tzgDD29nOJqSCNA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52145"/>
            <a:ext cx="2952328" cy="22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571" y="4252145"/>
            <a:ext cx="3012854" cy="2273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78.userapi.com/impg/5bW_SYYFv8UnOKdOEd_13IRjKUD721fdiaeNfw/I4cOyWdI3ZE.jpg?size=1200x1600&amp;quality=95&amp;sign=b8f4c666ca9983378074afa9bc2b114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3381"/>
          <a:stretch/>
        </p:blipFill>
        <p:spPr bwMode="auto">
          <a:xfrm>
            <a:off x="1331640" y="2636912"/>
            <a:ext cx="2880320" cy="37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56.userapi.com/impg/mhYa-1rR_hH2RWznF3aaMBMwA_BsXJ4ZBzkrvw/TJJJ4JwuWoE.jpg?size=1200x1600&amp;quality=95&amp;sign=203da8f18dd9d42fa57afb2344801c3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 bwMode="auto">
          <a:xfrm>
            <a:off x="3491880" y="332656"/>
            <a:ext cx="27363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80.userapi.com/impg/VbqOkWoGb5PcG_Ontvi3s-L8WvemdDEXgEl-TQ/3Iz456huwwU.jpg?size=1200x1600&amp;quality=95&amp;sign=2fcf5241338c4b79f002ded72f330ac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00" r="-2778" b="9528"/>
          <a:stretch/>
        </p:blipFill>
        <p:spPr bwMode="auto">
          <a:xfrm flipH="1">
            <a:off x="5796134" y="2564904"/>
            <a:ext cx="28803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7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7416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образом, целенаправленная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систематическая работа по сенсорному воспитанию оказывает существенное воздействие на весь ход психического развития ребенка, стимулируя развитие деятельности, мышления и речи.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сенсорного восприятия и актуализация разнообразных представлений об окружающем мире лежат в основе формирования возрастных психологических новообразований и становления всех видов детской деятельности и поведения. Это тот базис, который постоянно должен развиваться и совершенствоваться на всех годах обучения и воспитания ребенка, в практических и продуктивных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62044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  </a:t>
              </a:r>
              <a:r>
                <a:rPr lang="ru-RU" sz="2000" b="1" i="1" dirty="0" smtClean="0"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23729" y="2348880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2312"/>
          <a:stretch/>
        </p:blipFill>
        <p:spPr bwMode="auto">
          <a:xfrm>
            <a:off x="1691681" y="1052736"/>
            <a:ext cx="6552728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26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– фундамент развития ребенка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f2.ppt-online.org/files2/slide/o/o58VzcIne2LWkdai3BjMCpvQTqsGOD4F6UlJftXHy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26369"/>
            <a:ext cx="7416823" cy="52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0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416824" cy="607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особенности сенсорного воспитания у детей с ЗПР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замечают «на глаз» который предмет по размеру ближе к данному;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знают приема сравнения наложением;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составлении пирамидки не умеют находить следующее кольцо, берут первое попавшееся;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них отсутствует этап обдумывания;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трудно переключиться с только что сделанного вывода на другой;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могут отвлекаться от размеров предметов, составляющих совокупности;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умеют размещать предметы удобным для себя способом;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умеют устанавливать среди них определенный порядок;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умеют давать характеристику пространственным отношениям данных предметов;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различают оттенки цветов.</a:t>
            </a:r>
            <a:endParaRPr lang="ru-RU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9847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 уровня сенсорного развития: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-изучение анамнеза;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-наблюдение;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-опрос;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-анкетирование;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026" name="Picture 2" descr="https://sun9-2.userapi.com/impg/17HYi47w7SYogzaj6Z2RduR3b43s1EyaFLOYuA/81WxXH38Kzg.jpg?size=1600x1200&amp;quality=95&amp;sign=d5816df88220edaf1e143f79b1f2600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960440" cy="34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2.userapi.com/impg/tvQgs5Zjzh1MrsdzMkE-ytHr6QoeMaYq46x6GA/Lv9bN8YdvRU.jpg?size=1278x1600&amp;quality=95&amp;sign=a71026d38b05b1ac92660dedee71e10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04" y="2852936"/>
            <a:ext cx="2808312" cy="34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4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34481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сенсорного развития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условия для обогащения и накопления сенсорного опыта детей в ходе предметно-игровой деятельности через дидактически игры;</a:t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умения ориентироваться в различных свойствах предметов (цвете, величине, форме, количестве); 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–стимулировать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сопровождение собственных предметных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первичные волевые черты характера в процессе овладения целенаправленными действиями с предметами (умение не отвлекаться от поставленной задачи, доводить ее до завершения, стремиться к получению  положительного результата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40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399470"/>
            <a:ext cx="6696744" cy="376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marR="825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Сенсорное развитие реализуется в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825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направлениях: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25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Создание специальных средовых условий, облегчающих восприятие окружающих объектов и продуктивное взаимодействие с ними, адаптация среды с учётом потребностей ребёнка. 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 специальных игр и упражнений.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Важно, чтобы при выполнении упражнений было как можно меньше принуждения.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3.Работа с родителями</a:t>
            </a:r>
            <a:endParaRPr lang="ru-RU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6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пространнственная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развития в кабинете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-дефектолога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3" name="Picture 2" descr="https://sun9-46.userapi.com/impg/iGZJaX9EbB_ofQMRSdjrMpp0iC2KM6hkSMSzOw/7C6ya08AoXc.jpg?size=1600x1200&amp;quality=95&amp;sign=b419e28d1c4c0f0503fdc434ee5bc64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 b="8219"/>
          <a:stretch/>
        </p:blipFill>
        <p:spPr bwMode="auto">
          <a:xfrm>
            <a:off x="1691680" y="2060848"/>
            <a:ext cx="7053150" cy="42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00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445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68</cp:revision>
  <dcterms:created xsi:type="dcterms:W3CDTF">2014-11-07T17:01:55Z</dcterms:created>
  <dcterms:modified xsi:type="dcterms:W3CDTF">2022-01-26T20:47:40Z</dcterms:modified>
</cp:coreProperties>
</file>