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3" r:id="rId1"/>
    <p:sldMasterId id="2147483940" r:id="rId2"/>
  </p:sldMasterIdLst>
  <p:sldIdLst>
    <p:sldId id="287" r:id="rId3"/>
    <p:sldId id="256" r:id="rId4"/>
    <p:sldId id="265" r:id="rId5"/>
    <p:sldId id="268" r:id="rId6"/>
    <p:sldId id="262" r:id="rId7"/>
    <p:sldId id="267" r:id="rId8"/>
    <p:sldId id="270" r:id="rId9"/>
    <p:sldId id="263" r:id="rId10"/>
    <p:sldId id="282" r:id="rId11"/>
    <p:sldId id="258" r:id="rId12"/>
    <p:sldId id="271" r:id="rId13"/>
    <p:sldId id="284" r:id="rId14"/>
    <p:sldId id="283" r:id="rId15"/>
    <p:sldId id="264" r:id="rId16"/>
    <p:sldId id="266" r:id="rId17"/>
    <p:sldId id="269" r:id="rId18"/>
    <p:sldId id="272" r:id="rId19"/>
    <p:sldId id="279" r:id="rId20"/>
    <p:sldId id="274" r:id="rId21"/>
    <p:sldId id="278" r:id="rId22"/>
    <p:sldId id="280" r:id="rId23"/>
    <p:sldId id="285" r:id="rId24"/>
    <p:sldId id="28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03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581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631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327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1882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208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766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522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217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398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9"/>
            <a:ext cx="8596668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42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9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563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853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800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155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03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097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567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980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060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5850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070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260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795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00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20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670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29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3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43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03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3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577516" y="869479"/>
            <a:ext cx="12769516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   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Schoolbook"/>
            </a:endParaRPr>
          </a:p>
          <a:p>
            <a:pPr algn="ctr"/>
            <a:endParaRPr lang="ru-RU" sz="2000" dirty="0" smtClean="0">
              <a:solidFill>
                <a:schemeClr val="bg2">
                  <a:lumMod val="25000"/>
                </a:schemeClr>
              </a:solidFill>
              <a:latin typeface="Century Schoolbook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«</a:t>
            </a:r>
            <a:r>
              <a:rPr lang="ru-RU" sz="4000" b="1" dirty="0" err="1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Нейроигры</a:t>
            </a:r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 и упражнения</a:t>
            </a:r>
          </a:p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в развитии связной речи 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Century Schoolbook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и </a:t>
            </a:r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обучении грамоте </a:t>
            </a:r>
          </a:p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у детей с ТНР</a:t>
            </a: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»</a:t>
            </a:r>
          </a:p>
          <a:p>
            <a:pPr algn="ctr"/>
            <a:endParaRPr lang="ru-RU" sz="2000" dirty="0">
              <a:solidFill>
                <a:schemeClr val="bg2">
                  <a:lumMod val="25000"/>
                </a:schemeClr>
              </a:solidFill>
              <a:latin typeface="Century Schoolbook"/>
            </a:endParaRPr>
          </a:p>
          <a:p>
            <a:pPr algn="ctr"/>
            <a:endParaRPr lang="ru-RU" sz="2000" dirty="0" smtClean="0">
              <a:solidFill>
                <a:schemeClr val="bg2">
                  <a:lumMod val="25000"/>
                </a:schemeClr>
              </a:solidFill>
              <a:latin typeface="Century Schoolbook"/>
            </a:endParaRPr>
          </a:p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                                   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Schoolboo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01414" y="5566435"/>
            <a:ext cx="4323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Подготовила: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 учитель-логопед Трапезникова Ю.В.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201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577515" y="212154"/>
            <a:ext cx="125970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Century Schoolbook"/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Дидактическое пособие: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«Перчатки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», «Ладошки»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Century Schoolbook"/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   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Schoolbook"/>
            </a:endParaRPr>
          </a:p>
        </p:txBody>
      </p:sp>
      <p:pic>
        <p:nvPicPr>
          <p:cNvPr id="5" name="Объект 3"/>
          <p:cNvPicPr>
            <a:picLocks/>
          </p:cNvPicPr>
          <p:nvPr/>
        </p:nvPicPr>
        <p:blipFill rotWithShape="1">
          <a:blip r:embed="rId2"/>
          <a:srcRect t="7261" r="1651" b="11525"/>
          <a:stretch/>
        </p:blipFill>
        <p:spPr bwMode="auto">
          <a:xfrm>
            <a:off x="0" y="1535593"/>
            <a:ext cx="7736305" cy="4489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-1599" t="28406" r="-572" b="36586"/>
          <a:stretch/>
        </p:blipFill>
        <p:spPr>
          <a:xfrm>
            <a:off x="7872663" y="4031471"/>
            <a:ext cx="4289565" cy="2641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8" r="351" b="15614"/>
          <a:stretch/>
        </p:blipFill>
        <p:spPr>
          <a:xfrm>
            <a:off x="7872663" y="1653174"/>
            <a:ext cx="4319337" cy="2378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80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9569" y="212154"/>
            <a:ext cx="85544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Многофункциональное дидактическое пособие</a:t>
            </a:r>
          </a:p>
          <a:p>
            <a:pPr lvl="0" algn="ctr">
              <a:defRPr/>
            </a:pP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 </a:t>
            </a: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«Звуковое мороженое». </a:t>
            </a:r>
            <a:endParaRPr lang="ru-RU" sz="2000" b="1" dirty="0" smtClean="0">
              <a:solidFill>
                <a:srgbClr val="ACCBF9">
                  <a:lumMod val="25000"/>
                </a:srgbClr>
              </a:solidFill>
              <a:latin typeface="Century Schoolboo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5" name="Рисунок 4" descr="C:\Users\trape\AppData\Local\Temp\Rar$DIa27228.46512\20211012_1943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r="4159"/>
          <a:stretch/>
        </p:blipFill>
        <p:spPr bwMode="auto">
          <a:xfrm rot="5400000">
            <a:off x="-224346" y="1675370"/>
            <a:ext cx="3999731" cy="3472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Users\trape\AppData\Local\Temp\Rar$DIa27228.1810\20211012_1944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t="-51" b="-1"/>
          <a:stretch/>
        </p:blipFill>
        <p:spPr bwMode="auto">
          <a:xfrm rot="5400000">
            <a:off x="3453353" y="1673569"/>
            <a:ext cx="3980381" cy="3457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trape\AppData\Local\Temp\Rar$DIa27228.9259\20211012_19451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24343" b="14083"/>
          <a:stretch/>
        </p:blipFill>
        <p:spPr bwMode="auto">
          <a:xfrm rot="5400000">
            <a:off x="5976263" y="2810808"/>
            <a:ext cx="5303125" cy="2505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0509" y="0"/>
            <a:ext cx="2260390" cy="1696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trape\AppData\Local\Temp\Rar$DIa27160.38316\20211012_19412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5" t="26919" b="20184"/>
          <a:stretch/>
        </p:blipFill>
        <p:spPr bwMode="auto">
          <a:xfrm>
            <a:off x="10228882" y="2134652"/>
            <a:ext cx="1707999" cy="3857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22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9569" y="-239198"/>
            <a:ext cx="85544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Д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идактическое пособие – планшет: «Лучик»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644" r="19068"/>
          <a:stretch/>
        </p:blipFill>
        <p:spPr>
          <a:xfrm rot="16200000">
            <a:off x="4480630" y="2715173"/>
            <a:ext cx="2861898" cy="5278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1983" b="14638"/>
          <a:stretch/>
        </p:blipFill>
        <p:spPr>
          <a:xfrm rot="10800000">
            <a:off x="6364836" y="880766"/>
            <a:ext cx="5074357" cy="2792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1964" r="15333"/>
          <a:stretch/>
        </p:blipFill>
        <p:spPr>
          <a:xfrm rot="16200000">
            <a:off x="1486694" y="-266851"/>
            <a:ext cx="2774251" cy="5087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269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9569" y="-4417"/>
            <a:ext cx="85544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Д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идактическое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пособие 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«</a:t>
            </a:r>
            <a:r>
              <a:rPr lang="ru-RU" sz="2000" b="1" dirty="0" err="1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Нейрокубики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6276" r="5729" b="8566"/>
          <a:stretch/>
        </p:blipFill>
        <p:spPr>
          <a:xfrm>
            <a:off x="1581024" y="1106907"/>
            <a:ext cx="8111541" cy="5495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0218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2053" y="127937"/>
            <a:ext cx="9418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Многофункциональное дидактическое </a:t>
            </a: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пособие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: «</a:t>
            </a: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Рамка вкладыш»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5" b="10811"/>
          <a:stretch/>
        </p:blipFill>
        <p:spPr>
          <a:xfrm>
            <a:off x="8116722" y="3845670"/>
            <a:ext cx="2858571" cy="2854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14001" b="10726"/>
          <a:stretch/>
        </p:blipFill>
        <p:spPr>
          <a:xfrm>
            <a:off x="4788585" y="3845670"/>
            <a:ext cx="2879137" cy="2933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5" t="15692" r="1" b="7746"/>
          <a:stretch/>
        </p:blipFill>
        <p:spPr>
          <a:xfrm>
            <a:off x="8098533" y="700938"/>
            <a:ext cx="2858571" cy="2854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-1700" r="11164" b="3782"/>
          <a:stretch/>
        </p:blipFill>
        <p:spPr>
          <a:xfrm>
            <a:off x="4779490" y="711246"/>
            <a:ext cx="2879138" cy="2854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0" y="896162"/>
            <a:ext cx="4227485" cy="5636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2575" y="115201"/>
            <a:ext cx="1561966" cy="1171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857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9569" y="212154"/>
            <a:ext cx="85544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Многофункциональное дидактическое пособие</a:t>
            </a:r>
          </a:p>
          <a:p>
            <a:pPr lvl="0" algn="ctr">
              <a:defRPr/>
            </a:pP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 «</a:t>
            </a:r>
            <a:r>
              <a:rPr lang="ru-RU" sz="2000" b="1" dirty="0" err="1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Н</a:t>
            </a:r>
            <a:r>
              <a:rPr lang="ru-RU" sz="2000" b="1" dirty="0" err="1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ейропланшет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»</a:t>
            </a:r>
            <a:endParaRPr lang="ru-RU" sz="2000" b="1" dirty="0">
              <a:solidFill>
                <a:srgbClr val="ACCBF9">
                  <a:lumMod val="25000"/>
                </a:srgbClr>
              </a:solidFill>
              <a:latin typeface="Century Schoolbook"/>
            </a:endParaRPr>
          </a:p>
          <a:p>
            <a:pPr lvl="0" algn="ctr">
              <a:defRPr/>
            </a:pP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Игра «Найди пару»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" r="2966" b="10722"/>
          <a:stretch/>
        </p:blipFill>
        <p:spPr bwMode="auto">
          <a:xfrm rot="16200000">
            <a:off x="3363759" y="940539"/>
            <a:ext cx="4959700" cy="6399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046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9569" y="296378"/>
            <a:ext cx="85544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Д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идактическое </a:t>
            </a: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пособие 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«</a:t>
            </a: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Кулачки-ладошки»</a:t>
            </a:r>
            <a:endParaRPr lang="ru-RU" sz="2000" b="1" dirty="0" smtClean="0">
              <a:solidFill>
                <a:srgbClr val="ACCBF9">
                  <a:lumMod val="25000"/>
                </a:srgbClr>
              </a:solidFill>
              <a:latin typeface="Century Schoolboo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t="18324" r="-71" b="42600"/>
          <a:stretch/>
        </p:blipFill>
        <p:spPr>
          <a:xfrm rot="10800000">
            <a:off x="5972036" y="3236495"/>
            <a:ext cx="5258020" cy="1539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4288" b="36347"/>
          <a:stretch/>
        </p:blipFill>
        <p:spPr>
          <a:xfrm rot="10800000">
            <a:off x="387052" y="3236494"/>
            <a:ext cx="5297832" cy="156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7761" t="-666" r="30309"/>
          <a:stretch/>
        </p:blipFill>
        <p:spPr>
          <a:xfrm rot="16200000">
            <a:off x="7806379" y="3205581"/>
            <a:ext cx="1605290" cy="5242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t="14533" b="42693"/>
          <a:stretch/>
        </p:blipFill>
        <p:spPr>
          <a:xfrm>
            <a:off x="384148" y="5023971"/>
            <a:ext cx="5300736" cy="1605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34023" r="36273"/>
          <a:stretch/>
        </p:blipFill>
        <p:spPr>
          <a:xfrm rot="16200000">
            <a:off x="4961219" y="-2088635"/>
            <a:ext cx="1804737" cy="8100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804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 smtClean="0"/>
              <a:t>   </a:t>
            </a: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9569" y="212154"/>
            <a:ext cx="85544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Обучение элементам грамоты</a:t>
            </a:r>
          </a:p>
          <a:p>
            <a:pPr lvl="0" algn="ctr">
              <a:defRPr/>
            </a:pPr>
            <a:r>
              <a:rPr lang="ru-RU" sz="24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     Д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идактическое </a:t>
            </a: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пособие 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«</a:t>
            </a:r>
            <a:r>
              <a:rPr lang="ru-RU" sz="2000" b="1" dirty="0" err="1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Нейротропинка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»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80" y="1563081"/>
            <a:ext cx="6939883" cy="5204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6" t="4562" r="16442"/>
          <a:stretch/>
        </p:blipFill>
        <p:spPr>
          <a:xfrm>
            <a:off x="108727" y="1101118"/>
            <a:ext cx="2983831" cy="5666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r="-2709" b="10877"/>
          <a:stretch/>
        </p:blipFill>
        <p:spPr>
          <a:xfrm>
            <a:off x="9464307" y="84221"/>
            <a:ext cx="2635994" cy="2251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158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 descr="C:\Users\trape\AppData\Local\Temp\Rar$DIa11796.7738\20211012_1337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1660" r="12665" b="2198"/>
          <a:stretch/>
        </p:blipFill>
        <p:spPr bwMode="auto">
          <a:xfrm rot="5400000">
            <a:off x="2779188" y="629273"/>
            <a:ext cx="6032590" cy="642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359569" y="79806"/>
            <a:ext cx="855445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Книга-тренинг: «</a:t>
            </a:r>
            <a:r>
              <a:rPr lang="ru-RU" sz="2400" b="1" dirty="0" err="1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Скорочтение</a:t>
            </a:r>
            <a:r>
              <a:rPr lang="ru-RU" sz="24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»</a:t>
            </a:r>
            <a:endParaRPr lang="ru-RU" sz="2400" b="1" dirty="0">
              <a:solidFill>
                <a:srgbClr val="ACCBF9">
                  <a:lumMod val="25000"/>
                </a:srgbClr>
              </a:solidFill>
              <a:latin typeface="Century Schoolboo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Шамиль Ахмадулин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9569" y="212154"/>
            <a:ext cx="8554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Упражнение: «Дирижёр»</a:t>
            </a:r>
            <a:endParaRPr lang="ru-RU" sz="2000" b="1" dirty="0">
              <a:solidFill>
                <a:srgbClr val="ACCBF9">
                  <a:lumMod val="25000"/>
                </a:srgbClr>
              </a:solidFill>
              <a:latin typeface="Century Schoolbook"/>
            </a:endParaRPr>
          </a:p>
        </p:txBody>
      </p:sp>
      <p:pic>
        <p:nvPicPr>
          <p:cNvPr id="5" name="Рисунок 4" descr="C:\Users\trape\AppData\Local\Temp\Rar$DIa11796.30921\20211012_13362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t="2865" r="6276" b="3149"/>
          <a:stretch/>
        </p:blipFill>
        <p:spPr bwMode="auto">
          <a:xfrm rot="5400000">
            <a:off x="6433161" y="906445"/>
            <a:ext cx="4923225" cy="5214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t="2948" r="19387"/>
          <a:stretch/>
        </p:blipFill>
        <p:spPr>
          <a:xfrm rot="16200000">
            <a:off x="530641" y="995394"/>
            <a:ext cx="4923224" cy="503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832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4084" y="-56959"/>
            <a:ext cx="1078619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   </a:t>
            </a:r>
            <a:r>
              <a:rPr lang="ru-RU" sz="2700" b="1" dirty="0" err="1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Нейроигры</a:t>
            </a:r>
            <a:r>
              <a:rPr lang="ru-RU" sz="27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 и упражнения в развитии связной речи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Century Schoolbook"/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Дидактическое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пособие </a:t>
            </a: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 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кукла -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балансир: «Часть речи»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464" t="15375" r="1464" b="10681"/>
          <a:stretch/>
        </p:blipFill>
        <p:spPr>
          <a:xfrm>
            <a:off x="462275" y="1417392"/>
            <a:ext cx="4259370" cy="4199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9638" r="7983"/>
          <a:stretch/>
        </p:blipFill>
        <p:spPr>
          <a:xfrm>
            <a:off x="9220664" y="4126832"/>
            <a:ext cx="1856713" cy="2431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800" t="14148" r="10881" b="9168"/>
          <a:stretch/>
        </p:blipFill>
        <p:spPr>
          <a:xfrm>
            <a:off x="9220664" y="1249908"/>
            <a:ext cx="1907818" cy="2504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4316" t="15384" r="13241" b="10310"/>
          <a:stretch/>
        </p:blipFill>
        <p:spPr>
          <a:xfrm>
            <a:off x="5976242" y="4182902"/>
            <a:ext cx="2035366" cy="2446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5755" r="10065" b="7048"/>
          <a:stretch/>
        </p:blipFill>
        <p:spPr>
          <a:xfrm>
            <a:off x="6011715" y="1261611"/>
            <a:ext cx="1918879" cy="2480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432015" y="3780124"/>
            <a:ext cx="1260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 Schoolbook"/>
              </a:rPr>
              <a:t>Предмет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60456" y="3748145"/>
            <a:ext cx="2850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 Schoolbook"/>
              </a:rPr>
              <a:t>Действие  предмета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26869" y="6514774"/>
            <a:ext cx="2911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 Schoolbook"/>
              </a:rPr>
              <a:t>Признак предмета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523387" y="6513472"/>
            <a:ext cx="1260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 Schoolbook"/>
              </a:rPr>
              <a:t>Предлог</a:t>
            </a:r>
            <a:endParaRPr lang="ru-RU" dirty="0"/>
          </a:p>
        </p:txBody>
      </p:sp>
      <p:pic>
        <p:nvPicPr>
          <p:cNvPr id="15" name="Picture 2" descr="https://dawn2dawnphotography.files.wordpress.com/2014/03/teton-aspens_70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78" y="504733"/>
            <a:ext cx="2261936" cy="1120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Прямоугольник 12"/>
          <p:cNvSpPr/>
          <p:nvPr/>
        </p:nvSpPr>
        <p:spPr>
          <a:xfrm>
            <a:off x="193483" y="5504240"/>
            <a:ext cx="47335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Осень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Теплая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ветреная.</a:t>
            </a:r>
          </a:p>
          <a:p>
            <a:pPr indent="270510"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Наступила, пожелтела,    </a:t>
            </a:r>
          </a:p>
          <a:p>
            <a:pPr indent="270510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зашуршала</a:t>
            </a:r>
          </a:p>
          <a:p>
            <a:pPr indent="270510"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Осень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дождливое время года.</a:t>
            </a:r>
          </a:p>
          <a:p>
            <a:pPr indent="270510"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Золотая осень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8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9569" y="212154"/>
            <a:ext cx="8554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Упражнение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«Клиновидные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таблицы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t="4561" r="19957" b="6491"/>
          <a:stretch/>
        </p:blipFill>
        <p:spPr>
          <a:xfrm rot="16200000">
            <a:off x="366648" y="1565565"/>
            <a:ext cx="5413027" cy="4874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986" y="1251646"/>
            <a:ext cx="5032939" cy="5457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078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9569" y="212154"/>
            <a:ext cx="8554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Упражнения: «</a:t>
            </a:r>
            <a:r>
              <a:rPr lang="ru-RU" sz="2000" b="1" dirty="0" err="1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Переключалка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», «Найди букву»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12105" r="1268" b="16140"/>
          <a:stretch/>
        </p:blipFill>
        <p:spPr>
          <a:xfrm>
            <a:off x="413630" y="1010501"/>
            <a:ext cx="5356631" cy="5304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t="11930" r="2203" b="14737"/>
          <a:stretch/>
        </p:blipFill>
        <p:spPr>
          <a:xfrm>
            <a:off x="6139256" y="1010501"/>
            <a:ext cx="5266679" cy="5304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65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4696" y="234882"/>
            <a:ext cx="6851104" cy="922114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011ABB-8B80-401D-9CB6-82D42D94F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480" y="3347214"/>
            <a:ext cx="3789040" cy="37890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231" y="507251"/>
            <a:ext cx="106840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ru-RU" sz="135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      </a:t>
            </a: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Используя в процессе коррекционной работы </a:t>
            </a:r>
            <a:r>
              <a:rPr lang="ru-RU" sz="2000" b="1" dirty="0" err="1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нейроигры</a:t>
            </a: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 и упражнения мы способствуем созданию новых нейронных связей и улучшаем межполушарное взаимодействие, которое является основой развития интеллекта.</a:t>
            </a:r>
          </a:p>
          <a:p>
            <a:pPr algn="just" defTabSz="914400">
              <a:defRPr/>
            </a:pP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      Тем самым повышаем стрессоустойчивость, улучшаем мыслительную деятельность, способствуем развитию внимания, памяти, крупной и мелкой моторики, формированию пространственных представлений, облегчаем процесс обучения чтению и письму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. </a:t>
            </a:r>
            <a:endParaRPr lang="ru-RU" sz="200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90278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36870" y="1484786"/>
            <a:ext cx="7963586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endParaRPr lang="ru-RU" sz="1350" b="1" dirty="0">
              <a:solidFill>
                <a:srgbClr val="ACCBF9">
                  <a:lumMod val="25000"/>
                </a:srgbClr>
              </a:solidFill>
              <a:latin typeface="Century Schoolbook"/>
            </a:endParaRPr>
          </a:p>
          <a:p>
            <a:pPr algn="just" defTabSz="914400">
              <a:defRPr/>
            </a:pPr>
            <a:r>
              <a:rPr lang="ru-RU" sz="135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                               </a:t>
            </a:r>
            <a:r>
              <a:rPr lang="ru-RU" sz="66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Спасибо </a:t>
            </a:r>
          </a:p>
          <a:p>
            <a:pPr algn="just" defTabSz="914400">
              <a:defRPr/>
            </a:pPr>
            <a:r>
              <a:rPr lang="ru-RU" sz="66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    за внимание  </a:t>
            </a:r>
            <a:endParaRPr lang="ru-RU" sz="6600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06147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5189" y="-282844"/>
            <a:ext cx="10166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Дидактическое пособие -</a:t>
            </a: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п</a:t>
            </a:r>
            <a:r>
              <a:rPr lang="ru-RU" sz="2000" b="1" dirty="0" err="1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ланшет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: «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Схема предложения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1028" name="Picture 4" descr="https://static4.depositphotos.com/1008328/311/i/950/depositphotos_3113415-stock-photo-leopard-cat-on-a-chai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7" r="17237"/>
          <a:stretch/>
        </p:blipFill>
        <p:spPr bwMode="auto">
          <a:xfrm>
            <a:off x="5105329" y="425042"/>
            <a:ext cx="1701318" cy="2592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-1942" r="22087" b="10391"/>
          <a:stretch/>
        </p:blipFill>
        <p:spPr>
          <a:xfrm>
            <a:off x="4799512" y="4773239"/>
            <a:ext cx="1313677" cy="1653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" b="12777"/>
          <a:stretch/>
        </p:blipFill>
        <p:spPr>
          <a:xfrm rot="16200000">
            <a:off x="1490369" y="4703127"/>
            <a:ext cx="1520627" cy="1697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2" r="20913"/>
          <a:stretch/>
        </p:blipFill>
        <p:spPr>
          <a:xfrm rot="10800000">
            <a:off x="6397199" y="4788827"/>
            <a:ext cx="1092080" cy="1670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23340" r="4666" b="28128"/>
          <a:stretch/>
        </p:blipFill>
        <p:spPr>
          <a:xfrm rot="16200000">
            <a:off x="3067399" y="5057426"/>
            <a:ext cx="1728227" cy="1167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3288" y="4773239"/>
            <a:ext cx="1132334" cy="1676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679051" y="6381208"/>
            <a:ext cx="1143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Признак</a:t>
            </a:r>
          </a:p>
          <a:p>
            <a:pPr algn="ctr"/>
            <a:r>
              <a:rPr lang="ru-RU" sz="14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 предмета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326528" y="6461417"/>
            <a:ext cx="1016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Предмет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947624" y="6353138"/>
            <a:ext cx="1143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Действие</a:t>
            </a:r>
          </a:p>
          <a:p>
            <a:pPr algn="ctr"/>
            <a:r>
              <a:rPr lang="ru-RU" sz="14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 предмета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311159" y="6473457"/>
            <a:ext cx="9909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Предлог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38111" y="6481465"/>
            <a:ext cx="1016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Предмет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26459" t="3294" r="46786" b="2150"/>
          <a:stretch/>
        </p:blipFill>
        <p:spPr>
          <a:xfrm rot="16200000">
            <a:off x="4288890" y="-455920"/>
            <a:ext cx="1843657" cy="8687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11118" t="2551" r="9210"/>
          <a:stretch/>
        </p:blipFill>
        <p:spPr>
          <a:xfrm rot="5400000">
            <a:off x="9114455" y="-234081"/>
            <a:ext cx="2328965" cy="3601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284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8995" y="-330689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C:\Users\trape\AppData\Local\Temp\Rar$DIa27160.9166\20211012_1941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9" r="2368" b="6566"/>
          <a:stretch/>
        </p:blipFill>
        <p:spPr bwMode="auto">
          <a:xfrm>
            <a:off x="2378427" y="1059495"/>
            <a:ext cx="6604111" cy="3962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C:\Users\trape\AppData\Local\Temp\Rar$DIa27228.45812\20211012_1941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" b="10081"/>
          <a:stretch/>
        </p:blipFill>
        <p:spPr bwMode="auto">
          <a:xfrm>
            <a:off x="8982538" y="5130484"/>
            <a:ext cx="2860048" cy="1633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trape\AppData\Local\Temp\Rar$DIa27228.540\20211012_1942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1" b="10085"/>
          <a:stretch/>
        </p:blipFill>
        <p:spPr bwMode="auto">
          <a:xfrm>
            <a:off x="97115" y="5149516"/>
            <a:ext cx="3283760" cy="1708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C:\Users\trape\AppData\Local\Temp\Rar$DIa27228.4374\20211012_19431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17995" b="18373"/>
          <a:stretch/>
        </p:blipFill>
        <p:spPr bwMode="auto">
          <a:xfrm rot="5400000">
            <a:off x="8612225" y="1702200"/>
            <a:ext cx="4392296" cy="2032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-493295" y="-136758"/>
            <a:ext cx="1277754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Нейроигры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 и упражнения при обучении элементам грамоты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Century Schoolbook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Дидактическое пособие: «Символы звуков»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Century Schoolbook"/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entury Schoolbook"/>
              </a:rPr>
              <a:t>   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65616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38460" y="222419"/>
            <a:ext cx="61236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Дидактическое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пособие </a:t>
            </a:r>
            <a:endParaRPr lang="ru-RU" sz="2000" b="1" dirty="0">
              <a:solidFill>
                <a:srgbClr val="ACCBF9">
                  <a:lumMod val="25000"/>
                </a:srgbClr>
              </a:solidFill>
              <a:latin typeface="Century Schoolboo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«Ладошки - поп </a:t>
            </a:r>
            <a:r>
              <a:rPr lang="ru-RU" sz="2000" b="1" dirty="0" err="1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ит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          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t="23684" r="7711" b="36316"/>
          <a:stretch/>
        </p:blipFill>
        <p:spPr>
          <a:xfrm>
            <a:off x="5712074" y="2513455"/>
            <a:ext cx="3649331" cy="3665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t="23684" r="7711" b="36316"/>
          <a:stretch/>
        </p:blipFill>
        <p:spPr>
          <a:xfrm flipH="1">
            <a:off x="498806" y="2384779"/>
            <a:ext cx="3887312" cy="3904437"/>
          </a:xfrm>
          <a:prstGeom prst="rect">
            <a:avLst/>
          </a:prstGeom>
        </p:spPr>
      </p:pic>
      <p:pic>
        <p:nvPicPr>
          <p:cNvPr id="1026" name="Picture 2" descr="https://avatars.mds.yandex.net/i?id=fe874bfae3421e18fcfaaa075a8038ba-5185584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4" y="2641731"/>
            <a:ext cx="634996" cy="42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sd.kopilkaurokov.ru/up/html/2018/09/19/k_5ba244482064c/478198_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6407" y="2611283"/>
            <a:ext cx="682089" cy="68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ukadeti.ru/content/images/essence/color/2301/36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91" y="3366884"/>
            <a:ext cx="723628" cy="6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.wallhere.com/photos/08/47/squirrel_white_background_animal-616098.jpg!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t="20240" r="17096" b="6989"/>
          <a:stretch/>
        </p:blipFill>
        <p:spPr bwMode="auto">
          <a:xfrm>
            <a:off x="5447292" y="1986994"/>
            <a:ext cx="1044582" cy="78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ook.com.ua/pic/201901/1920x1200/look.com.ua-3216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96" y="1844844"/>
            <a:ext cx="940032" cy="5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atherineasquithgallery.com/uploads/posts/2021-03/1614589746_64-p-kartinka-sobaki-na-belom-fone-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61" y="1838881"/>
            <a:ext cx="903127" cy="68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atherineasquithgallery.com/uploads/posts/2021-03/1614589200_7-p-slon-na-belom-fone-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5" t="9845" r="18273" b="6259"/>
          <a:stretch/>
        </p:blipFill>
        <p:spPr bwMode="auto">
          <a:xfrm>
            <a:off x="3802219" y="3504623"/>
            <a:ext cx="926955" cy="70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yt3.ggpht.com/a/AATXAJwiZ_JkezqRPzM6uxSLvdAm61cysvajWsQySwOT=s900-c-k-c0xffffffff-no-rj-m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90" y="1620187"/>
            <a:ext cx="941386" cy="94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t3.depositphotos.com/3997585/13857/v/450/depositphotos_138573980-stock-illustration-wooden-table-isolated-illustration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9730" r="6938" b="11567"/>
          <a:stretch/>
        </p:blipFill>
        <p:spPr bwMode="auto">
          <a:xfrm>
            <a:off x="8305095" y="1940384"/>
            <a:ext cx="680919" cy="62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thumbs.dreamstime.com/b/%D1%8F%D1%80%D0%BA%D0%BE%D0%B9-%D0%BA%D1%80%D0%B0%D1%81%D0%BD%D0%BE%D0%B9-%D1%88-%D1%8F%D0%BF%D0%B0-%D1%81%D0%B2%D1%8F%D0%B7%D0%B0%D0%BD%D0%BD%D0%B0%D1%8F-%D0%B7%D0%B8%D0%BC%D0%BE%D0%B9-%D1%81-%D0%BF%D0%BE%D0%BC%D0%BF%D0%BE%D0%BD%D0%BE%D0%BC-7930190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1" t="9381" r="16698" b="6593"/>
          <a:stretch/>
        </p:blipFill>
        <p:spPr bwMode="auto">
          <a:xfrm>
            <a:off x="3510881" y="1901648"/>
            <a:ext cx="777069" cy="95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0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06909" y="224186"/>
            <a:ext cx="8840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Дидактическое пособие</a:t>
            </a:r>
          </a:p>
          <a:p>
            <a:pPr lvl="0" algn="ctr">
              <a:defRPr/>
            </a:pP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 «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Планшет с вкладышами» </a:t>
            </a: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для формирования звукового анализа и синтеза.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5" name="Рисунок 4" descr="C:\Users\trape\AppData\Local\Temp\Rar$DIa22748.37759\20211012_13295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r="7805"/>
          <a:stretch/>
        </p:blipFill>
        <p:spPr bwMode="auto">
          <a:xfrm rot="16200000">
            <a:off x="348915" y="1909859"/>
            <a:ext cx="4836695" cy="4455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" t="6459" r="882" b="16869"/>
          <a:stretch/>
        </p:blipFill>
        <p:spPr>
          <a:xfrm>
            <a:off x="6144399" y="1684421"/>
            <a:ext cx="4837164" cy="4944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9151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9569" y="212154"/>
            <a:ext cx="85544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Обучение элементам грамоты</a:t>
            </a:r>
          </a:p>
          <a:p>
            <a:pPr lvl="0" algn="ctr">
              <a:defRPr/>
            </a:pP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Дидактическое пособие </a:t>
            </a: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«</a:t>
            </a:r>
            <a:r>
              <a:rPr lang="ru-RU" sz="2000" b="1" dirty="0" err="1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Пальцеход</a:t>
            </a:r>
            <a:r>
              <a:rPr lang="ru-RU" sz="2000" b="1" dirty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» </a:t>
            </a:r>
            <a:endParaRPr lang="ru-RU" sz="2000" b="1" dirty="0" smtClean="0">
              <a:solidFill>
                <a:srgbClr val="ACCBF9">
                  <a:lumMod val="25000"/>
                </a:srgbClr>
              </a:solidFill>
              <a:latin typeface="Century Schoolboo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5" name="Рисунок 4" descr="C:\Users\trape\AppData\Local\Temp\Rar$DIa22748.35378\20211012_13264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r="16413"/>
          <a:stretch/>
        </p:blipFill>
        <p:spPr bwMode="auto">
          <a:xfrm rot="5400000">
            <a:off x="4488513" y="1939913"/>
            <a:ext cx="4716379" cy="4455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5756" r="2676" b="5758"/>
          <a:stretch/>
        </p:blipFill>
        <p:spPr>
          <a:xfrm>
            <a:off x="232753" y="1597149"/>
            <a:ext cx="4024561" cy="4950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24793" b="30443"/>
          <a:stretch/>
        </p:blipFill>
        <p:spPr>
          <a:xfrm rot="16200000">
            <a:off x="7888504" y="3362497"/>
            <a:ext cx="4795474" cy="1609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7344" r="28344"/>
          <a:stretch/>
        </p:blipFill>
        <p:spPr>
          <a:xfrm rot="16200000">
            <a:off x="10178717" y="-250293"/>
            <a:ext cx="1335505" cy="2260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527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52274" y="212154"/>
            <a:ext cx="5319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Дидактическое 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пособие</a:t>
            </a:r>
          </a:p>
          <a:p>
            <a:pPr lvl="0" algn="ctr">
              <a:defRPr/>
            </a:pP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 «</a:t>
            </a:r>
            <a:r>
              <a:rPr lang="ru-RU" sz="2000" b="1" dirty="0" err="1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Нейробарабан</a:t>
            </a:r>
            <a:r>
              <a:rPr lang="ru-RU" sz="2000" b="1" dirty="0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»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12" y="1090527"/>
            <a:ext cx="7689964" cy="5767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635" t="-277" r="16476"/>
          <a:stretch/>
        </p:blipFill>
        <p:spPr>
          <a:xfrm rot="16200000">
            <a:off x="9603682" y="-1024212"/>
            <a:ext cx="1564106" cy="3612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4894"/>
          <a:stretch/>
        </p:blipFill>
        <p:spPr>
          <a:xfrm>
            <a:off x="0" y="0"/>
            <a:ext cx="3212482" cy="253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35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0"/>
            <a:ext cx="842493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52274" y="67770"/>
            <a:ext cx="5319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Дидактическое пособие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«</a:t>
            </a:r>
            <a:r>
              <a:rPr lang="ru-RU" sz="2000" b="1" dirty="0" err="1" smtClean="0">
                <a:solidFill>
                  <a:srgbClr val="ACCBF9">
                    <a:lumMod val="25000"/>
                  </a:srgbClr>
                </a:solidFill>
                <a:latin typeface="Century Schoolbook"/>
              </a:rPr>
              <a:t>Нейродорожки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»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36509"/>
          <a:stretch/>
        </p:blipFill>
        <p:spPr>
          <a:xfrm>
            <a:off x="6129365" y="4993976"/>
            <a:ext cx="4804880" cy="1821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trape\AppData\Local\Temp\Rar$DIa15828.10284\20211012_1952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2" t="13470" r="962" b="39282"/>
          <a:stretch/>
        </p:blipFill>
        <p:spPr bwMode="auto">
          <a:xfrm>
            <a:off x="5460807" y="878305"/>
            <a:ext cx="6342172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trape\AppData\Local\Temp\Rar$DIa15828.21986\20211012_19574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r="12012"/>
          <a:stretch/>
        </p:blipFill>
        <p:spPr bwMode="auto">
          <a:xfrm>
            <a:off x="0" y="878305"/>
            <a:ext cx="5335956" cy="4666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34461" b="14477"/>
          <a:stretch/>
        </p:blipFill>
        <p:spPr>
          <a:xfrm>
            <a:off x="5460807" y="3116257"/>
            <a:ext cx="6342172" cy="2428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56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Аспект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1416</TotalTime>
  <Words>324</Words>
  <Application>Microsoft Office PowerPoint</Application>
  <PresentationFormat>Широкоэкранный</PresentationFormat>
  <Paragraphs>267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Century Schoolbook</vt:lpstr>
      <vt:lpstr>Times New Roman</vt:lpstr>
      <vt:lpstr>Trebuchet MS</vt:lpstr>
      <vt:lpstr>Wingdings 3</vt:lpstr>
      <vt:lpstr>Аспект</vt:lpstr>
      <vt:lpstr>1_Аспект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Трапезников</dc:creator>
  <cp:lastModifiedBy>Александр Трапезников</cp:lastModifiedBy>
  <cp:revision>82</cp:revision>
  <dcterms:created xsi:type="dcterms:W3CDTF">2021-09-27T07:04:26Z</dcterms:created>
  <dcterms:modified xsi:type="dcterms:W3CDTF">2021-10-22T07:33:35Z</dcterms:modified>
</cp:coreProperties>
</file>