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7" r:id="rId4"/>
    <p:sldId id="258" r:id="rId5"/>
    <p:sldId id="259" r:id="rId6"/>
    <p:sldId id="260" r:id="rId7"/>
    <p:sldId id="261" r:id="rId8"/>
    <p:sldId id="262" r:id="rId9"/>
    <p:sldId id="267" r:id="rId10"/>
    <p:sldId id="277" r:id="rId11"/>
    <p:sldId id="269" r:id="rId12"/>
    <p:sldId id="270" r:id="rId13"/>
    <p:sldId id="271" r:id="rId14"/>
    <p:sldId id="272" r:id="rId15"/>
    <p:sldId id="273" r:id="rId16"/>
    <p:sldId id="276" r:id="rId17"/>
    <p:sldId id="274" r:id="rId18"/>
    <p:sldId id="275" r:id="rId19"/>
    <p:sldId id="278" r:id="rId20"/>
    <p:sldId id="27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4FEB0"/>
    <a:srgbClr val="21FF3B"/>
    <a:srgbClr val="FFCC99"/>
    <a:srgbClr val="63F927"/>
    <a:srgbClr val="FFFF66"/>
    <a:srgbClr val="66FFFF"/>
    <a:srgbClr val="99FF66"/>
    <a:srgbClr val="C7B1FD"/>
    <a:srgbClr val="91F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49356E-67C2-45C4-965C-F7FDB896D837}" type="datetimeFigureOut">
              <a:rPr lang="ru-RU" smtClean="0"/>
              <a:pPr/>
              <a:t>26.01.2024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12975B-01BD-4AF5-8856-04E5234A40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FEB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9356E-67C2-45C4-965C-F7FDB896D837}" type="datetimeFigureOut">
              <a:rPr lang="ru-RU" smtClean="0"/>
              <a:pPr/>
              <a:t>26.01.2024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2975B-01BD-4AF5-8856-04E5234A40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normAutofit fontScale="90000"/>
          </a:bodyPr>
          <a:lstStyle/>
          <a:p>
            <a:r>
              <a:rPr lang="ru-RU" sz="1800"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 </a:t>
            </a:r>
            <a:br>
              <a:rPr lang="ru-RU" b="1" i="1" dirty="0" smtClean="0">
                <a:solidFill>
                  <a:srgbClr val="FF0000"/>
                </a:solidFill>
                <a:latin typeface="Times New Roman" pitchFamily="18" charset="0"/>
                <a:cs typeface="Times New Roman" pitchFamily="18" charset="0"/>
              </a:rPr>
            </a:br>
            <a:r>
              <a:rPr lang="ru-RU" sz="2700" b="1" i="1" dirty="0">
                <a:solidFill>
                  <a:srgbClr val="FF0000"/>
                </a:solidFill>
                <a:latin typeface="Times New Roman" pitchFamily="18" charset="0"/>
                <a:cs typeface="Times New Roman" pitchFamily="18" charset="0"/>
              </a:rPr>
              <a:t>Использование </a:t>
            </a:r>
            <a:r>
              <a:rPr lang="ru-RU" sz="2700" b="1" i="1" dirty="0" smtClean="0">
                <a:solidFill>
                  <a:srgbClr val="FF0000"/>
                </a:solidFill>
                <a:latin typeface="Times New Roman" pitchFamily="18" charset="0"/>
                <a:cs typeface="Times New Roman" pitchFamily="18" charset="0"/>
              </a:rPr>
              <a:t>традиционных и нетрадиционных </a:t>
            </a:r>
            <a:r>
              <a:rPr lang="ru-RU" sz="2700" b="1" i="1" dirty="0">
                <a:solidFill>
                  <a:srgbClr val="FF0000"/>
                </a:solidFill>
                <a:latin typeface="Times New Roman" pitchFamily="18" charset="0"/>
                <a:cs typeface="Times New Roman" pitchFamily="18" charset="0"/>
              </a:rPr>
              <a:t>технологий в коррекционной работе с детьми с ЗПР по развитию мелкой моторики</a:t>
            </a:r>
            <a:r>
              <a:rPr lang="ru-RU" sz="2400" dirty="0"/>
              <a:t/>
            </a:r>
            <a:br>
              <a:rPr lang="ru-RU" sz="2400" dirty="0"/>
            </a:br>
            <a:endParaRPr lang="ru-RU" dirty="0"/>
          </a:p>
        </p:txBody>
      </p:sp>
      <p:sp>
        <p:nvSpPr>
          <p:cNvPr id="5" name="Прямоугольник 4"/>
          <p:cNvSpPr/>
          <p:nvPr/>
        </p:nvSpPr>
        <p:spPr>
          <a:xfrm>
            <a:off x="357158" y="5929330"/>
            <a:ext cx="8501122" cy="707886"/>
          </a:xfrm>
          <a:prstGeom prst="rect">
            <a:avLst/>
          </a:prstGeom>
        </p:spPr>
        <p:txBody>
          <a:bodyPr wrap="square">
            <a:spAutoFit/>
          </a:bodyPr>
          <a:lstStyle/>
          <a:p>
            <a:pPr algn="ctr"/>
            <a:r>
              <a:rPr lang="ru-RU" sz="2000" b="1" i="1" dirty="0" smtClean="0">
                <a:latin typeface="Times New Roman" pitchFamily="18" charset="0"/>
                <a:cs typeface="Times New Roman" pitchFamily="18" charset="0"/>
              </a:rPr>
              <a:t>Выполнила: учитель-дефектолог  МДОАУ «Детский сад № 1» г. Орска </a:t>
            </a:r>
            <a:r>
              <a:rPr lang="ru-RU" sz="2000" b="1" i="1" dirty="0" err="1" smtClean="0">
                <a:latin typeface="Times New Roman" pitchFamily="18" charset="0"/>
                <a:cs typeface="Times New Roman" pitchFamily="18" charset="0"/>
              </a:rPr>
              <a:t>Рябчикова</a:t>
            </a:r>
            <a:r>
              <a:rPr lang="ru-RU" sz="2000" b="1" i="1" dirty="0" smtClean="0">
                <a:latin typeface="Times New Roman" pitchFamily="18" charset="0"/>
                <a:cs typeface="Times New Roman" pitchFamily="18" charset="0"/>
              </a:rPr>
              <a:t> Н.Г.</a:t>
            </a:r>
          </a:p>
        </p:txBody>
      </p:sp>
      <p:sp>
        <p:nvSpPr>
          <p:cNvPr id="7" name="Содержимое 6"/>
          <p:cNvSpPr>
            <a:spLocks noGrp="1"/>
          </p:cNvSpPr>
          <p:nvPr>
            <p:ph idx="1"/>
          </p:nvPr>
        </p:nvSpPr>
        <p:spPr>
          <a:xfrm>
            <a:off x="357158" y="1856605"/>
            <a:ext cx="8215370" cy="4012498"/>
          </a:xfrm>
        </p:spPr>
        <p:txBody>
          <a:bodyPr/>
          <a:lstStyle/>
          <a:p>
            <a:pPr>
              <a:buNone/>
            </a:pPr>
            <a:r>
              <a:rPr lang="ru-RU" dirty="0" smtClean="0"/>
              <a:t>               </a:t>
            </a:r>
            <a:endParaRPr lang="ru-RU" dirty="0"/>
          </a:p>
        </p:txBody>
      </p:sp>
      <p:pic>
        <p:nvPicPr>
          <p:cNvPr id="8" name="Рисунок 7" descr="https://idei.club/raznoe/uploads/posts/2022-11/1668772103_idei-club-p-tsvetnie-kamushki-dlya-dekora-dizain-oboi-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7" y="1584738"/>
            <a:ext cx="2657534" cy="1772253"/>
          </a:xfrm>
          <a:prstGeom prst="rect">
            <a:avLst/>
          </a:prstGeom>
          <a:noFill/>
          <a:ln>
            <a:noFill/>
          </a:ln>
        </p:spPr>
      </p:pic>
      <p:pic>
        <p:nvPicPr>
          <p:cNvPr id="9" name="Рисунок 8" descr="http://ladyadvice.ru/wp-content/uploads/2017/03/for-children-toys-developmental-toys-5020050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7" y="3645024"/>
            <a:ext cx="2657535" cy="1993410"/>
          </a:xfrm>
          <a:prstGeom prst="rect">
            <a:avLst/>
          </a:prstGeom>
          <a:noFill/>
          <a:ln>
            <a:noFill/>
          </a:ln>
        </p:spPr>
      </p:pic>
      <p:pic>
        <p:nvPicPr>
          <p:cNvPr id="10" name="Рисунок 9" descr="https://fsd.multiurok.ru/html/2021/01/29/s_6013e8aa9dfb4/1624446_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055" y="1586508"/>
            <a:ext cx="2808312" cy="1914500"/>
          </a:xfrm>
          <a:prstGeom prst="rect">
            <a:avLst/>
          </a:prstGeom>
          <a:noFill/>
          <a:ln>
            <a:noFill/>
          </a:ln>
        </p:spPr>
      </p:pic>
      <p:pic>
        <p:nvPicPr>
          <p:cNvPr id="12" name="Рисунок 11" descr="https://main-cdn.sbermegamarket.ru/big1/hlr-system/11/49/62/29/57/30/100027021158b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6056" y="3861049"/>
            <a:ext cx="2839836" cy="1777386"/>
          </a:xfrm>
          <a:prstGeom prst="rect">
            <a:avLst/>
          </a:prstGeom>
          <a:noFill/>
          <a:ln>
            <a:noFill/>
          </a:ln>
        </p:spPr>
      </p:pic>
      <p:pic>
        <p:nvPicPr>
          <p:cNvPr id="13" name="Рисунок 12" descr="http://ds308.ucoz.org/2021-2022/VESNA-2022/massazhnyj_mjach.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1916832"/>
            <a:ext cx="2620516" cy="2095500"/>
          </a:xfrm>
          <a:prstGeom prst="rect">
            <a:avLst/>
          </a:prstGeom>
          <a:noFill/>
          <a:ln>
            <a:noFill/>
          </a:ln>
        </p:spPr>
      </p:pic>
      <p:pic>
        <p:nvPicPr>
          <p:cNvPr id="14" name="Рисунок 13" descr="http://logopedtomilina.ru/upload/iblock/b38/b38c7f87443aefeb9482331ade7909c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181154"/>
            <a:ext cx="2355889" cy="1457280"/>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60654"/>
            <a:ext cx="8286808" cy="2646878"/>
          </a:xfrm>
          <a:prstGeom prst="rect">
            <a:avLst/>
          </a:prstGeom>
        </p:spPr>
        <p:txBody>
          <a:bodyPr wrap="square">
            <a:spAutoFit/>
          </a:bodyPr>
          <a:lstStyle/>
          <a:p>
            <a:pPr algn="ctr"/>
            <a:r>
              <a:rPr lang="ru-RU" sz="2000" b="1" i="1" dirty="0" smtClean="0">
                <a:solidFill>
                  <a:srgbClr val="FF0000"/>
                </a:solidFill>
                <a:latin typeface="Times New Roman" pitchFamily="18" charset="0"/>
                <a:cs typeface="Times New Roman" pitchFamily="18" charset="0"/>
              </a:rPr>
              <a:t> </a:t>
            </a:r>
            <a:r>
              <a:rPr lang="ru-RU" sz="2400" b="1" i="1" dirty="0" smtClean="0">
                <a:solidFill>
                  <a:srgbClr val="FF0000"/>
                </a:solidFill>
                <a:latin typeface="Times New Roman" pitchFamily="18" charset="0"/>
                <a:cs typeface="Times New Roman" pitchFamily="18" charset="0"/>
              </a:rPr>
              <a:t>Нетрадиционные </a:t>
            </a:r>
            <a:r>
              <a:rPr lang="ru-RU" sz="2400" b="1" i="1" dirty="0">
                <a:solidFill>
                  <a:srgbClr val="FF0000"/>
                </a:solidFill>
                <a:latin typeface="Times New Roman" pitchFamily="18" charset="0"/>
                <a:cs typeface="Times New Roman" pitchFamily="18" charset="0"/>
              </a:rPr>
              <a:t>технологии в коррекционной работе </a:t>
            </a:r>
            <a:r>
              <a:rPr lang="ru-RU" sz="2400" b="1" i="1" dirty="0" smtClean="0">
                <a:solidFill>
                  <a:srgbClr val="FF0000"/>
                </a:solidFill>
                <a:latin typeface="Times New Roman" pitchFamily="18" charset="0"/>
                <a:cs typeface="Times New Roman" pitchFamily="18" charset="0"/>
              </a:rPr>
              <a:t>                   с </a:t>
            </a:r>
            <a:r>
              <a:rPr lang="ru-RU" sz="2400" b="1" i="1" dirty="0">
                <a:solidFill>
                  <a:srgbClr val="FF0000"/>
                </a:solidFill>
                <a:latin typeface="Times New Roman" pitchFamily="18" charset="0"/>
                <a:cs typeface="Times New Roman" pitchFamily="18" charset="0"/>
              </a:rPr>
              <a:t>детьми с ЗПР </a:t>
            </a:r>
            <a:r>
              <a:rPr lang="ru-RU" sz="2400" b="1" i="1" dirty="0" smtClean="0">
                <a:solidFill>
                  <a:srgbClr val="FF0000"/>
                </a:solidFill>
                <a:latin typeface="Times New Roman" pitchFamily="18" charset="0"/>
                <a:cs typeface="Times New Roman" pitchFamily="18" charset="0"/>
              </a:rPr>
              <a:t>по </a:t>
            </a:r>
            <a:r>
              <a:rPr lang="ru-RU" sz="2400" b="1" i="1" dirty="0">
                <a:solidFill>
                  <a:srgbClr val="FF0000"/>
                </a:solidFill>
                <a:latin typeface="Times New Roman" pitchFamily="18" charset="0"/>
                <a:cs typeface="Times New Roman" pitchFamily="18" charset="0"/>
              </a:rPr>
              <a:t>развитию мелкой моторики</a:t>
            </a:r>
            <a:r>
              <a:rPr lang="ru-RU" sz="2400" dirty="0">
                <a:latin typeface="Times New Roman" pitchFamily="18" charset="0"/>
                <a:cs typeface="Times New Roman" pitchFamily="18" charset="0"/>
              </a:rPr>
              <a:t> </a:t>
            </a:r>
            <a:r>
              <a:rPr lang="ru-RU" sz="2400" dirty="0"/>
              <a:t/>
            </a:r>
            <a:br>
              <a:rPr lang="ru-RU" sz="2400" dirty="0"/>
            </a:br>
            <a:r>
              <a:rPr lang="ru-RU" sz="2400" b="1" i="1" dirty="0" smtClean="0">
                <a:solidFill>
                  <a:srgbClr val="7030A0"/>
                </a:solidFill>
                <a:latin typeface="Times New Roman" pitchFamily="18" charset="0"/>
                <a:cs typeface="Times New Roman" pitchFamily="18" charset="0"/>
              </a:rPr>
              <a:t>Су - </a:t>
            </a:r>
            <a:r>
              <a:rPr lang="ru-RU" sz="2400" b="1" i="1" dirty="0" err="1" smtClean="0">
                <a:solidFill>
                  <a:srgbClr val="7030A0"/>
                </a:solidFill>
                <a:latin typeface="Times New Roman" pitchFamily="18" charset="0"/>
                <a:cs typeface="Times New Roman" pitchFamily="18" charset="0"/>
              </a:rPr>
              <a:t>Джок</a:t>
            </a:r>
            <a:r>
              <a:rPr lang="ru-RU" sz="2400" b="1" i="1" dirty="0" smtClean="0">
                <a:solidFill>
                  <a:srgbClr val="7030A0"/>
                </a:solidFill>
                <a:latin typeface="Times New Roman" pitchFamily="18" charset="0"/>
                <a:cs typeface="Times New Roman" pitchFamily="18" charset="0"/>
              </a:rPr>
              <a:t>   </a:t>
            </a:r>
            <a:endParaRPr lang="ru-RU" sz="2400" dirty="0">
              <a:solidFill>
                <a:srgbClr val="7030A0"/>
              </a:solidFill>
              <a:latin typeface="Times New Roman" pitchFamily="18" charset="0"/>
              <a:cs typeface="Times New Roman" pitchFamily="18" charset="0"/>
            </a:endParaRPr>
          </a:p>
          <a:p>
            <a:pPr algn="just"/>
            <a:r>
              <a:rPr lang="ru-RU" sz="2200" dirty="0" smtClean="0">
                <a:latin typeface="Times New Roman" pitchFamily="18" charset="0"/>
                <a:cs typeface="Times New Roman" pitchFamily="18" charset="0"/>
              </a:rPr>
              <a:t>Су-</a:t>
            </a:r>
            <a:r>
              <a:rPr lang="ru-RU" sz="2200" dirty="0" err="1" smtClean="0">
                <a:latin typeface="Times New Roman" pitchFamily="18" charset="0"/>
                <a:cs typeface="Times New Roman" pitchFamily="18" charset="0"/>
              </a:rPr>
              <a:t>Джок</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 это </a:t>
            </a:r>
            <a:r>
              <a:rPr lang="ru-RU" sz="2200" dirty="0" smtClean="0">
                <a:latin typeface="Times New Roman" pitchFamily="18" charset="0"/>
                <a:cs typeface="Times New Roman" pitchFamily="18" charset="0"/>
              </a:rPr>
              <a:t>воздействие </a:t>
            </a:r>
            <a:r>
              <a:rPr lang="ru-RU" sz="2200" dirty="0">
                <a:latin typeface="Times New Roman" pitchFamily="18" charset="0"/>
                <a:cs typeface="Times New Roman" pitchFamily="18" charset="0"/>
              </a:rPr>
              <a:t>на биоэнергетические точки с целью активизации защитных функций организма. Воздействуя на точки шариками Су - </a:t>
            </a:r>
            <a:r>
              <a:rPr lang="ru-RU" sz="2200" dirty="0" err="1">
                <a:latin typeface="Times New Roman" pitchFamily="18" charset="0"/>
                <a:cs typeface="Times New Roman" pitchFamily="18" charset="0"/>
              </a:rPr>
              <a:t>Джок</a:t>
            </a:r>
            <a:r>
              <a:rPr lang="ru-RU" sz="2000" i="1" dirty="0">
                <a:latin typeface="Times New Roman" pitchFamily="18" charset="0"/>
                <a:cs typeface="Times New Roman" pitchFamily="18" charset="0"/>
              </a:rPr>
              <a:t> ("Су" – кисть, "</a:t>
            </a:r>
            <a:r>
              <a:rPr lang="ru-RU" sz="2000" i="1" dirty="0" err="1">
                <a:latin typeface="Times New Roman" pitchFamily="18" charset="0"/>
                <a:cs typeface="Times New Roman" pitchFamily="18" charset="0"/>
              </a:rPr>
              <a:t>Джок</a:t>
            </a:r>
            <a:r>
              <a:rPr lang="ru-RU" sz="2000" i="1" dirty="0">
                <a:latin typeface="Times New Roman" pitchFamily="18" charset="0"/>
                <a:cs typeface="Times New Roman" pitchFamily="18" charset="0"/>
              </a:rPr>
              <a:t>" – стопа</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происходит</a:t>
            </a:r>
            <a:r>
              <a:rPr lang="ru-RU" sz="2000" i="1" dirty="0" smtClean="0">
                <a:latin typeface="Times New Roman" pitchFamily="18" charset="0"/>
                <a:cs typeface="Times New Roman" pitchFamily="18" charset="0"/>
              </a:rPr>
              <a:t> </a:t>
            </a:r>
            <a:r>
              <a:rPr lang="ru-RU" sz="2200" dirty="0" err="1">
                <a:latin typeface="Times New Roman" pitchFamily="18" charset="0"/>
                <a:cs typeface="Times New Roman" pitchFamily="18" charset="0"/>
              </a:rPr>
              <a:t>оздоравливание</a:t>
            </a:r>
            <a:r>
              <a:rPr lang="ru-RU" sz="2200" dirty="0">
                <a:latin typeface="Times New Roman" pitchFamily="18" charset="0"/>
                <a:cs typeface="Times New Roman" pitchFamily="18" charset="0"/>
              </a:rPr>
              <a:t> всего организма и развитие мелкой моторики рук.</a:t>
            </a:r>
          </a:p>
        </p:txBody>
      </p:sp>
      <p:pic>
        <p:nvPicPr>
          <p:cNvPr id="3" name="Рисунок 2" descr="https://images.tomas.by/i3/firms/49/5348/5348711/akkupunkturnyy-massazher-kashtan_7d209e593dd5ebb_1024x3000_1.web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07532"/>
            <a:ext cx="2376264" cy="1683929"/>
          </a:xfrm>
          <a:prstGeom prst="rect">
            <a:avLst/>
          </a:prstGeom>
          <a:noFill/>
          <a:ln>
            <a:noFill/>
          </a:ln>
        </p:spPr>
      </p:pic>
      <p:pic>
        <p:nvPicPr>
          <p:cNvPr id="5" name="Рисунок 4" descr="http://jivi120.com/uploads/media/1503587089_sujok_therapy_color_ring_1050x5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907533"/>
            <a:ext cx="2520280" cy="1624554"/>
          </a:xfrm>
          <a:prstGeom prst="rect">
            <a:avLst/>
          </a:prstGeom>
          <a:noFill/>
          <a:ln>
            <a:noFill/>
          </a:ln>
        </p:spPr>
      </p:pic>
      <p:pic>
        <p:nvPicPr>
          <p:cNvPr id="6" name="Рисунок 5" descr="http://ds308.ucoz.org/2021-2022/VESNA-2022/massazhnyj_mjac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894" y="4884887"/>
            <a:ext cx="2265890" cy="1712464"/>
          </a:xfrm>
          <a:prstGeom prst="rect">
            <a:avLst/>
          </a:prstGeom>
          <a:noFill/>
          <a:ln>
            <a:noFill/>
          </a:ln>
        </p:spPr>
      </p:pic>
      <p:pic>
        <p:nvPicPr>
          <p:cNvPr id="9" name="Рисунок 8" descr="https://yamaguchi-habarovsk.ru/images/product/acupoint/slide4%20(1)_x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884889"/>
            <a:ext cx="2880320" cy="1712464"/>
          </a:xfrm>
          <a:prstGeom prst="rect">
            <a:avLst/>
          </a:prstGeom>
          <a:noFill/>
          <a:ln>
            <a:noFill/>
          </a:ln>
        </p:spPr>
      </p:pic>
      <p:pic>
        <p:nvPicPr>
          <p:cNvPr id="10" name="Рисунок 9" descr="https://www.domsporta.com/upload/iblock/482/958ab7d9-f668-11ea-8290-00155d00f103_1fac7c2d-032e-11eb-8297-00155d02a007.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9" y="4862517"/>
            <a:ext cx="2520280" cy="1712463"/>
          </a:xfrm>
          <a:prstGeom prst="rect">
            <a:avLst/>
          </a:prstGeom>
          <a:noFill/>
          <a:ln>
            <a:noFill/>
          </a:ln>
        </p:spPr>
      </p:pic>
      <p:pic>
        <p:nvPicPr>
          <p:cNvPr id="11" name="Рисунок 10" descr="https://avatars.mds.yandex.net/get-mpic/5222586/img_id3045080872266357141.jpeg/ori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2907533"/>
            <a:ext cx="2880320" cy="168392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88640"/>
            <a:ext cx="8568951" cy="6555641"/>
          </a:xfrm>
          <a:prstGeom prst="rect">
            <a:avLst/>
          </a:prstGeom>
        </p:spPr>
        <p:txBody>
          <a:bodyPr wrap="square">
            <a:spAutoFit/>
          </a:bodyPr>
          <a:lstStyle/>
          <a:p>
            <a:pPr algn="ctr"/>
            <a:r>
              <a:rPr lang="ru-RU" sz="2400" b="1" i="1" dirty="0" smtClean="0">
                <a:solidFill>
                  <a:srgbClr val="7030A0"/>
                </a:solidFill>
                <a:latin typeface="Times New Roman" pitchFamily="18" charset="0"/>
                <a:cs typeface="Times New Roman" pitchFamily="18" charset="0"/>
              </a:rPr>
              <a:t>Кинетический песок</a:t>
            </a:r>
          </a:p>
          <a:p>
            <a:pPr algn="just"/>
            <a:r>
              <a:rPr lang="ru-RU" sz="2200" b="1" i="1" dirty="0" smtClean="0">
                <a:solidFill>
                  <a:srgbClr val="7030A0"/>
                </a:solidFill>
                <a:latin typeface="Times New Roman" pitchFamily="18" charset="0"/>
                <a:cs typeface="Times New Roman" pitchFamily="18" charset="0"/>
              </a:rPr>
              <a:t>     Кинетический песок - </a:t>
            </a:r>
            <a:r>
              <a:rPr lang="ru-RU" sz="2200" dirty="0" smtClean="0">
                <a:latin typeface="Times New Roman" pitchFamily="18" charset="0"/>
                <a:cs typeface="Times New Roman" pitchFamily="18" charset="0"/>
              </a:rPr>
              <a:t>смесь </a:t>
            </a:r>
            <a:r>
              <a:rPr lang="ru-RU" sz="2200" dirty="0">
                <a:latin typeface="Times New Roman" pitchFamily="18" charset="0"/>
                <a:cs typeface="Times New Roman" pitchFamily="18" charset="0"/>
              </a:rPr>
              <a:t>для лепки, которая по цвету и текстуре напоминает влажный песочек с берега </a:t>
            </a:r>
            <a:r>
              <a:rPr lang="ru-RU" sz="2200" dirty="0" smtClean="0">
                <a:latin typeface="Times New Roman" pitchFamily="18" charset="0"/>
                <a:cs typeface="Times New Roman" pitchFamily="18" charset="0"/>
              </a:rPr>
              <a:t>моря.</a:t>
            </a:r>
          </a:p>
          <a:p>
            <a:pPr algn="just"/>
            <a:r>
              <a:rPr lang="ru-RU" sz="2200" b="1" i="1" dirty="0" smtClean="0">
                <a:latin typeface="Times New Roman" pitchFamily="18" charset="0"/>
                <a:cs typeface="Times New Roman" pitchFamily="18" charset="0"/>
              </a:rPr>
              <a:t>Свойства песка:</a:t>
            </a:r>
            <a:endParaRPr lang="ru-RU" sz="2200" b="1" i="1" dirty="0">
              <a:latin typeface="Times New Roman" pitchFamily="18" charset="0"/>
              <a:cs typeface="Times New Roman" pitchFamily="18" charset="0"/>
            </a:endParaRPr>
          </a:p>
          <a:p>
            <a:pPr marL="342900" lvl="0" indent="-342900" algn="just">
              <a:buFont typeface="Wingdings" pitchFamily="2" charset="2"/>
              <a:buChar char="Ø"/>
            </a:pPr>
            <a:r>
              <a:rPr lang="ru-RU" sz="2200" dirty="0">
                <a:latin typeface="Times New Roman" pitchFamily="18" charset="0"/>
                <a:cs typeface="Times New Roman" pitchFamily="18" charset="0"/>
              </a:rPr>
              <a:t>отлично </a:t>
            </a:r>
            <a:r>
              <a:rPr lang="ru-RU" sz="2200" dirty="0" smtClean="0">
                <a:latin typeface="Times New Roman" pitchFamily="18" charset="0"/>
                <a:cs typeface="Times New Roman" pitchFamily="18" charset="0"/>
              </a:rPr>
              <a:t>лепится</a:t>
            </a:r>
          </a:p>
          <a:p>
            <a:pPr marL="342900" lvl="0" indent="-342900" algn="just">
              <a:buFont typeface="Wingdings" pitchFamily="2" charset="2"/>
              <a:buChar char="Ø"/>
            </a:pPr>
            <a:r>
              <a:rPr lang="ru-RU" sz="2200" dirty="0" smtClean="0">
                <a:latin typeface="Times New Roman" pitchFamily="18" charset="0"/>
                <a:cs typeface="Times New Roman" pitchFamily="18" charset="0"/>
              </a:rPr>
              <a:t>легко </a:t>
            </a:r>
            <a:r>
              <a:rPr lang="ru-RU" sz="2200" dirty="0">
                <a:latin typeface="Times New Roman" pitchFamily="18" charset="0"/>
                <a:cs typeface="Times New Roman" pitchFamily="18" charset="0"/>
              </a:rPr>
              <a:t>принимает любую форму и долго сохраняет </a:t>
            </a:r>
            <a:r>
              <a:rPr lang="ru-RU" sz="2200" dirty="0" smtClean="0">
                <a:latin typeface="Times New Roman" pitchFamily="18" charset="0"/>
                <a:cs typeface="Times New Roman" pitchFamily="18" charset="0"/>
              </a:rPr>
              <a:t>ее;</a:t>
            </a:r>
          </a:p>
          <a:p>
            <a:pPr marL="342900" lvl="0" indent="-342900" algn="just">
              <a:buFont typeface="Wingdings" pitchFamily="2" charset="2"/>
              <a:buChar char="Ø"/>
            </a:pPr>
            <a:r>
              <a:rPr lang="ru-RU" sz="2200" dirty="0" smtClean="0">
                <a:latin typeface="Times New Roman" pitchFamily="18" charset="0"/>
                <a:cs typeface="Times New Roman" pitchFamily="18" charset="0"/>
              </a:rPr>
              <a:t>не </a:t>
            </a:r>
            <a:r>
              <a:rPr lang="ru-RU" sz="2200" dirty="0">
                <a:latin typeface="Times New Roman" pitchFamily="18" charset="0"/>
                <a:cs typeface="Times New Roman" pitchFamily="18" charset="0"/>
              </a:rPr>
              <a:t>распадается на отдельные </a:t>
            </a:r>
            <a:r>
              <a:rPr lang="ru-RU" sz="2200" dirty="0" smtClean="0">
                <a:latin typeface="Times New Roman" pitchFamily="18" charset="0"/>
                <a:cs typeface="Times New Roman" pitchFamily="18" charset="0"/>
              </a:rPr>
              <a:t>песчинки;</a:t>
            </a:r>
          </a:p>
          <a:p>
            <a:pPr marL="342900" lvl="0" indent="-342900" algn="just">
              <a:buFont typeface="Wingdings" pitchFamily="2" charset="2"/>
              <a:buChar char="Ø"/>
            </a:pPr>
            <a:r>
              <a:rPr lang="ru-RU" sz="2200" dirty="0" smtClean="0">
                <a:latin typeface="Times New Roman" pitchFamily="18" charset="0"/>
                <a:cs typeface="Times New Roman" pitchFamily="18" charset="0"/>
              </a:rPr>
              <a:t>не </a:t>
            </a:r>
            <a:r>
              <a:rPr lang="ru-RU" sz="2200" dirty="0">
                <a:latin typeface="Times New Roman" pitchFamily="18" charset="0"/>
                <a:cs typeface="Times New Roman" pitchFamily="18" charset="0"/>
              </a:rPr>
              <a:t>прилипает к рукам и другим предметам</a:t>
            </a:r>
            <a:r>
              <a:rPr lang="ru-RU" sz="2200" dirty="0" smtClean="0">
                <a:latin typeface="Times New Roman" pitchFamily="18" charset="0"/>
                <a:cs typeface="Times New Roman" pitchFamily="18" charset="0"/>
              </a:rPr>
              <a:t>.</a:t>
            </a:r>
          </a:p>
          <a:p>
            <a:pPr lvl="0" algn="just"/>
            <a:r>
              <a:rPr lang="ru-RU" sz="2200" dirty="0" smtClean="0">
                <a:latin typeface="Times New Roman" pitchFamily="18" charset="0"/>
                <a:cs typeface="Times New Roman" pitchFamily="18" charset="0"/>
              </a:rPr>
              <a:t>     Кинетический </a:t>
            </a:r>
            <a:r>
              <a:rPr lang="ru-RU" sz="2200" dirty="0">
                <a:latin typeface="Times New Roman" pitchFamily="18" charset="0"/>
                <a:cs typeface="Times New Roman" pitchFamily="18" charset="0"/>
              </a:rPr>
              <a:t>песок эффективен при работе с детьми с </a:t>
            </a:r>
            <a:r>
              <a:rPr lang="ru-RU" sz="2200" dirty="0" smtClean="0">
                <a:latin typeface="Times New Roman" pitchFamily="18" charset="0"/>
                <a:cs typeface="Times New Roman" pitchFamily="18" charset="0"/>
              </a:rPr>
              <a:t>ОВЗ (имеющих ЗПР, </a:t>
            </a:r>
            <a:r>
              <a:rPr lang="ru-RU" sz="2200" dirty="0">
                <a:latin typeface="Times New Roman" pitchFamily="18" charset="0"/>
                <a:cs typeface="Times New Roman" pitchFamily="18" charset="0"/>
              </a:rPr>
              <a:t>речевые и поведенческие нарушения), агрессивными, </a:t>
            </a:r>
            <a:r>
              <a:rPr lang="ru-RU" sz="2200" dirty="0" err="1" smtClean="0">
                <a:latin typeface="Times New Roman" pitchFamily="18" charset="0"/>
                <a:cs typeface="Times New Roman" pitchFamily="18" charset="0"/>
              </a:rPr>
              <a:t>гиперактивными</a:t>
            </a:r>
            <a:r>
              <a:rPr lang="ru-RU" sz="2200" dirty="0" smtClean="0">
                <a:latin typeface="Times New Roman" pitchFamily="18" charset="0"/>
                <a:cs typeface="Times New Roman" pitchFamily="18" charset="0"/>
              </a:rPr>
              <a:t>, застенчивыми, возбужденными</a:t>
            </a:r>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невнимательными, </a:t>
            </a:r>
            <a:r>
              <a:rPr lang="ru-RU" sz="2200" dirty="0">
                <a:latin typeface="Times New Roman" pitchFamily="18" charset="0"/>
                <a:cs typeface="Times New Roman" pitchFamily="18" charset="0"/>
              </a:rPr>
              <a:t>которым требуется развитие усидчивости, концентрации внимания, памяти, развитие речи и коммуникативных навыков. </a:t>
            </a:r>
            <a:endParaRPr lang="ru-RU" sz="2200" dirty="0" smtClean="0">
              <a:latin typeface="Times New Roman" pitchFamily="18" charset="0"/>
              <a:cs typeface="Times New Roman" pitchFamily="18" charset="0"/>
            </a:endParaRPr>
          </a:p>
          <a:p>
            <a:pPr lvl="0" algn="just"/>
            <a:endParaRPr lang="ru-RU" sz="2200" dirty="0">
              <a:latin typeface="Times New Roman" pitchFamily="18" charset="0"/>
              <a:cs typeface="Times New Roman" pitchFamily="18" charset="0"/>
            </a:endParaRPr>
          </a:p>
          <a:p>
            <a:pPr lvl="0" algn="just"/>
            <a:endParaRPr lang="ru-RU" sz="2200" dirty="0" smtClean="0">
              <a:latin typeface="Times New Roman" pitchFamily="18" charset="0"/>
              <a:cs typeface="Times New Roman" pitchFamily="18" charset="0"/>
            </a:endParaRPr>
          </a:p>
          <a:p>
            <a:pPr lvl="0" algn="just"/>
            <a:endParaRPr lang="ru-RU" sz="2200" dirty="0">
              <a:latin typeface="Times New Roman" pitchFamily="18" charset="0"/>
              <a:cs typeface="Times New Roman" pitchFamily="18" charset="0"/>
            </a:endParaRPr>
          </a:p>
          <a:p>
            <a:pPr lvl="0" algn="just"/>
            <a:endParaRPr lang="ru-RU" sz="2200" dirty="0" smtClean="0">
              <a:latin typeface="Times New Roman" pitchFamily="18" charset="0"/>
              <a:cs typeface="Times New Roman" pitchFamily="18" charset="0"/>
            </a:endParaRPr>
          </a:p>
          <a:p>
            <a:pPr lvl="0" algn="just"/>
            <a:endParaRPr lang="ru-RU" sz="2200" dirty="0">
              <a:latin typeface="Times New Roman" pitchFamily="18" charset="0"/>
              <a:cs typeface="Times New Roman" pitchFamily="18" charset="0"/>
            </a:endParaRPr>
          </a:p>
          <a:p>
            <a:pPr algn="just"/>
            <a:r>
              <a:rPr lang="ru-RU" sz="2200" b="1" i="1" dirty="0" smtClean="0">
                <a:solidFill>
                  <a:srgbClr val="7030A0"/>
                </a:solidFill>
                <a:latin typeface="Times New Roman" pitchFamily="18" charset="0"/>
                <a:cs typeface="Times New Roman" pitchFamily="18" charset="0"/>
              </a:rPr>
              <a:t> </a:t>
            </a:r>
            <a:endParaRPr lang="ru-RU" sz="2200" b="1" i="1" dirty="0">
              <a:solidFill>
                <a:srgbClr val="7030A0"/>
              </a:solidFill>
              <a:latin typeface="Times New Roman" pitchFamily="18" charset="0"/>
              <a:cs typeface="Times New Roman" pitchFamily="18" charset="0"/>
            </a:endParaRPr>
          </a:p>
        </p:txBody>
      </p:sp>
      <p:pic>
        <p:nvPicPr>
          <p:cNvPr id="4" name="Рисунок 3" descr="https://avatars.mds.yandex.net/get-mpic/4081122/img_id3727832756615692629.jpeg/ori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4795645"/>
            <a:ext cx="2880320" cy="1812636"/>
          </a:xfrm>
          <a:prstGeom prst="rect">
            <a:avLst/>
          </a:prstGeom>
          <a:noFill/>
          <a:ln>
            <a:noFill/>
          </a:ln>
        </p:spPr>
      </p:pic>
      <p:pic>
        <p:nvPicPr>
          <p:cNvPr id="5" name="Рисунок 4" descr="https://msk.wadoo.ru/upload/iblock/fe7/fe7a7615e9d78989bb34a1562b0a2fb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1" y="4795645"/>
            <a:ext cx="2520279" cy="1812636"/>
          </a:xfrm>
          <a:prstGeom prst="rect">
            <a:avLst/>
          </a:prstGeom>
          <a:noFill/>
          <a:ln>
            <a:noFill/>
          </a:ln>
        </p:spPr>
      </p:pic>
      <p:pic>
        <p:nvPicPr>
          <p:cNvPr id="7" name="Рисунок 6" descr="https://putaptus.ru/upload/images/IMG_42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814743"/>
            <a:ext cx="2664295" cy="1793538"/>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klubmama.ru/uploads/posts/2022-08/1660715029_8-klubmama-ru-p-podelki-iz-kineticheskogo-peska-dlya-detei-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92" y="3789040"/>
            <a:ext cx="3705176" cy="2520280"/>
          </a:xfrm>
          <a:prstGeom prst="rect">
            <a:avLst/>
          </a:prstGeom>
          <a:noFill/>
          <a:ln>
            <a:noFill/>
          </a:ln>
        </p:spPr>
      </p:pic>
      <p:pic>
        <p:nvPicPr>
          <p:cNvPr id="4" name="Рисунок 3" descr="https://babyzzz.ru/wp-content/uploads/2019/04/post_5cbc60e32527d.jpeg"/>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18778"/>
            <a:ext cx="3922762" cy="2338214"/>
          </a:xfrm>
          <a:prstGeom prst="rect">
            <a:avLst/>
          </a:prstGeom>
          <a:noFill/>
          <a:ln>
            <a:noFill/>
          </a:ln>
        </p:spPr>
      </p:pic>
      <p:pic>
        <p:nvPicPr>
          <p:cNvPr id="5" name="Рисунок 4" descr="https://m.media-amazon.com/images/I/71ORNcZzk8L._AC_SL1500_.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789040"/>
            <a:ext cx="3922762" cy="2520280"/>
          </a:xfrm>
          <a:prstGeom prst="rect">
            <a:avLst/>
          </a:prstGeom>
          <a:noFill/>
          <a:ln>
            <a:noFill/>
          </a:ln>
        </p:spPr>
      </p:pic>
      <p:sp>
        <p:nvSpPr>
          <p:cNvPr id="6" name="Прямоугольник 5"/>
          <p:cNvSpPr/>
          <p:nvPr/>
        </p:nvSpPr>
        <p:spPr>
          <a:xfrm>
            <a:off x="251520" y="188640"/>
            <a:ext cx="8568952" cy="6555641"/>
          </a:xfrm>
          <a:prstGeom prst="rect">
            <a:avLst/>
          </a:prstGeom>
        </p:spPr>
        <p:txBody>
          <a:bodyPr wrap="square">
            <a:spAutoFit/>
          </a:bodyPr>
          <a:lstStyle/>
          <a:p>
            <a:pPr algn="ctr"/>
            <a:r>
              <a:rPr lang="ru-RU" sz="2400" b="1" i="1" dirty="0">
                <a:solidFill>
                  <a:srgbClr val="7030A0"/>
                </a:solidFill>
                <a:latin typeface="Times New Roman" pitchFamily="18" charset="0"/>
                <a:cs typeface="Times New Roman" pitchFamily="18" charset="0"/>
              </a:rPr>
              <a:t>Кинетический </a:t>
            </a:r>
            <a:r>
              <a:rPr lang="ru-RU" sz="2400" b="1" i="1" dirty="0" smtClean="0">
                <a:solidFill>
                  <a:srgbClr val="7030A0"/>
                </a:solidFill>
                <a:latin typeface="Times New Roman" pitchFamily="18" charset="0"/>
                <a:cs typeface="Times New Roman" pitchFamily="18" charset="0"/>
              </a:rPr>
              <a:t>песок</a:t>
            </a: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smtClean="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a:p>
            <a:pPr algn="ctr"/>
            <a:endParaRPr lang="ru-RU" b="1" i="1" dirty="0">
              <a:solidFill>
                <a:srgbClr val="7030A0"/>
              </a:solidFill>
              <a:latin typeface="Times New Roman" pitchFamily="18" charset="0"/>
              <a:cs typeface="Times New Roman" pitchFamily="18" charset="0"/>
            </a:endParaRPr>
          </a:p>
        </p:txBody>
      </p:sp>
      <p:pic>
        <p:nvPicPr>
          <p:cNvPr id="7" name="Рисунок 6" descr="https://8.allegroimg.com/original/01073c/a0256b5d4ac395576f36e20d1278/Piasek-kinetyczny-polski-NaturSand-magiczny-5kg-Waga-produktu-z-opakowaniem-jednostkowym-5-5-k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792" y="1022340"/>
            <a:ext cx="3705176" cy="233465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089"/>
            <a:ext cx="8568952" cy="5786199"/>
          </a:xfrm>
          <a:prstGeom prst="rect">
            <a:avLst/>
          </a:prstGeom>
        </p:spPr>
        <p:txBody>
          <a:bodyPr wrap="square">
            <a:spAutoFit/>
          </a:bodyPr>
          <a:lstStyle/>
          <a:p>
            <a:pPr algn="ctr"/>
            <a:endParaRPr lang="ru-RU" sz="2400" b="1" i="1" dirty="0" smtClean="0">
              <a:solidFill>
                <a:srgbClr val="7030A0"/>
              </a:solidFill>
              <a:latin typeface="Times New Roman" pitchFamily="18" charset="0"/>
              <a:cs typeface="Times New Roman" pitchFamily="18" charset="0"/>
            </a:endParaRPr>
          </a:p>
          <a:p>
            <a:pPr algn="ctr"/>
            <a:r>
              <a:rPr lang="ru-RU" sz="2400" b="1" i="1" dirty="0" err="1" smtClean="0">
                <a:solidFill>
                  <a:srgbClr val="7030A0"/>
                </a:solidFill>
                <a:latin typeface="Times New Roman" pitchFamily="18" charset="0"/>
                <a:cs typeface="Times New Roman" pitchFamily="18" charset="0"/>
              </a:rPr>
              <a:t>Орбиз</a:t>
            </a:r>
            <a:endParaRPr lang="ru-RU" sz="2400" b="1" i="1" dirty="0" smtClean="0">
              <a:solidFill>
                <a:srgbClr val="7030A0"/>
              </a:solidFill>
              <a:latin typeface="Times New Roman" pitchFamily="18" charset="0"/>
              <a:cs typeface="Times New Roman" pitchFamily="18" charset="0"/>
            </a:endParaRPr>
          </a:p>
          <a:p>
            <a:pPr algn="just"/>
            <a:r>
              <a:rPr lang="ru-RU" sz="2200" b="1" i="1" dirty="0" err="1" smtClean="0">
                <a:latin typeface="Times New Roman" pitchFamily="18" charset="0"/>
                <a:cs typeface="Times New Roman" pitchFamily="18" charset="0"/>
              </a:rPr>
              <a:t>Орбиз</a:t>
            </a:r>
            <a:r>
              <a:rPr lang="ru-RU" sz="2200" b="1" i="1"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 разноцветные </a:t>
            </a:r>
            <a:r>
              <a:rPr lang="ru-RU" sz="2200" dirty="0" err="1">
                <a:latin typeface="Times New Roman" pitchFamily="18" charset="0"/>
                <a:cs typeface="Times New Roman" pitchFamily="18" charset="0"/>
              </a:rPr>
              <a:t>гидрогелевые</a:t>
            </a:r>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шарики</a:t>
            </a:r>
            <a:r>
              <a:rPr lang="ru-RU" dirty="0" smtClean="0"/>
              <a:t>. </a:t>
            </a:r>
            <a:r>
              <a:rPr lang="ru-RU" sz="2200" dirty="0" smtClean="0">
                <a:latin typeface="Times New Roman" pitchFamily="18" charset="0"/>
                <a:cs typeface="Times New Roman" pitchFamily="18" charset="0"/>
              </a:rPr>
              <a:t>Это, </a:t>
            </a:r>
            <a:r>
              <a:rPr lang="ru-RU" sz="2200" dirty="0">
                <a:latin typeface="Times New Roman" pitchFamily="18" charset="0"/>
                <a:cs typeface="Times New Roman" pitchFamily="18" charset="0"/>
              </a:rPr>
              <a:t>прежде </a:t>
            </a:r>
            <a:r>
              <a:rPr lang="ru-RU" sz="2200" dirty="0" smtClean="0">
                <a:latin typeface="Times New Roman" pitchFamily="18" charset="0"/>
                <a:cs typeface="Times New Roman" pitchFamily="18" charset="0"/>
              </a:rPr>
              <a:t>всего, </a:t>
            </a:r>
            <a:r>
              <a:rPr lang="ru-RU" sz="2200" dirty="0">
                <a:latin typeface="Times New Roman" pitchFamily="18" charset="0"/>
                <a:cs typeface="Times New Roman" pitchFamily="18" charset="0"/>
              </a:rPr>
              <a:t>обучение и развитие моторики через игры и веселье</a:t>
            </a:r>
            <a:r>
              <a:rPr lang="ru-RU" sz="2200" dirty="0" smtClean="0">
                <a:latin typeface="Times New Roman" pitchFamily="18" charset="0"/>
                <a:cs typeface="Times New Roman" pitchFamily="18" charset="0"/>
              </a:rPr>
              <a:t>.</a:t>
            </a:r>
            <a:r>
              <a:rPr lang="ru-RU" sz="2200" dirty="0">
                <a:latin typeface="Times New Roman" pitchFamily="18" charset="0"/>
                <a:cs typeface="Times New Roman" pitchFamily="18" charset="0"/>
              </a:rPr>
              <a:t> Шарики </a:t>
            </a:r>
            <a:r>
              <a:rPr lang="ru-RU" sz="2200" dirty="0" err="1">
                <a:latin typeface="Times New Roman" pitchFamily="18" charset="0"/>
                <a:cs typeface="Times New Roman" pitchFamily="18" charset="0"/>
              </a:rPr>
              <a:t>Орбис</a:t>
            </a:r>
            <a:r>
              <a:rPr lang="ru-RU" sz="2200" dirty="0">
                <a:latin typeface="Times New Roman" pitchFamily="18" charset="0"/>
                <a:cs typeface="Times New Roman" pitchFamily="18" charset="0"/>
              </a:rPr>
              <a:t> предназначены для детей от 3 лет!</a:t>
            </a:r>
            <a:endParaRPr lang="ru-RU" sz="2200" dirty="0" smtClean="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Игры с </a:t>
            </a:r>
            <a:r>
              <a:rPr lang="ru-RU" sz="2200" dirty="0" err="1">
                <a:latin typeface="Times New Roman" pitchFamily="18" charset="0"/>
                <a:cs typeface="Times New Roman" pitchFamily="18" charset="0"/>
              </a:rPr>
              <a:t>орбиз</a:t>
            </a:r>
            <a:r>
              <a:rPr lang="ru-RU" sz="2200" dirty="0">
                <a:latin typeface="Times New Roman" pitchFamily="18" charset="0"/>
                <a:cs typeface="Times New Roman" pitchFamily="18" charset="0"/>
              </a:rPr>
              <a:t> помогают:</a:t>
            </a:r>
          </a:p>
          <a:p>
            <a:pPr marL="342900" lvl="0" indent="-342900" algn="just">
              <a:buFont typeface="Arial" pitchFamily="34" charset="0"/>
              <a:buChar char="•"/>
            </a:pPr>
            <a:r>
              <a:rPr lang="ru-RU" sz="2200" dirty="0">
                <a:latin typeface="Times New Roman" pitchFamily="18" charset="0"/>
                <a:cs typeface="Times New Roman" pitchFamily="18" charset="0"/>
              </a:rPr>
              <a:t>формировать </a:t>
            </a:r>
            <a:r>
              <a:rPr lang="ru-RU" sz="2200" dirty="0" smtClean="0">
                <a:latin typeface="Times New Roman" pitchFamily="18" charset="0"/>
                <a:cs typeface="Times New Roman" pitchFamily="18" charset="0"/>
              </a:rPr>
              <a:t>правильный </a:t>
            </a:r>
            <a:r>
              <a:rPr lang="ru-RU" sz="2200" dirty="0">
                <a:latin typeface="Times New Roman" pitchFamily="18" charset="0"/>
                <a:cs typeface="Times New Roman" pitchFamily="18" charset="0"/>
              </a:rPr>
              <a:t>захват шарика кистью </a:t>
            </a:r>
            <a:r>
              <a:rPr lang="ru-RU" sz="2200" dirty="0" smtClean="0">
                <a:latin typeface="Times New Roman" pitchFamily="18" charset="0"/>
                <a:cs typeface="Times New Roman" pitchFamily="18" charset="0"/>
              </a:rPr>
              <a:t>руки;</a:t>
            </a:r>
          </a:p>
          <a:p>
            <a:pPr marL="342900" lvl="0" indent="-342900" algn="just">
              <a:buFont typeface="Arial" pitchFamily="34" charset="0"/>
              <a:buChar char="•"/>
            </a:pPr>
            <a:r>
              <a:rPr lang="ru-RU" sz="2200" dirty="0" smtClean="0">
                <a:latin typeface="Times New Roman" pitchFamily="18" charset="0"/>
                <a:cs typeface="Times New Roman" pitchFamily="18" charset="0"/>
              </a:rPr>
              <a:t>развивать </a:t>
            </a:r>
            <a:r>
              <a:rPr lang="ru-RU" sz="2200" dirty="0">
                <a:latin typeface="Times New Roman" pitchFamily="18" charset="0"/>
                <a:cs typeface="Times New Roman" pitchFamily="18" charset="0"/>
              </a:rPr>
              <a:t>сложно координированные движения пальцев </a:t>
            </a:r>
            <a:r>
              <a:rPr lang="ru-RU" sz="2200" dirty="0" smtClean="0">
                <a:latin typeface="Times New Roman" pitchFamily="18" charset="0"/>
                <a:cs typeface="Times New Roman" pitchFamily="18" charset="0"/>
              </a:rPr>
              <a:t>рук;</a:t>
            </a:r>
          </a:p>
          <a:p>
            <a:pPr marL="342900" lvl="0" indent="-342900" algn="just">
              <a:buFont typeface="Arial" pitchFamily="34" charset="0"/>
              <a:buChar char="•"/>
            </a:pPr>
            <a:r>
              <a:rPr lang="ru-RU" sz="2200" dirty="0" smtClean="0">
                <a:latin typeface="Times New Roman" pitchFamily="18" charset="0"/>
                <a:cs typeface="Times New Roman" pitchFamily="18" charset="0"/>
              </a:rPr>
              <a:t>развивать мышление;</a:t>
            </a:r>
          </a:p>
          <a:p>
            <a:pPr marL="342900" lvl="0" indent="-342900" algn="just">
              <a:buFont typeface="Arial" pitchFamily="34" charset="0"/>
              <a:buChar char="•"/>
            </a:pPr>
            <a:r>
              <a:rPr lang="ru-RU" sz="2200" dirty="0" smtClean="0">
                <a:latin typeface="Times New Roman" pitchFamily="18" charset="0"/>
                <a:cs typeface="Times New Roman" pitchFamily="18" charset="0"/>
              </a:rPr>
              <a:t>развивать </a:t>
            </a:r>
            <a:r>
              <a:rPr lang="ru-RU" sz="2200" dirty="0">
                <a:latin typeface="Times New Roman" pitchFamily="18" charset="0"/>
                <a:cs typeface="Times New Roman" pitchFamily="18" charset="0"/>
              </a:rPr>
              <a:t>фразовую </a:t>
            </a:r>
            <a:r>
              <a:rPr lang="ru-RU" sz="2200" dirty="0" smtClean="0">
                <a:latin typeface="Times New Roman" pitchFamily="18" charset="0"/>
                <a:cs typeface="Times New Roman" pitchFamily="18" charset="0"/>
              </a:rPr>
              <a:t>речь;</a:t>
            </a:r>
          </a:p>
          <a:p>
            <a:pPr marL="342900" lvl="0" indent="-342900" algn="just">
              <a:buFont typeface="Arial" pitchFamily="34" charset="0"/>
              <a:buChar char="•"/>
            </a:pPr>
            <a:r>
              <a:rPr lang="ru-RU" sz="2200" dirty="0" smtClean="0">
                <a:latin typeface="Times New Roman" pitchFamily="18" charset="0"/>
                <a:cs typeface="Times New Roman" pitchFamily="18" charset="0"/>
              </a:rPr>
              <a:t>формировать </a:t>
            </a:r>
            <a:r>
              <a:rPr lang="ru-RU" sz="2200" dirty="0">
                <a:latin typeface="Times New Roman" pitchFamily="18" charset="0"/>
                <a:cs typeface="Times New Roman" pitchFamily="18" charset="0"/>
              </a:rPr>
              <a:t>и закреплять правильный образ </a:t>
            </a:r>
            <a:r>
              <a:rPr lang="ru-RU" sz="2200" dirty="0" smtClean="0">
                <a:latin typeface="Times New Roman" pitchFamily="18" charset="0"/>
                <a:cs typeface="Times New Roman" pitchFamily="18" charset="0"/>
              </a:rPr>
              <a:t>буквы;</a:t>
            </a:r>
          </a:p>
          <a:p>
            <a:pPr marL="342900" lvl="0" indent="-342900" algn="just">
              <a:buFont typeface="Arial" pitchFamily="34" charset="0"/>
              <a:buChar char="•"/>
            </a:pPr>
            <a:r>
              <a:rPr lang="ru-RU" sz="2200" dirty="0" smtClean="0">
                <a:latin typeface="Times New Roman" pitchFamily="18" charset="0"/>
                <a:cs typeface="Times New Roman" pitchFamily="18" charset="0"/>
              </a:rPr>
              <a:t>работать </a:t>
            </a:r>
            <a:r>
              <a:rPr lang="ru-RU" sz="2200" dirty="0">
                <a:latin typeface="Times New Roman" pitchFamily="18" charset="0"/>
                <a:cs typeface="Times New Roman" pitchFamily="18" charset="0"/>
              </a:rPr>
              <a:t>над дифференциацией </a:t>
            </a:r>
            <a:r>
              <a:rPr lang="ru-RU" sz="2200" dirty="0" smtClean="0">
                <a:latin typeface="Times New Roman" pitchFamily="18" charset="0"/>
                <a:cs typeface="Times New Roman" pitchFamily="18" charset="0"/>
              </a:rPr>
              <a:t>цветов;</a:t>
            </a:r>
          </a:p>
          <a:p>
            <a:pPr marL="342900" lvl="0" indent="-342900" algn="just">
              <a:buFont typeface="Arial" pitchFamily="34" charset="0"/>
              <a:buChar char="•"/>
            </a:pPr>
            <a:r>
              <a:rPr lang="ru-RU" sz="2200" dirty="0" smtClean="0">
                <a:latin typeface="Times New Roman" pitchFamily="18" charset="0"/>
                <a:cs typeface="Times New Roman" pitchFamily="18" charset="0"/>
              </a:rPr>
              <a:t>развивать </a:t>
            </a:r>
            <a:r>
              <a:rPr lang="ru-RU" sz="2200" dirty="0">
                <a:latin typeface="Times New Roman" pitchFamily="18" charset="0"/>
                <a:cs typeface="Times New Roman" pitchFamily="18" charset="0"/>
              </a:rPr>
              <a:t>тактильные ощущения, воображение, память, внимание ;</a:t>
            </a:r>
          </a:p>
          <a:p>
            <a:pPr lvl="0" algn="just"/>
            <a:r>
              <a:rPr lang="ru-RU" sz="2200" dirty="0">
                <a:latin typeface="Times New Roman" pitchFamily="18" charset="0"/>
                <a:cs typeface="Times New Roman" pitchFamily="18" charset="0"/>
              </a:rPr>
              <a:t>упражнять в </a:t>
            </a:r>
            <a:r>
              <a:rPr lang="ru-RU" sz="2200" dirty="0" smtClean="0">
                <a:latin typeface="Times New Roman" pitchFamily="18" charset="0"/>
                <a:cs typeface="Times New Roman" pitchFamily="18" charset="0"/>
              </a:rPr>
              <a:t>счете.</a:t>
            </a:r>
          </a:p>
          <a:p>
            <a:pPr lvl="0" algn="just"/>
            <a:r>
              <a:rPr lang="ru-RU"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a:p>
            <a:endParaRPr lang="ru-RU" dirty="0"/>
          </a:p>
          <a:p>
            <a:endParaRPr lang="ru-RU" dirty="0" smtClean="0"/>
          </a:p>
        </p:txBody>
      </p:sp>
      <p:pic>
        <p:nvPicPr>
          <p:cNvPr id="4" name="Рисунок 3" descr="https://i.ytimg.com/vi/X5CEs6qjXAs/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7755" y="4509120"/>
            <a:ext cx="3514725" cy="2232248"/>
          </a:xfrm>
          <a:prstGeom prst="rect">
            <a:avLst/>
          </a:prstGeom>
          <a:noFill/>
          <a:ln>
            <a:noFill/>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00034" y="413215"/>
            <a:ext cx="77153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s://i.ytimg.com/vi/m8lc2AKLJ70/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039" y="1263261"/>
            <a:ext cx="3613519" cy="2126141"/>
          </a:xfrm>
          <a:prstGeom prst="rect">
            <a:avLst/>
          </a:prstGeom>
          <a:noFill/>
          <a:ln>
            <a:noFill/>
          </a:ln>
        </p:spPr>
      </p:pic>
      <p:pic>
        <p:nvPicPr>
          <p:cNvPr id="4" name="Рисунок 3" descr="https://placepic.ru/wp-content/uploads/2018/06/5c6b2dbb29c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9474" y="1263261"/>
            <a:ext cx="3830958" cy="2110473"/>
          </a:xfrm>
          <a:prstGeom prst="rect">
            <a:avLst/>
          </a:prstGeom>
          <a:noFill/>
          <a:ln>
            <a:noFill/>
          </a:ln>
        </p:spPr>
      </p:pic>
      <p:pic>
        <p:nvPicPr>
          <p:cNvPr id="5" name="Рисунок 4" descr="https://babyzzz.ru/wp-content/uploads/2018/07/gidrogelevye-shary.jpg"/>
          <p:cNvPicPr/>
          <p:nvPr/>
        </p:nvPicPr>
        <p:blipFill>
          <a:blip r:embed="rId4">
            <a:extLst>
              <a:ext uri="{28A0092B-C50C-407E-A947-70E740481C1C}">
                <a14:useLocalDpi xmlns:a14="http://schemas.microsoft.com/office/drawing/2010/main" val="0"/>
              </a:ext>
            </a:extLst>
          </a:blip>
          <a:srcRect/>
          <a:stretch>
            <a:fillRect/>
          </a:stretch>
        </p:blipFill>
        <p:spPr bwMode="auto">
          <a:xfrm>
            <a:off x="4629473" y="3717032"/>
            <a:ext cx="3830959" cy="2533789"/>
          </a:xfrm>
          <a:prstGeom prst="rect">
            <a:avLst/>
          </a:prstGeom>
          <a:noFill/>
          <a:ln>
            <a:noFill/>
          </a:ln>
        </p:spPr>
      </p:pic>
      <p:pic>
        <p:nvPicPr>
          <p:cNvPr id="6" name="Рисунок 5" descr="https://i.ytimg.com/vi/uMVzQI1DVjk/maxresdefaul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434" y="3717032"/>
            <a:ext cx="3613518" cy="2533789"/>
          </a:xfrm>
          <a:prstGeom prst="rect">
            <a:avLst/>
          </a:prstGeom>
          <a:noFill/>
          <a:ln>
            <a:noFill/>
          </a:ln>
        </p:spPr>
      </p:pic>
      <p:sp>
        <p:nvSpPr>
          <p:cNvPr id="2" name="Прямоугольник 1"/>
          <p:cNvSpPr/>
          <p:nvPr/>
        </p:nvSpPr>
        <p:spPr>
          <a:xfrm>
            <a:off x="500034" y="428604"/>
            <a:ext cx="8258878" cy="6001643"/>
          </a:xfrm>
          <a:prstGeom prst="rect">
            <a:avLst/>
          </a:prstGeom>
        </p:spPr>
        <p:txBody>
          <a:bodyPr wrap="square">
            <a:spAutoFit/>
          </a:bodyPr>
          <a:lstStyle/>
          <a:p>
            <a:pPr algn="ctr"/>
            <a:r>
              <a:rPr lang="ru-RU" sz="2400" b="1" i="1" dirty="0" err="1" smtClean="0">
                <a:solidFill>
                  <a:srgbClr val="7030A0"/>
                </a:solidFill>
                <a:latin typeface="Times New Roman" pitchFamily="18" charset="0"/>
                <a:cs typeface="Times New Roman" pitchFamily="18" charset="0"/>
              </a:rPr>
              <a:t>Орбиз</a:t>
            </a: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8568952" cy="7817525"/>
          </a:xfrm>
          <a:prstGeom prst="rect">
            <a:avLst/>
          </a:prstGeom>
        </p:spPr>
        <p:txBody>
          <a:bodyPr wrap="square">
            <a:spAutoFit/>
          </a:bodyPr>
          <a:lstStyle/>
          <a:p>
            <a:pPr algn="ctr"/>
            <a:r>
              <a:rPr lang="ru-RU" sz="2400" b="1" i="1" dirty="0" smtClean="0">
                <a:solidFill>
                  <a:srgbClr val="7030A0"/>
                </a:solidFill>
                <a:latin typeface="Times New Roman" pitchFamily="18" charset="0"/>
                <a:cs typeface="Times New Roman" pitchFamily="18" charset="0"/>
              </a:rPr>
              <a:t>Камешки </a:t>
            </a:r>
            <a:r>
              <a:rPr lang="ru-RU" sz="2400" b="1" i="1" dirty="0" err="1" smtClean="0">
                <a:solidFill>
                  <a:srgbClr val="7030A0"/>
                </a:solidFill>
                <a:latin typeface="Times New Roman" pitchFamily="18" charset="0"/>
                <a:cs typeface="Times New Roman" pitchFamily="18" charset="0"/>
              </a:rPr>
              <a:t>Марблс</a:t>
            </a:r>
            <a:endParaRPr lang="ru-RU" sz="2400" b="1" i="1" dirty="0" smtClean="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just"/>
            <a:r>
              <a:rPr lang="ru-RU" sz="2200" b="1" i="1" dirty="0">
                <a:latin typeface="Times New Roman" pitchFamily="18" charset="0"/>
                <a:cs typeface="Times New Roman" pitchFamily="18" charset="0"/>
              </a:rPr>
              <a:t>Камешки </a:t>
            </a:r>
            <a:r>
              <a:rPr lang="ru-RU" sz="2200" b="1" i="1" dirty="0" err="1" smtClean="0">
                <a:latin typeface="Times New Roman" pitchFamily="18" charset="0"/>
                <a:cs typeface="Times New Roman" pitchFamily="18" charset="0"/>
              </a:rPr>
              <a:t>Марблс</a:t>
            </a:r>
            <a:r>
              <a:rPr lang="ru-RU" sz="2200" b="1" i="1" dirty="0" smtClean="0">
                <a:latin typeface="Times New Roman" pitchFamily="18" charset="0"/>
                <a:cs typeface="Times New Roman" pitchFamily="18" charset="0"/>
              </a:rPr>
              <a:t> </a:t>
            </a:r>
            <a:r>
              <a:rPr lang="ru-RU" sz="2400" b="1" dirty="0" smtClean="0"/>
              <a:t>- </a:t>
            </a:r>
            <a:r>
              <a:rPr lang="ru-RU" sz="2400" dirty="0" smtClean="0"/>
              <a:t> </a:t>
            </a:r>
            <a:r>
              <a:rPr lang="ru-RU" sz="2200" dirty="0" smtClean="0">
                <a:latin typeface="Times New Roman" pitchFamily="18" charset="0"/>
                <a:cs typeface="Times New Roman" pitchFamily="18" charset="0"/>
              </a:rPr>
              <a:t>готовые наборы стеклянных камушек разного цвета и различные задания с ними. </a:t>
            </a:r>
            <a:r>
              <a:rPr lang="ru-RU" sz="2200" dirty="0">
                <a:latin typeface="Times New Roman" pitchFamily="18" charset="0"/>
                <a:cs typeface="Times New Roman" pitchFamily="18" charset="0"/>
              </a:rPr>
              <a:t>Игры с камешками «</a:t>
            </a:r>
            <a:r>
              <a:rPr lang="ru-RU" sz="2200" dirty="0" err="1">
                <a:latin typeface="Times New Roman" pitchFamily="18" charset="0"/>
                <a:cs typeface="Times New Roman" pitchFamily="18" charset="0"/>
              </a:rPr>
              <a:t>Марблс</a:t>
            </a:r>
            <a:r>
              <a:rPr lang="ru-RU" sz="2200" dirty="0">
                <a:latin typeface="Times New Roman" pitchFamily="18" charset="0"/>
                <a:cs typeface="Times New Roman" pitchFamily="18" charset="0"/>
              </a:rPr>
              <a:t>» воздействуют на рецепторы </a:t>
            </a:r>
            <a:r>
              <a:rPr lang="ru-RU" sz="2200" dirty="0" smtClean="0">
                <a:latin typeface="Times New Roman" pitchFamily="18" charset="0"/>
                <a:cs typeface="Times New Roman" pitchFamily="18" charset="0"/>
              </a:rPr>
              <a:t>пальцев, </a:t>
            </a:r>
            <a:r>
              <a:rPr lang="ru-RU" sz="2200" dirty="0">
                <a:latin typeface="Times New Roman" pitchFamily="18" charset="0"/>
                <a:cs typeface="Times New Roman" pitchFamily="18" charset="0"/>
              </a:rPr>
              <a:t>это физическое и умственное развитие ребенка.</a:t>
            </a:r>
            <a:r>
              <a:rPr lang="ru-RU" sz="2000" dirty="0"/>
              <a:t> </a:t>
            </a:r>
            <a:r>
              <a:rPr lang="ru-RU" sz="2200" dirty="0" smtClean="0">
                <a:latin typeface="Times New Roman" pitchFamily="18" charset="0"/>
                <a:cs typeface="Times New Roman" pitchFamily="18" charset="0"/>
              </a:rPr>
              <a:t>Камешки   </a:t>
            </a:r>
            <a:r>
              <a:rPr lang="ru-RU" sz="2200" dirty="0">
                <a:latin typeface="Times New Roman" pitchFamily="18" charset="0"/>
                <a:cs typeface="Times New Roman" pitchFamily="18" charset="0"/>
              </a:rPr>
              <a:t>положительно влияют на тонкую мускулатуру пальцев и кистей рук ребенка. </a:t>
            </a:r>
            <a:r>
              <a:rPr lang="ru-RU" sz="2400" dirty="0" smtClean="0"/>
              <a:t> </a:t>
            </a:r>
            <a:endParaRPr lang="ru-RU" sz="2400" b="1" i="1" dirty="0" smtClean="0">
              <a:solidFill>
                <a:srgbClr val="7030A0"/>
              </a:solidFill>
              <a:latin typeface="Times New Roman" pitchFamily="18" charset="0"/>
              <a:cs typeface="Times New Roman" pitchFamily="18" charset="0"/>
            </a:endParaRPr>
          </a:p>
          <a:p>
            <a:pPr algn="ctr"/>
            <a:r>
              <a:rPr lang="ru-RU" sz="2200" b="1" i="1" dirty="0" smtClean="0">
                <a:latin typeface="Times New Roman" pitchFamily="18" charset="0"/>
                <a:cs typeface="Times New Roman" pitchFamily="18" charset="0"/>
              </a:rPr>
              <a:t>Требования  при </a:t>
            </a:r>
            <a:r>
              <a:rPr lang="ru-RU" sz="2200" b="1" i="1" dirty="0">
                <a:latin typeface="Times New Roman" pitchFamily="18" charset="0"/>
                <a:cs typeface="Times New Roman" pitchFamily="18" charset="0"/>
              </a:rPr>
              <a:t>проведении упражнений с </a:t>
            </a:r>
            <a:r>
              <a:rPr lang="ru-RU" sz="2200" b="1" i="1" dirty="0" smtClean="0">
                <a:latin typeface="Times New Roman" pitchFamily="18" charset="0"/>
                <a:cs typeface="Times New Roman" pitchFamily="18" charset="0"/>
              </a:rPr>
              <a:t>камешками:</a:t>
            </a:r>
            <a:endParaRPr lang="ru-RU" sz="2200" b="1" i="1" dirty="0">
              <a:latin typeface="Times New Roman" pitchFamily="18" charset="0"/>
              <a:cs typeface="Times New Roman" pitchFamily="18" charset="0"/>
            </a:endParaRPr>
          </a:p>
          <a:p>
            <a:pPr marL="342900" lvl="0" indent="-342900" algn="just">
              <a:buFont typeface="Wingdings" pitchFamily="2" charset="2"/>
              <a:buChar char="§"/>
            </a:pPr>
            <a:r>
              <a:rPr lang="ru-RU" sz="2200" dirty="0">
                <a:latin typeface="Times New Roman" pitchFamily="18" charset="0"/>
                <a:cs typeface="Times New Roman" pitchFamily="18" charset="0"/>
              </a:rPr>
              <a:t>Для повышения эффективности воздействия при выполнении различных упражнений необходимо задействовать пальцы обеих </a:t>
            </a:r>
            <a:r>
              <a:rPr lang="ru-RU" sz="2200" dirty="0" smtClean="0">
                <a:latin typeface="Times New Roman" pitchFamily="18" charset="0"/>
                <a:cs typeface="Times New Roman" pitchFamily="18" charset="0"/>
              </a:rPr>
              <a:t>рук.</a:t>
            </a:r>
          </a:p>
          <a:p>
            <a:pPr marL="342900" lvl="0" indent="-342900" algn="just">
              <a:buFont typeface="Wingdings" pitchFamily="2" charset="2"/>
              <a:buChar char="§"/>
            </a:pPr>
            <a:r>
              <a:rPr lang="ru-RU" sz="2200" dirty="0" smtClean="0">
                <a:latin typeface="Times New Roman" pitchFamily="18" charset="0"/>
                <a:cs typeface="Times New Roman" pitchFamily="18" charset="0"/>
              </a:rPr>
              <a:t>Подбор </a:t>
            </a:r>
            <a:r>
              <a:rPr lang="ru-RU" sz="2200" dirty="0">
                <a:latin typeface="Times New Roman" pitchFamily="18" charset="0"/>
                <a:cs typeface="Times New Roman" pitchFamily="18" charset="0"/>
              </a:rPr>
              <a:t>упражнений осуществляется с учётом возрастных и индивидуальных возможностей </a:t>
            </a:r>
            <a:r>
              <a:rPr lang="ru-RU" sz="2200" dirty="0" smtClean="0">
                <a:latin typeface="Times New Roman" pitchFamily="18" charset="0"/>
                <a:cs typeface="Times New Roman" pitchFamily="18" charset="0"/>
              </a:rPr>
              <a:t>детей.</a:t>
            </a:r>
          </a:p>
          <a:p>
            <a:pPr marL="342900" lvl="0" indent="-342900" algn="just">
              <a:buFont typeface="Wingdings" pitchFamily="2" charset="2"/>
              <a:buChar char="§"/>
            </a:pPr>
            <a:r>
              <a:rPr lang="ru-RU" sz="2200" dirty="0" smtClean="0">
                <a:latin typeface="Times New Roman" pitchFamily="18" charset="0"/>
                <a:cs typeface="Times New Roman" pitchFamily="18" charset="0"/>
              </a:rPr>
              <a:t>Наличие </a:t>
            </a:r>
            <a:r>
              <a:rPr lang="ru-RU" sz="2200" dirty="0">
                <a:latin typeface="Times New Roman" pitchFamily="18" charset="0"/>
                <a:cs typeface="Times New Roman" pitchFamily="18" charset="0"/>
              </a:rPr>
              <a:t>познавательной направленности </a:t>
            </a:r>
            <a:r>
              <a:rPr lang="ru-RU" sz="2200" dirty="0" smtClean="0">
                <a:latin typeface="Times New Roman" pitchFamily="18" charset="0"/>
                <a:cs typeface="Times New Roman" pitchFamily="18" charset="0"/>
              </a:rPr>
              <a:t>упражнений.</a:t>
            </a:r>
          </a:p>
          <a:p>
            <a:pPr marL="342900" lvl="0" indent="-342900" algn="just">
              <a:buFont typeface="Wingdings" pitchFamily="2" charset="2"/>
              <a:buChar char="§"/>
            </a:pPr>
            <a:r>
              <a:rPr lang="ru-RU" sz="2200" dirty="0" smtClean="0">
                <a:latin typeface="Times New Roman" pitchFamily="18" charset="0"/>
                <a:cs typeface="Times New Roman" pitchFamily="18" charset="0"/>
              </a:rPr>
              <a:t>Безопасность</a:t>
            </a:r>
            <a:r>
              <a:rPr lang="ru-RU" sz="2200" dirty="0">
                <a:latin typeface="Times New Roman" pitchFamily="18" charset="0"/>
                <a:cs typeface="Times New Roman" pitchFamily="18" charset="0"/>
              </a:rPr>
              <a:t>: выполнение упражнений с камешками не предполагает использования их детьми в самостоятельной деятельности, </a:t>
            </a:r>
            <a:r>
              <a:rPr lang="ru-RU" sz="2200" i="1" dirty="0">
                <a:latin typeface="Times New Roman" pitchFamily="18" charset="0"/>
                <a:cs typeface="Times New Roman" pitchFamily="18" charset="0"/>
              </a:rPr>
              <a:t>только под присмотром взрослого</a:t>
            </a:r>
            <a:r>
              <a:rPr lang="ru-RU" sz="2200" i="1" dirty="0" smtClean="0">
                <a:latin typeface="Times New Roman" pitchFamily="18" charset="0"/>
                <a:cs typeface="Times New Roman" pitchFamily="18" charset="0"/>
              </a:rPr>
              <a:t>.</a:t>
            </a: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b="1" i="1" dirty="0" smtClean="0">
              <a:solidFill>
                <a:srgbClr val="7030A0"/>
              </a:solidFill>
              <a:latin typeface="Times New Roman" pitchFamily="18" charset="0"/>
              <a:cs typeface="Times New Roman" pitchFamily="18" charset="0"/>
            </a:endParaRPr>
          </a:p>
          <a:p>
            <a:pPr algn="ctr"/>
            <a:endParaRPr lang="ru-RU" sz="2400" b="1" i="1" dirty="0">
              <a:solidFill>
                <a:srgbClr val="7030A0"/>
              </a:solidFill>
              <a:latin typeface="Times New Roman" pitchFamily="18" charset="0"/>
              <a:cs typeface="Times New Roman" pitchFamily="18" charset="0"/>
            </a:endParaRPr>
          </a:p>
          <a:p>
            <a:pPr algn="ctr"/>
            <a:endParaRPr lang="ru-RU" sz="2400" dirty="0">
              <a:solidFill>
                <a:srgbClr val="7030A0"/>
              </a:solidFill>
              <a:latin typeface="Times New Roman" pitchFamily="18" charset="0"/>
              <a:cs typeface="Times New Roman" pitchFamily="18" charset="0"/>
            </a:endParaRPr>
          </a:p>
        </p:txBody>
      </p:sp>
      <p:pic>
        <p:nvPicPr>
          <p:cNvPr id="3" name="Рисунок 2" descr="https://cs5.livemaster.ru/storage/c8/f9/e8a1c49179dcb33dab7a8bd297lx--materialy-dlya-tvorchestva-marbls-v-assortimen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16632"/>
            <a:ext cx="2520280" cy="1584176"/>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nazya.com/anyimage/i.ebayimg.com/00/s/MTAwMFgxNTAw/z/L9sAAOSwPe1T67q2/$_57.JPG?set_id=880000500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97" y="778119"/>
            <a:ext cx="2448272" cy="2243239"/>
          </a:xfrm>
          <a:prstGeom prst="rect">
            <a:avLst/>
          </a:prstGeom>
          <a:noFill/>
          <a:ln>
            <a:noFill/>
          </a:ln>
        </p:spPr>
      </p:pic>
      <p:pic>
        <p:nvPicPr>
          <p:cNvPr id="6" name="Рисунок 5" descr="https://srcn-shatura.mo.socinfo.ru/media/2018/08/11/1226992768/bH28neJqX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96" y="3645024"/>
            <a:ext cx="2448272" cy="2465065"/>
          </a:xfrm>
          <a:prstGeom prst="rect">
            <a:avLst/>
          </a:prstGeom>
          <a:noFill/>
          <a:ln>
            <a:noFill/>
          </a:ln>
        </p:spPr>
      </p:pic>
      <p:pic>
        <p:nvPicPr>
          <p:cNvPr id="7" name="Рисунок 6" descr="https://www.maam.ru/upload/blogs/detsad-171532-14031016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778119"/>
            <a:ext cx="2592287" cy="2243239"/>
          </a:xfrm>
          <a:prstGeom prst="rect">
            <a:avLst/>
          </a:prstGeom>
          <a:noFill/>
          <a:ln>
            <a:noFill/>
          </a:ln>
        </p:spPr>
      </p:pic>
      <p:pic>
        <p:nvPicPr>
          <p:cNvPr id="8" name="Рисунок 7" descr="https://i2.wp.com/xn--j1ahfl.xn--p1ai/data/images/u219148/t1542644446a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2426" y="3659635"/>
            <a:ext cx="2629272" cy="2404104"/>
          </a:xfrm>
          <a:prstGeom prst="rect">
            <a:avLst/>
          </a:prstGeom>
          <a:noFill/>
          <a:ln>
            <a:noFill/>
          </a:ln>
        </p:spPr>
      </p:pic>
      <p:pic>
        <p:nvPicPr>
          <p:cNvPr id="9" name="Рисунок 8" descr="https://i1.wp.com/xn--j1ahfl.xn--p1ai/data/images/u219148/t1542644446ax.jpg"/>
          <p:cNvPicPr/>
          <p:nvPr/>
        </p:nvPicPr>
        <p:blipFill>
          <a:blip r:embed="rId6">
            <a:extLst>
              <a:ext uri="{28A0092B-C50C-407E-A947-70E740481C1C}">
                <a14:useLocalDpi xmlns:a14="http://schemas.microsoft.com/office/drawing/2010/main" val="0"/>
              </a:ext>
            </a:extLst>
          </a:blip>
          <a:srcRect/>
          <a:stretch>
            <a:fillRect/>
          </a:stretch>
        </p:blipFill>
        <p:spPr bwMode="auto">
          <a:xfrm>
            <a:off x="3131840" y="3645024"/>
            <a:ext cx="2808311" cy="2465065"/>
          </a:xfrm>
          <a:prstGeom prst="rect">
            <a:avLst/>
          </a:prstGeom>
          <a:noFill/>
          <a:ln>
            <a:noFill/>
          </a:ln>
        </p:spPr>
      </p:pic>
      <p:sp>
        <p:nvSpPr>
          <p:cNvPr id="10" name="Прямоугольник 9"/>
          <p:cNvSpPr/>
          <p:nvPr/>
        </p:nvSpPr>
        <p:spPr>
          <a:xfrm>
            <a:off x="495075" y="116632"/>
            <a:ext cx="8427195" cy="461665"/>
          </a:xfrm>
          <a:prstGeom prst="rect">
            <a:avLst/>
          </a:prstGeom>
        </p:spPr>
        <p:txBody>
          <a:bodyPr wrap="square">
            <a:spAutoFit/>
          </a:bodyPr>
          <a:lstStyle/>
          <a:p>
            <a:pPr algn="ctr"/>
            <a:r>
              <a:rPr lang="ru-RU" sz="2400" b="1" i="1" dirty="0">
                <a:solidFill>
                  <a:srgbClr val="7030A0"/>
                </a:solidFill>
                <a:latin typeface="Times New Roman" pitchFamily="18" charset="0"/>
                <a:cs typeface="Times New Roman" pitchFamily="18" charset="0"/>
              </a:rPr>
              <a:t>Камешки </a:t>
            </a:r>
            <a:r>
              <a:rPr lang="ru-RU" sz="2400" b="1" i="1" dirty="0" err="1">
                <a:solidFill>
                  <a:srgbClr val="7030A0"/>
                </a:solidFill>
                <a:latin typeface="Times New Roman" pitchFamily="18" charset="0"/>
                <a:cs typeface="Times New Roman" pitchFamily="18" charset="0"/>
              </a:rPr>
              <a:t>Марблс</a:t>
            </a:r>
            <a:endParaRPr lang="ru-RU" sz="2400" b="1" i="1" dirty="0">
              <a:solidFill>
                <a:srgbClr val="7030A0"/>
              </a:solidFill>
              <a:latin typeface="Times New Roman" pitchFamily="18" charset="0"/>
              <a:cs typeface="Times New Roman" pitchFamily="18" charset="0"/>
            </a:endParaRPr>
          </a:p>
        </p:txBody>
      </p:sp>
      <p:pic>
        <p:nvPicPr>
          <p:cNvPr id="11" name="Рисунок 10" descr="https://www.maam.ru/upload/blogs/detsad-178126-139576238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778119"/>
            <a:ext cx="2529497" cy="224323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6647974"/>
          </a:xfrm>
          <a:prstGeom prst="rect">
            <a:avLst/>
          </a:prstGeom>
        </p:spPr>
        <p:txBody>
          <a:bodyPr wrap="square">
            <a:spAutoFit/>
          </a:bodyPr>
          <a:lstStyle/>
          <a:p>
            <a:pPr algn="ctr"/>
            <a:r>
              <a:rPr lang="ru-RU" sz="2400" b="1" i="1" dirty="0" smtClean="0">
                <a:solidFill>
                  <a:srgbClr val="7030A0"/>
                </a:solidFill>
                <a:latin typeface="Times New Roman" pitchFamily="18" charset="0"/>
                <a:cs typeface="Times New Roman" pitchFamily="18" charset="0"/>
              </a:rPr>
              <a:t>Иглотерапия</a:t>
            </a:r>
          </a:p>
          <a:p>
            <a:pPr algn="ctr"/>
            <a:endParaRPr lang="ru-RU" sz="2200" dirty="0">
              <a:solidFill>
                <a:srgbClr val="7030A0"/>
              </a:solidFill>
              <a:latin typeface="Times New Roman" pitchFamily="18" charset="0"/>
              <a:cs typeface="Times New Roman" pitchFamily="18" charset="0"/>
            </a:endParaRPr>
          </a:p>
          <a:p>
            <a:r>
              <a:rPr lang="ru-RU" sz="2200" dirty="0">
                <a:latin typeface="Times New Roman" pitchFamily="18" charset="0"/>
                <a:cs typeface="Times New Roman" pitchFamily="18" charset="0"/>
              </a:rPr>
              <a:t>Термин </a:t>
            </a:r>
            <a:r>
              <a:rPr lang="ru-RU" sz="2200" i="1" dirty="0">
                <a:latin typeface="Times New Roman" pitchFamily="18" charset="0"/>
                <a:cs typeface="Times New Roman" pitchFamily="18" charset="0"/>
              </a:rPr>
              <a:t>«Иглотерапия»</a:t>
            </a:r>
            <a:r>
              <a:rPr lang="ru-RU" sz="2200" dirty="0">
                <a:latin typeface="Times New Roman" pitchFamily="18" charset="0"/>
                <a:cs typeface="Times New Roman" pitchFamily="18" charset="0"/>
              </a:rPr>
              <a:t> дословно обозначает лечение с помощью игл</a:t>
            </a:r>
            <a:r>
              <a:rPr lang="ru-RU" dirty="0" smtClean="0"/>
              <a:t>.</a:t>
            </a:r>
          </a:p>
          <a:p>
            <a:r>
              <a:rPr lang="ru-RU" sz="2200" dirty="0">
                <a:latin typeface="Times New Roman" pitchFamily="18" charset="0"/>
                <a:cs typeface="Times New Roman" pitchFamily="18" charset="0"/>
              </a:rPr>
              <a:t>Иглотерапию с детьми провожу с помощью аппликатора </a:t>
            </a:r>
            <a:r>
              <a:rPr lang="ru-RU" sz="2200" dirty="0" smtClean="0">
                <a:latin typeface="Times New Roman" pitchFamily="18" charset="0"/>
                <a:cs typeface="Times New Roman" pitchFamily="18" charset="0"/>
              </a:rPr>
              <a:t>Кузнецова. </a:t>
            </a:r>
            <a:r>
              <a:rPr lang="ru-RU" sz="2200" dirty="0">
                <a:latin typeface="Times New Roman" pitchFamily="18" charset="0"/>
                <a:cs typeface="Times New Roman" pitchFamily="18" charset="0"/>
              </a:rPr>
              <a:t>Он очень хорош как стимулятор развития мелкой моторики. </a:t>
            </a:r>
          </a:p>
          <a:p>
            <a:endParaRPr lang="ru-RU" sz="2200" dirty="0" smtClean="0">
              <a:latin typeface="Times New Roman" pitchFamily="18" charset="0"/>
              <a:cs typeface="Times New Roman" pitchFamily="18" charset="0"/>
            </a:endParaRPr>
          </a:p>
          <a:p>
            <a:endParaRPr lang="ru-RU" sz="2200" dirty="0">
              <a:latin typeface="Times New Roman" pitchFamily="18" charset="0"/>
              <a:cs typeface="Times New Roman" pitchFamily="18" charset="0"/>
            </a:endParaRP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 </a:t>
            </a:r>
            <a:endParaRPr lang="ru-RU" dirty="0"/>
          </a:p>
        </p:txBody>
      </p:sp>
      <p:pic>
        <p:nvPicPr>
          <p:cNvPr id="3" name="Рисунок 2" descr="http://klubmama.ru/uploads/posts/2022-09/1662763313_44-klubmama-ru-p-applikatsiya-kuznetsova-foto-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564904"/>
            <a:ext cx="2520280" cy="1843644"/>
          </a:xfrm>
          <a:prstGeom prst="rect">
            <a:avLst/>
          </a:prstGeom>
          <a:noFill/>
          <a:ln>
            <a:noFill/>
          </a:ln>
        </p:spPr>
      </p:pic>
      <p:pic>
        <p:nvPicPr>
          <p:cNvPr id="4" name="Рисунок 3" descr="https://main-cdn.sbermegamarket.ru/big1/hlr-system/11/49/62/29/57/30/100027021158b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46" y="2453004"/>
            <a:ext cx="2487166" cy="1955544"/>
          </a:xfrm>
          <a:prstGeom prst="rect">
            <a:avLst/>
          </a:prstGeom>
          <a:noFill/>
          <a:ln>
            <a:noFill/>
          </a:ln>
        </p:spPr>
      </p:pic>
      <p:pic>
        <p:nvPicPr>
          <p:cNvPr id="5" name="Рисунок 4" descr="https://ortopediya36.ru/wp-content/uploads/2019/12/applikator_kuznecova_orangevij_zelenij.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3140968"/>
            <a:ext cx="2160240" cy="2736304"/>
          </a:xfrm>
          <a:prstGeom prst="rect">
            <a:avLst/>
          </a:prstGeom>
          <a:noFill/>
          <a:ln>
            <a:noFill/>
          </a:ln>
        </p:spPr>
      </p:pic>
      <p:pic>
        <p:nvPicPr>
          <p:cNvPr id="6" name="Рисунок 5" descr="https://irecommend.ru/sites/default/files/imagecache/copyright1/user-images/822252/QlZQSChQxqBSTZuHNQQ6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9529" y="4713030"/>
            <a:ext cx="3038475" cy="1740306"/>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tatic.insales-cdn.com/images/products/1/3283/479038675/razvivayushchaya-igra-prishchepki-neuromag-019-2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469" y="841072"/>
            <a:ext cx="2290315" cy="1943100"/>
          </a:xfrm>
          <a:prstGeom prst="rect">
            <a:avLst/>
          </a:prstGeom>
          <a:noFill/>
          <a:ln>
            <a:noFill/>
          </a:ln>
        </p:spPr>
      </p:pic>
      <p:pic>
        <p:nvPicPr>
          <p:cNvPr id="3" name="Рисунок 2" descr="https://www.maam.ru/upload/blogs/detsad-145463-14166688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7" y="841072"/>
            <a:ext cx="2818630" cy="1943100"/>
          </a:xfrm>
          <a:prstGeom prst="rect">
            <a:avLst/>
          </a:prstGeom>
          <a:noFill/>
          <a:ln>
            <a:noFill/>
          </a:ln>
        </p:spPr>
      </p:pic>
      <p:pic>
        <p:nvPicPr>
          <p:cNvPr id="4" name="Рисунок 3" descr="https://i10.fotocdn.net/s111/7cf4943ba8e767da/public_pin_l/249248739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841072"/>
            <a:ext cx="2448272" cy="1943099"/>
          </a:xfrm>
          <a:prstGeom prst="rect">
            <a:avLst/>
          </a:prstGeom>
          <a:noFill/>
          <a:ln>
            <a:noFill/>
          </a:ln>
        </p:spPr>
      </p:pic>
      <p:pic>
        <p:nvPicPr>
          <p:cNvPr id="5" name="Рисунок 4" descr="https://sun9-49.userapi.com/impg/UIN5tgzGzqdx7B96RXWLcLQgO2-yL5dxCYtOMg/TMec5mMSnrQ.jpg?size=604x604&amp;quality=96&amp;sign=ea855dbb33da43ffbaa0d68d501f5242&amp;type=albu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072" y="3086731"/>
            <a:ext cx="2256712" cy="1828800"/>
          </a:xfrm>
          <a:prstGeom prst="rect">
            <a:avLst/>
          </a:prstGeom>
          <a:noFill/>
          <a:ln>
            <a:noFill/>
          </a:ln>
        </p:spPr>
      </p:pic>
      <p:pic>
        <p:nvPicPr>
          <p:cNvPr id="6" name="Рисунок 5" descr="https://detsad123.files.wordpress.com/2020/04/d0b8d0b3d180d0b0-d181-d0bfd0b8d0bdd186d0b5d182d0bed0bc.jpg?w=640"/>
          <p:cNvPicPr/>
          <p:nvPr/>
        </p:nvPicPr>
        <p:blipFill>
          <a:blip r:embed="rId6">
            <a:extLst>
              <a:ext uri="{28A0092B-C50C-407E-A947-70E740481C1C}">
                <a14:useLocalDpi xmlns:a14="http://schemas.microsoft.com/office/drawing/2010/main" val="0"/>
              </a:ext>
            </a:extLst>
          </a:blip>
          <a:srcRect/>
          <a:stretch>
            <a:fillRect/>
          </a:stretch>
        </p:blipFill>
        <p:spPr bwMode="auto">
          <a:xfrm>
            <a:off x="2915817" y="3086732"/>
            <a:ext cx="2818630" cy="1828800"/>
          </a:xfrm>
          <a:prstGeom prst="rect">
            <a:avLst/>
          </a:prstGeom>
          <a:noFill/>
          <a:ln>
            <a:noFill/>
          </a:ln>
        </p:spPr>
      </p:pic>
      <p:pic>
        <p:nvPicPr>
          <p:cNvPr id="7" name="Рисунок 6" descr="https://adalin.mospsy.ru/img6/mot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3153406"/>
            <a:ext cx="2448272" cy="1712728"/>
          </a:xfrm>
          <a:prstGeom prst="rect">
            <a:avLst/>
          </a:prstGeom>
          <a:noFill/>
          <a:ln>
            <a:noFill/>
          </a:ln>
        </p:spPr>
      </p:pic>
      <p:pic>
        <p:nvPicPr>
          <p:cNvPr id="8" name="Рисунок 7" descr="https://ladushki-club.ru/wp-content/uploads/b/f/a/bfaf4594c0070abc36c07e89c65e8e69.jpe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073" y="5216440"/>
            <a:ext cx="2256711" cy="1485900"/>
          </a:xfrm>
          <a:prstGeom prst="rect">
            <a:avLst/>
          </a:prstGeom>
          <a:noFill/>
          <a:ln>
            <a:noFill/>
          </a:ln>
        </p:spPr>
      </p:pic>
      <p:pic>
        <p:nvPicPr>
          <p:cNvPr id="9" name="Рисунок 8" descr="https://papikpro.com/uploads/posts/2022-12/1671388720_papikpro-com-p-kak-sdelat-iz-plastilina-kartoshki-i-zuboc-2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5817" y="5177131"/>
            <a:ext cx="2818630" cy="1564518"/>
          </a:xfrm>
          <a:prstGeom prst="rect">
            <a:avLst/>
          </a:prstGeom>
          <a:noFill/>
          <a:ln>
            <a:noFill/>
          </a:ln>
        </p:spPr>
      </p:pic>
      <p:pic>
        <p:nvPicPr>
          <p:cNvPr id="10" name="Рисунок 9" descr="https://i.ytimg.com/vi/LgTGg50T-vE/maxresdefault.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168" y="5113784"/>
            <a:ext cx="2448272" cy="1633380"/>
          </a:xfrm>
          <a:prstGeom prst="rect">
            <a:avLst/>
          </a:prstGeom>
          <a:noFill/>
          <a:ln>
            <a:noFill/>
          </a:ln>
        </p:spPr>
      </p:pic>
      <p:sp>
        <p:nvSpPr>
          <p:cNvPr id="12" name="Прямоугольник 11"/>
          <p:cNvSpPr/>
          <p:nvPr/>
        </p:nvSpPr>
        <p:spPr>
          <a:xfrm>
            <a:off x="337469" y="162257"/>
            <a:ext cx="8438538" cy="461665"/>
          </a:xfrm>
          <a:prstGeom prst="rect">
            <a:avLst/>
          </a:prstGeom>
        </p:spPr>
        <p:txBody>
          <a:bodyPr wrap="square">
            <a:spAutoFit/>
          </a:bodyPr>
          <a:lstStyle/>
          <a:p>
            <a:pPr algn="ctr"/>
            <a:r>
              <a:rPr lang="ru-RU" sz="2400" b="1" i="1" dirty="0" smtClean="0">
                <a:solidFill>
                  <a:srgbClr val="7030A0"/>
                </a:solidFill>
                <a:latin typeface="Times New Roman" pitchFamily="18" charset="0"/>
                <a:cs typeface="Times New Roman" pitchFamily="18" charset="0"/>
              </a:rPr>
              <a:t>Игры с </a:t>
            </a:r>
            <a:r>
              <a:rPr lang="ru-RU" sz="2400" b="1" i="1" dirty="0">
                <a:solidFill>
                  <a:srgbClr val="7030A0"/>
                </a:solidFill>
                <a:latin typeface="Times New Roman" pitchFamily="18" charset="0"/>
                <a:cs typeface="Times New Roman" pitchFamily="18" charset="0"/>
              </a:rPr>
              <a:t>прищепками </a:t>
            </a:r>
            <a:r>
              <a:rPr lang="ru-RU" sz="2400" b="1" i="1" dirty="0" smtClean="0">
                <a:solidFill>
                  <a:srgbClr val="7030A0"/>
                </a:solidFill>
                <a:latin typeface="Times New Roman" pitchFamily="18" charset="0"/>
                <a:cs typeface="Times New Roman" pitchFamily="18" charset="0"/>
              </a:rPr>
              <a:t>,пипетками, пинцетами, зубочистками </a:t>
            </a:r>
            <a:endParaRPr lang="ru-RU" sz="2400" b="1" i="1" dirty="0">
              <a:solidFill>
                <a:srgbClr val="7030A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997839"/>
            <a:ext cx="7704856" cy="3139321"/>
          </a:xfrm>
          <a:prstGeom prst="rect">
            <a:avLst/>
          </a:prstGeom>
        </p:spPr>
        <p:txBody>
          <a:bodyPr wrap="square">
            <a:spAutoFit/>
          </a:bodyPr>
          <a:lstStyle/>
          <a:p>
            <a:pPr algn="just"/>
            <a:r>
              <a:rPr lang="ru-RU" sz="2200" dirty="0" smtClean="0">
                <a:latin typeface="Times New Roman" pitchFamily="18" charset="0"/>
                <a:cs typeface="Times New Roman" pitchFamily="18" charset="0"/>
              </a:rPr>
              <a:t>Целенаправленная </a:t>
            </a:r>
            <a:r>
              <a:rPr lang="ru-RU" sz="2200" dirty="0">
                <a:latin typeface="Times New Roman" pitchFamily="18" charset="0"/>
                <a:cs typeface="Times New Roman" pitchFamily="18" charset="0"/>
              </a:rPr>
              <a:t>и систематическая работа по развитию мелкой моторики у детей с ЗПР с помощью традиционных и нетрадиционных технологий оказывает положительное воздействие на весь организм в целом, развивает навыки ручной умелости, психические процессы, стимулирует речевое развитие. Детям это интересно! Только кропотливая работа, терпеливое отношение, ободрение при неудачах, поощрения за малейший успех, неназойливая помощь помогают нам добиться хороших результатов… </a:t>
            </a:r>
          </a:p>
        </p:txBody>
      </p:sp>
      <p:sp>
        <p:nvSpPr>
          <p:cNvPr id="3" name="Прямоугольник 2"/>
          <p:cNvSpPr/>
          <p:nvPr/>
        </p:nvSpPr>
        <p:spPr>
          <a:xfrm>
            <a:off x="899592" y="116632"/>
            <a:ext cx="7704856" cy="1107996"/>
          </a:xfrm>
          <a:prstGeom prst="rect">
            <a:avLst/>
          </a:prstGeom>
        </p:spPr>
        <p:txBody>
          <a:bodyPr wrap="square">
            <a:spAutoFit/>
          </a:bodyPr>
          <a:lstStyle/>
          <a:p>
            <a:pPr algn="ctr"/>
            <a:r>
              <a:rPr lang="ru-RU" dirty="0" smtClean="0"/>
              <a:t> </a:t>
            </a:r>
          </a:p>
          <a:p>
            <a:pPr algn="ctr"/>
            <a:endParaRPr lang="ru-RU" sz="2400" b="1" i="1" dirty="0" smtClean="0">
              <a:solidFill>
                <a:srgbClr val="7030A0"/>
              </a:solidFill>
              <a:latin typeface="Times New Roman" pitchFamily="18" charset="0"/>
              <a:cs typeface="Times New Roman" pitchFamily="18" charset="0"/>
            </a:endParaRPr>
          </a:p>
          <a:p>
            <a:pPr algn="ctr"/>
            <a:r>
              <a:rPr lang="ru-RU" sz="2400" b="1" i="1" dirty="0" smtClean="0">
                <a:solidFill>
                  <a:srgbClr val="7030A0"/>
                </a:solidFill>
                <a:latin typeface="Times New Roman" pitchFamily="18" charset="0"/>
                <a:cs typeface="Times New Roman" pitchFamily="18" charset="0"/>
              </a:rPr>
              <a:t>Вывод</a:t>
            </a:r>
            <a:endParaRPr lang="ru-RU" sz="2400" b="1" i="1" dirty="0">
              <a:solidFill>
                <a:srgbClr val="7030A0"/>
              </a:solidFill>
              <a:latin typeface="Times New Roman" pitchFamily="18" charset="0"/>
              <a:cs typeface="Times New Roman" pitchFamily="18" charset="0"/>
            </a:endParaRPr>
          </a:p>
        </p:txBody>
      </p:sp>
      <p:pic>
        <p:nvPicPr>
          <p:cNvPr id="4" name="Рисунок 3" descr="https://fsd.kopilkaurokov.ru/up/html/2020/07/29/k_5f21b19a5bbd1/555191_4.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873" y="5283889"/>
            <a:ext cx="2413903" cy="1358124"/>
          </a:xfrm>
          <a:prstGeom prst="rect">
            <a:avLst/>
          </a:prstGeom>
          <a:noFill/>
          <a:ln>
            <a:noFill/>
          </a:ln>
        </p:spPr>
      </p:pic>
      <p:pic>
        <p:nvPicPr>
          <p:cNvPr id="5" name="Рисунок 4" descr="https://doshkolkanda.edusite.ru/images/image00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191" y="5283890"/>
            <a:ext cx="2698473" cy="1402787"/>
          </a:xfrm>
          <a:prstGeom prst="rect">
            <a:avLst/>
          </a:prstGeom>
          <a:noFill/>
          <a:ln>
            <a:noFill/>
          </a:ln>
        </p:spPr>
      </p:pic>
      <p:pic>
        <p:nvPicPr>
          <p:cNvPr id="6" name="Рисунок 5" descr="https://phonoteka.org/uploads/posts/2021-05/1621712681_25-phonoteka_org-p-fon-dlya-prezentatsii-melkaya-motorika-ruk-2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199" y="260648"/>
            <a:ext cx="2577465" cy="1552069"/>
          </a:xfrm>
          <a:prstGeom prst="rect">
            <a:avLst/>
          </a:prstGeom>
          <a:noFill/>
          <a:ln>
            <a:noFill/>
          </a:ln>
        </p:spPr>
      </p:pic>
      <p:pic>
        <p:nvPicPr>
          <p:cNvPr id="7" name="Рисунок 6" descr="https://kidsbebus.ru/wp-content/uploads/3/9/7/39708367837308b2c8344e93150f3f11.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873" y="260648"/>
            <a:ext cx="2557919" cy="1607313"/>
          </a:xfrm>
          <a:prstGeom prst="rect">
            <a:avLst/>
          </a:prstGeom>
          <a:noFill/>
          <a:ln>
            <a:noFill/>
          </a:ln>
        </p:spPr>
      </p:pic>
      <p:pic>
        <p:nvPicPr>
          <p:cNvPr id="8" name="Рисунок 7" descr="https://fsd.kopilkaurokov.ru/up/html/2020/02/28/k_5e5929a885796/541469_4.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5283890"/>
            <a:ext cx="3024336" cy="1380454"/>
          </a:xfrm>
          <a:prstGeom prst="rect">
            <a:avLst/>
          </a:prstGeom>
          <a:noFill/>
          <a:ln>
            <a:noFill/>
          </a:ln>
        </p:spPr>
      </p:pic>
    </p:spTree>
    <p:extLst>
      <p:ext uri="{BB962C8B-B14F-4D97-AF65-F5344CB8AC3E}">
        <p14:creationId xmlns:p14="http://schemas.microsoft.com/office/powerpoint/2010/main" val="972580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ru-RU" sz="2400" b="1" i="1" dirty="0" smtClean="0">
                <a:solidFill>
                  <a:srgbClr val="FF0000"/>
                </a:solidFill>
                <a:latin typeface="Times New Roman" pitchFamily="18" charset="0"/>
                <a:cs typeface="Times New Roman" pitchFamily="18" charset="0"/>
              </a:rPr>
              <a:t>Актуальность</a:t>
            </a:r>
            <a:endParaRPr lang="ru-RU" sz="24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692696"/>
            <a:ext cx="8229600" cy="4236503"/>
          </a:xfrm>
        </p:spPr>
        <p:txBody>
          <a:bodyPr>
            <a:normAutofit fontScale="25000" lnSpcReduction="20000"/>
          </a:bodyPr>
          <a:lstStyle/>
          <a:p>
            <a:pPr marL="0" indent="0" algn="just">
              <a:buNone/>
            </a:pPr>
            <a:r>
              <a:rPr lang="ru-RU" sz="8800" b="1" dirty="0" smtClean="0">
                <a:latin typeface="Times New Roman" pitchFamily="18" charset="0"/>
                <a:cs typeface="Times New Roman" pitchFamily="18" charset="0"/>
              </a:rPr>
              <a:t>      </a:t>
            </a:r>
            <a:r>
              <a:rPr lang="ru-RU" sz="8000" b="1" i="1" dirty="0" smtClean="0">
                <a:solidFill>
                  <a:schemeClr val="tx2"/>
                </a:solidFill>
                <a:latin typeface="Times New Roman" pitchFamily="18" charset="0"/>
                <a:cs typeface="Times New Roman" pitchFamily="18" charset="0"/>
              </a:rPr>
              <a:t>Мелкая </a:t>
            </a:r>
            <a:r>
              <a:rPr lang="ru-RU" sz="8000" b="1" i="1" dirty="0">
                <a:solidFill>
                  <a:schemeClr val="tx2"/>
                </a:solidFill>
                <a:latin typeface="Times New Roman" pitchFamily="18" charset="0"/>
                <a:cs typeface="Times New Roman" pitchFamily="18" charset="0"/>
              </a:rPr>
              <a:t>моторика </a:t>
            </a:r>
            <a:r>
              <a:rPr lang="ru-RU" sz="8000" b="1" dirty="0">
                <a:latin typeface="Times New Roman" pitchFamily="18" charset="0"/>
                <a:cs typeface="Times New Roman" pitchFamily="18" charset="0"/>
              </a:rPr>
              <a:t>-</a:t>
            </a:r>
            <a:r>
              <a:rPr lang="ru-RU" sz="8000" dirty="0">
                <a:latin typeface="Times New Roman" pitchFamily="18" charset="0"/>
                <a:cs typeface="Times New Roman" pitchFamily="18" charset="0"/>
              </a:rPr>
              <a:t> это двигательная деятельность, которая обусловлена скоординированной работой мелких мышц руки и глаза. </a:t>
            </a:r>
            <a:r>
              <a:rPr lang="ru-RU" sz="8000" dirty="0" smtClean="0">
                <a:latin typeface="Times New Roman" pitchFamily="18" charset="0"/>
                <a:cs typeface="Times New Roman" pitchFamily="18" charset="0"/>
              </a:rPr>
              <a:t>Мелкая моторика непосредственно </a:t>
            </a:r>
            <a:r>
              <a:rPr lang="ru-RU" sz="8000" dirty="0">
                <a:latin typeface="Times New Roman" pitchFamily="18" charset="0"/>
                <a:cs typeface="Times New Roman" pitchFamily="18" charset="0"/>
              </a:rPr>
              <a:t>связана с психическими функциями ребенка, его речью, поэтому, </a:t>
            </a:r>
            <a:r>
              <a:rPr lang="ru-RU" sz="8000" dirty="0" smtClean="0">
                <a:latin typeface="Times New Roman" pitchFamily="18" charset="0"/>
                <a:cs typeface="Times New Roman" pitchFamily="18" charset="0"/>
              </a:rPr>
              <a:t>важно </a:t>
            </a:r>
            <a:r>
              <a:rPr lang="ru-RU" sz="8000" dirty="0">
                <a:latin typeface="Times New Roman" pitchFamily="18" charset="0"/>
                <a:cs typeface="Times New Roman" pitchFamily="18" charset="0"/>
              </a:rPr>
              <a:t>ее </a:t>
            </a:r>
            <a:r>
              <a:rPr lang="ru-RU" sz="8000" dirty="0" smtClean="0">
                <a:latin typeface="Times New Roman" pitchFamily="18" charset="0"/>
                <a:cs typeface="Times New Roman" pitchFamily="18" charset="0"/>
              </a:rPr>
              <a:t>развивать с </a:t>
            </a:r>
            <a:r>
              <a:rPr lang="ru-RU" sz="8000" dirty="0">
                <a:latin typeface="Times New Roman" pitchFamily="18" charset="0"/>
                <a:cs typeface="Times New Roman" pitchFamily="18" charset="0"/>
              </a:rPr>
              <a:t>раннего </a:t>
            </a:r>
            <a:r>
              <a:rPr lang="ru-RU" sz="8000" dirty="0" smtClean="0">
                <a:latin typeface="Times New Roman" pitchFamily="18" charset="0"/>
                <a:cs typeface="Times New Roman" pitchFamily="18" charset="0"/>
              </a:rPr>
              <a:t>возраста. </a:t>
            </a:r>
            <a:r>
              <a:rPr lang="ru-RU" sz="8000" dirty="0">
                <a:latin typeface="Times New Roman" pitchFamily="18" charset="0"/>
                <a:cs typeface="Times New Roman" pitchFamily="18" charset="0"/>
              </a:rPr>
              <a:t>Недостаточность тонкой моторики </a:t>
            </a:r>
            <a:r>
              <a:rPr lang="ru-RU" sz="8000" b="1" dirty="0">
                <a:latin typeface="Times New Roman" pitchFamily="18" charset="0"/>
                <a:cs typeface="Times New Roman" pitchFamily="18" charset="0"/>
              </a:rPr>
              <a:t>-</a:t>
            </a:r>
            <a:r>
              <a:rPr lang="ru-RU" sz="8000" dirty="0">
                <a:latin typeface="Times New Roman" pitchFamily="18" charset="0"/>
                <a:cs typeface="Times New Roman" pitchFamily="18" charset="0"/>
              </a:rPr>
              <a:t> характерный признак таких детей. </a:t>
            </a:r>
            <a:endParaRPr lang="ru-RU" sz="8000" dirty="0" smtClean="0">
              <a:latin typeface="Times New Roman" pitchFamily="18" charset="0"/>
              <a:cs typeface="Times New Roman" pitchFamily="18" charset="0"/>
            </a:endParaRPr>
          </a:p>
          <a:p>
            <a:pPr marL="0" indent="0" algn="just">
              <a:buNone/>
            </a:pPr>
            <a:r>
              <a:rPr lang="ru-RU" sz="8000" dirty="0" smtClean="0">
                <a:latin typeface="Times New Roman" pitchFamily="18" charset="0"/>
                <a:cs typeface="Times New Roman" pitchFamily="18" charset="0"/>
              </a:rPr>
              <a:t>       Для </a:t>
            </a:r>
            <a:r>
              <a:rPr lang="ru-RU" sz="8000" dirty="0">
                <a:latin typeface="Times New Roman" pitchFamily="18" charset="0"/>
                <a:cs typeface="Times New Roman" pitchFamily="18" charset="0"/>
              </a:rPr>
              <a:t>многих детей с ЗПР </a:t>
            </a:r>
            <a:r>
              <a:rPr lang="ru-RU" sz="8000" dirty="0" smtClean="0">
                <a:latin typeface="Times New Roman" pitchFamily="18" charset="0"/>
                <a:cs typeface="Times New Roman" pitchFamily="18" charset="0"/>
              </a:rPr>
              <a:t>характерна:</a:t>
            </a:r>
          </a:p>
          <a:p>
            <a:pPr algn="just"/>
            <a:r>
              <a:rPr lang="ru-RU" sz="8000" dirty="0" smtClean="0">
                <a:latin typeface="Times New Roman" pitchFamily="18" charset="0"/>
                <a:cs typeface="Times New Roman" pitchFamily="18" charset="0"/>
              </a:rPr>
              <a:t>моторная неловкость; </a:t>
            </a:r>
            <a:endParaRPr lang="ru-RU" sz="8000" dirty="0">
              <a:latin typeface="Times New Roman" pitchFamily="18" charset="0"/>
              <a:cs typeface="Times New Roman" pitchFamily="18" charset="0"/>
            </a:endParaRPr>
          </a:p>
          <a:p>
            <a:pPr algn="just"/>
            <a:r>
              <a:rPr lang="ru-RU" sz="8000" dirty="0" smtClean="0">
                <a:latin typeface="Times New Roman" pitchFamily="18" charset="0"/>
                <a:cs typeface="Times New Roman" pitchFamily="18" charset="0"/>
              </a:rPr>
              <a:t>слабое </a:t>
            </a:r>
            <a:r>
              <a:rPr lang="ru-RU" sz="8000" dirty="0">
                <a:latin typeface="Times New Roman" pitchFamily="18" charset="0"/>
                <a:cs typeface="Times New Roman" pitchFamily="18" charset="0"/>
              </a:rPr>
              <a:t>развитие тонких дифференцированных движений пальцев </a:t>
            </a:r>
            <a:r>
              <a:rPr lang="ru-RU" sz="8000" dirty="0" smtClean="0">
                <a:latin typeface="Times New Roman" pitchFamily="18" charset="0"/>
                <a:cs typeface="Times New Roman" pitchFamily="18" charset="0"/>
              </a:rPr>
              <a:t>рук;</a:t>
            </a:r>
          </a:p>
          <a:p>
            <a:pPr algn="just"/>
            <a:r>
              <a:rPr lang="ru-RU" sz="8000" dirty="0" smtClean="0">
                <a:latin typeface="Times New Roman" pitchFamily="18" charset="0"/>
                <a:cs typeface="Times New Roman" pitchFamily="18" charset="0"/>
              </a:rPr>
              <a:t>страдает </a:t>
            </a:r>
            <a:r>
              <a:rPr lang="ru-RU" sz="8000" dirty="0">
                <a:latin typeface="Times New Roman" pitchFamily="18" charset="0"/>
                <a:cs typeface="Times New Roman" pitchFamily="18" charset="0"/>
              </a:rPr>
              <a:t>техника движений и двигательные качества (быстрота, ловкость, сила, точность, координация</a:t>
            </a:r>
            <a:r>
              <a:rPr lang="ru-RU" sz="8000" dirty="0" smtClean="0">
                <a:latin typeface="Times New Roman" pitchFamily="18" charset="0"/>
                <a:cs typeface="Times New Roman" pitchFamily="18" charset="0"/>
              </a:rPr>
              <a:t>);  </a:t>
            </a:r>
          </a:p>
          <a:p>
            <a:pPr algn="just"/>
            <a:r>
              <a:rPr lang="ru-RU" sz="8000" dirty="0" smtClean="0">
                <a:latin typeface="Times New Roman" pitchFamily="18" charset="0"/>
                <a:cs typeface="Times New Roman" pitchFamily="18" charset="0"/>
              </a:rPr>
              <a:t>слабо </a:t>
            </a:r>
            <a:r>
              <a:rPr lang="ru-RU" sz="8000" dirty="0">
                <a:latin typeface="Times New Roman" pitchFamily="18" charset="0"/>
                <a:cs typeface="Times New Roman" pitchFamily="18" charset="0"/>
              </a:rPr>
              <a:t>сформированы технические навыки в </a:t>
            </a:r>
            <a:r>
              <a:rPr lang="ru-RU" sz="8000" dirty="0" err="1">
                <a:latin typeface="Times New Roman" pitchFamily="18" charset="0"/>
                <a:cs typeface="Times New Roman" pitchFamily="18" charset="0"/>
              </a:rPr>
              <a:t>изодеятельности</a:t>
            </a:r>
            <a:r>
              <a:rPr lang="ru-RU" sz="8000" dirty="0">
                <a:latin typeface="Times New Roman" pitchFamily="18" charset="0"/>
                <a:cs typeface="Times New Roman" pitchFamily="18" charset="0"/>
              </a:rPr>
              <a:t>, лепке, аппликации, конструировании. </a:t>
            </a:r>
          </a:p>
          <a:p>
            <a:pPr algn="just"/>
            <a:r>
              <a:rPr lang="ru-RU" sz="8000" dirty="0" smtClean="0">
                <a:latin typeface="Times New Roman" pitchFamily="18" charset="0"/>
                <a:cs typeface="Times New Roman" pitchFamily="18" charset="0"/>
              </a:rPr>
              <a:t>не </a:t>
            </a:r>
            <a:r>
              <a:rPr lang="ru-RU" sz="8000" dirty="0">
                <a:latin typeface="Times New Roman" pitchFamily="18" charset="0"/>
                <a:cs typeface="Times New Roman" pitchFamily="18" charset="0"/>
              </a:rPr>
              <a:t>умеют правильно держать карандаш, кисточку, не регулируют силу нажима, затрудняются в работе с ножницами. </a:t>
            </a:r>
          </a:p>
          <a:p>
            <a:pPr marL="0" indent="0" algn="just">
              <a:buNone/>
            </a:pPr>
            <a:r>
              <a:rPr lang="ru-RU" sz="8000" dirty="0" smtClean="0">
                <a:latin typeface="Times New Roman" pitchFamily="18" charset="0"/>
                <a:cs typeface="Times New Roman" pitchFamily="18" charset="0"/>
              </a:rPr>
              <a:t>       Плохо </a:t>
            </a:r>
            <a:r>
              <a:rPr lang="ru-RU" sz="8000" dirty="0">
                <a:latin typeface="Times New Roman" pitchFamily="18" charset="0"/>
                <a:cs typeface="Times New Roman" pitchFamily="18" charset="0"/>
              </a:rPr>
              <a:t>развитые двигательные функции рук и отсутствие оформленной техники движений, </a:t>
            </a:r>
            <a:r>
              <a:rPr lang="ru-RU" sz="8000" dirty="0" err="1">
                <a:latin typeface="Times New Roman" pitchFamily="18" charset="0"/>
                <a:cs typeface="Times New Roman" pitchFamily="18" charset="0"/>
              </a:rPr>
              <a:t>скоординированности</a:t>
            </a:r>
            <a:r>
              <a:rPr lang="ru-RU" sz="8000" dirty="0">
                <a:latin typeface="Times New Roman" pitchFamily="18" charset="0"/>
                <a:cs typeface="Times New Roman" pitchFamily="18" charset="0"/>
              </a:rPr>
              <a:t> действий глаза и руки вызывают у </a:t>
            </a:r>
            <a:r>
              <a:rPr lang="ru-RU" sz="8000" dirty="0" smtClean="0">
                <a:latin typeface="Times New Roman" pitchFamily="18" charset="0"/>
                <a:cs typeface="Times New Roman" pitchFamily="18" charset="0"/>
              </a:rPr>
              <a:t>ребёнка </a:t>
            </a:r>
            <a:r>
              <a:rPr lang="ru-RU" sz="8000" dirty="0" err="1" smtClean="0">
                <a:latin typeface="Times New Roman" pitchFamily="18" charset="0"/>
                <a:cs typeface="Times New Roman" pitchFamily="18" charset="0"/>
              </a:rPr>
              <a:t>сЗПР</a:t>
            </a:r>
            <a:r>
              <a:rPr lang="ru-RU" sz="8000" dirty="0">
                <a:latin typeface="Times New Roman" pitchFamily="18" charset="0"/>
                <a:cs typeface="Times New Roman" pitchFamily="18" charset="0"/>
              </a:rPr>
              <a:t> </a:t>
            </a:r>
            <a:r>
              <a:rPr lang="ru-RU" sz="8000" dirty="0" smtClean="0">
                <a:latin typeface="Times New Roman" pitchFamily="18" charset="0"/>
                <a:cs typeface="Times New Roman" pitchFamily="18" charset="0"/>
              </a:rPr>
              <a:t>огромные </a:t>
            </a:r>
            <a:r>
              <a:rPr lang="ru-RU" sz="8000" dirty="0">
                <a:latin typeface="Times New Roman" pitchFamily="18" charset="0"/>
                <a:cs typeface="Times New Roman" pitchFamily="18" charset="0"/>
              </a:rPr>
              <a:t>трудности, которые порой заставляют его отступать перед любой </a:t>
            </a:r>
            <a:r>
              <a:rPr lang="ru-RU" sz="8000" dirty="0" smtClean="0">
                <a:latin typeface="Times New Roman" pitchFamily="18" charset="0"/>
                <a:cs typeface="Times New Roman" pitchFamily="18" charset="0"/>
              </a:rPr>
              <a:t>задачей.</a:t>
            </a:r>
            <a:endParaRPr lang="ru-RU" sz="8000" dirty="0">
              <a:latin typeface="Times New Roman" pitchFamily="18" charset="0"/>
              <a:cs typeface="Times New Roman" pitchFamily="18" charset="0"/>
            </a:endParaRPr>
          </a:p>
          <a:p>
            <a:pPr marL="0" indent="0">
              <a:buNone/>
            </a:pPr>
            <a:endParaRPr lang="ru-RU" sz="22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857232"/>
            <a:ext cx="8929718" cy="1643074"/>
          </a:xfrm>
          <a:prstGeom prst="rect">
            <a:avLst/>
          </a:prstGeom>
          <a:noFill/>
        </p:spPr>
        <p:txBody>
          <a:bodyPr wrap="square" rtlCol="0">
            <a:prstTxWarp prst="textCanUp">
              <a:avLst/>
            </a:prstTxWarp>
            <a:spAutoFit/>
          </a:bodyPr>
          <a:lstStyle/>
          <a:p>
            <a:r>
              <a:rPr lang="ru-RU" sz="5400" dirty="0" smtClean="0">
                <a:ln>
                  <a:solidFill>
                    <a:schemeClr val="tx1"/>
                  </a:solidFill>
                </a:ln>
                <a:solidFill>
                  <a:srgbClr val="FF0000"/>
                </a:solidFill>
                <a:latin typeface="Times New Roman" pitchFamily="18" charset="0"/>
                <a:cs typeface="Times New Roman" pitchFamily="18" charset="0"/>
              </a:rPr>
              <a:t> СПАСИБО ЗА ВНИМАНИЕ  </a:t>
            </a:r>
            <a:endParaRPr lang="ru-RU" sz="5400" dirty="0">
              <a:ln>
                <a:solidFill>
                  <a:schemeClr val="tx1"/>
                </a:solidFill>
              </a:ln>
              <a:solidFill>
                <a:srgbClr val="FF0000"/>
              </a:solidFill>
              <a:latin typeface="Times New Roman" pitchFamily="18" charset="0"/>
              <a:cs typeface="Times New Roman" pitchFamily="18" charset="0"/>
            </a:endParaRPr>
          </a:p>
        </p:txBody>
      </p:sp>
      <p:pic>
        <p:nvPicPr>
          <p:cNvPr id="2051" name="Picture 3" descr="C:\Users\пекап\Documents\02.png"/>
          <p:cNvPicPr>
            <a:picLocks noChangeAspect="1" noChangeArrowheads="1"/>
          </p:cNvPicPr>
          <p:nvPr/>
        </p:nvPicPr>
        <p:blipFill>
          <a:blip r:embed="rId2"/>
          <a:srcRect/>
          <a:stretch>
            <a:fillRect/>
          </a:stretch>
        </p:blipFill>
        <p:spPr bwMode="auto">
          <a:xfrm>
            <a:off x="2428860" y="2269288"/>
            <a:ext cx="4357686" cy="4588712"/>
          </a:xfrm>
          <a:prstGeom prst="rect">
            <a:avLst/>
          </a:prstGeom>
          <a:noFill/>
        </p:spPr>
      </p:pic>
    </p:spTree>
    <p:extLst>
      <p:ext uri="{BB962C8B-B14F-4D97-AF65-F5344CB8AC3E}">
        <p14:creationId xmlns:p14="http://schemas.microsoft.com/office/powerpoint/2010/main" val="563142690"/>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72264" y="4786322"/>
            <a:ext cx="290464" cy="369332"/>
          </a:xfrm>
          <a:prstGeom prst="rect">
            <a:avLst/>
          </a:prstGeom>
          <a:noFill/>
        </p:spPr>
        <p:txBody>
          <a:bodyPr wrap="none" rtlCol="0">
            <a:spAutoFit/>
          </a:bodyPr>
          <a:lstStyle/>
          <a:p>
            <a:r>
              <a:rPr lang="ru-RU" dirty="0" smtClean="0"/>
              <a:t>  </a:t>
            </a:r>
            <a:endParaRPr lang="ru-RU" dirty="0"/>
          </a:p>
        </p:txBody>
      </p:sp>
      <p:sp>
        <p:nvSpPr>
          <p:cNvPr id="2" name="Прямоугольник 1"/>
          <p:cNvSpPr/>
          <p:nvPr/>
        </p:nvSpPr>
        <p:spPr>
          <a:xfrm>
            <a:off x="467544" y="58847"/>
            <a:ext cx="8280920" cy="5539978"/>
          </a:xfrm>
          <a:prstGeom prst="rect">
            <a:avLst/>
          </a:prstGeom>
        </p:spPr>
        <p:txBody>
          <a:bodyPr wrap="square">
            <a:spAutoFit/>
          </a:bodyPr>
          <a:lstStyle/>
          <a:p>
            <a:endParaRPr lang="ru-RU" b="1" i="1" dirty="0" smtClean="0"/>
          </a:p>
          <a:p>
            <a:pPr algn="just"/>
            <a:endParaRPr lang="ru-RU" sz="2400" b="1" i="1" dirty="0" smtClean="0">
              <a:latin typeface="Times New Roman" pitchFamily="18" charset="0"/>
              <a:cs typeface="Times New Roman" pitchFamily="18" charset="0"/>
            </a:endParaRPr>
          </a:p>
          <a:p>
            <a:pPr algn="just"/>
            <a:r>
              <a:rPr lang="ru-RU" sz="2400" b="1" i="1" dirty="0" smtClean="0">
                <a:latin typeface="Times New Roman" pitchFamily="18" charset="0"/>
                <a:cs typeface="Times New Roman" pitchFamily="18" charset="0"/>
              </a:rPr>
              <a:t>Цель</a:t>
            </a:r>
            <a:r>
              <a:rPr lang="ru-RU" sz="2400" dirty="0">
                <a:latin typeface="Times New Roman" pitchFamily="18" charset="0"/>
                <a:cs typeface="Times New Roman" pitchFamily="18" charset="0"/>
              </a:rPr>
              <a:t>:</a:t>
            </a:r>
            <a:r>
              <a:rPr lang="ru-RU" sz="2200" dirty="0">
                <a:latin typeface="Times New Roman" pitchFamily="18" charset="0"/>
                <a:cs typeface="Times New Roman" pitchFamily="18" charset="0"/>
              </a:rPr>
              <a:t> развивать мелкую моторику и координацию движений рук у детей </a:t>
            </a:r>
            <a:r>
              <a:rPr lang="ru-RU" sz="2200" dirty="0" smtClean="0">
                <a:latin typeface="Times New Roman" pitchFamily="18" charset="0"/>
                <a:cs typeface="Times New Roman" pitchFamily="18" charset="0"/>
              </a:rPr>
              <a:t>с ЗПР через использование </a:t>
            </a:r>
            <a:r>
              <a:rPr lang="ru-RU" sz="2200" dirty="0">
                <a:latin typeface="Times New Roman" pitchFamily="18" charset="0"/>
                <a:cs typeface="Times New Roman" pitchFamily="18" charset="0"/>
              </a:rPr>
              <a:t>традиционных и нетрадиционных технологий.</a:t>
            </a:r>
            <a:r>
              <a:rPr lang="ru-RU" sz="2200" b="1"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a:p>
            <a:pPr algn="just"/>
            <a:r>
              <a:rPr lang="ru-RU" sz="2400" b="1" i="1" dirty="0">
                <a:latin typeface="Times New Roman" pitchFamily="18" charset="0"/>
                <a:cs typeface="Times New Roman" pitchFamily="18" charset="0"/>
              </a:rPr>
              <a:t>Задачи:</a:t>
            </a:r>
            <a:endParaRPr lang="ru-RU" sz="2400" dirty="0">
              <a:latin typeface="Times New Roman" pitchFamily="18" charset="0"/>
              <a:cs typeface="Times New Roman" pitchFamily="18" charset="0"/>
            </a:endParaRPr>
          </a:p>
          <a:p>
            <a:pPr algn="just"/>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улучшить координацию и точность движений руки и глаза, гибкость рук, ритмичность;</a:t>
            </a:r>
          </a:p>
          <a:p>
            <a:pPr algn="just"/>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улучшить мелкую моторику пальцев, кистей рук;</a:t>
            </a:r>
          </a:p>
          <a:p>
            <a:pPr algn="just"/>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 улучшить общую двигательную активность;</a:t>
            </a:r>
          </a:p>
          <a:p>
            <a:pPr algn="just"/>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 содействовать нормализации речевой функции;</a:t>
            </a:r>
          </a:p>
          <a:p>
            <a:pPr algn="just"/>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 развивать воображение, логическое мышление, произвольное внимание, зрительное и слуховое восприятие, творческую активность;</a:t>
            </a:r>
          </a:p>
          <a:p>
            <a:pPr algn="just"/>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 создавать эмоционально-комфортную обстановку в общении со сверстниками и взрослыми.</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fontScale="90000"/>
          </a:bodyPr>
          <a:lstStyle/>
          <a:p>
            <a:r>
              <a:rPr lang="ru-RU" b="1" i="1" dirty="0" smtClean="0">
                <a:solidFill>
                  <a:srgbClr val="FF0000"/>
                </a:solidFill>
                <a:latin typeface="Times New Roman" pitchFamily="18" charset="0"/>
                <a:cs typeface="Times New Roman" pitchFamily="18" charset="0"/>
              </a:rPr>
              <a:t> </a:t>
            </a:r>
            <a:r>
              <a:rPr lang="ru-RU" sz="2700" b="1" i="1" dirty="0" smtClean="0">
                <a:solidFill>
                  <a:srgbClr val="FF0000"/>
                </a:solidFill>
                <a:latin typeface="Times New Roman" pitchFamily="18" charset="0"/>
                <a:cs typeface="Times New Roman" pitchFamily="18" charset="0"/>
              </a:rPr>
              <a:t>Традиционные технологии </a:t>
            </a:r>
            <a:r>
              <a:rPr lang="ru-RU" sz="2700" b="1" i="1" dirty="0">
                <a:solidFill>
                  <a:srgbClr val="FF0000"/>
                </a:solidFill>
                <a:latin typeface="Times New Roman" pitchFamily="18" charset="0"/>
                <a:cs typeface="Times New Roman" pitchFamily="18" charset="0"/>
              </a:rPr>
              <a:t>в коррекционной работе с детьми с ЗПР по развитию мелкой моторики</a:t>
            </a:r>
            <a:r>
              <a:rPr lang="ru-RU" sz="2700" dirty="0" smtClean="0">
                <a:latin typeface="Times New Roman" pitchFamily="18" charset="0"/>
                <a:cs typeface="Times New Roman" pitchFamily="18" charset="0"/>
              </a:rPr>
              <a:t> </a:t>
            </a:r>
            <a:endParaRPr lang="ru-RU" sz="2700" dirty="0">
              <a:latin typeface="Times New Roman" pitchFamily="18" charset="0"/>
              <a:cs typeface="Times New Roman" pitchFamily="18" charset="0"/>
            </a:endParaRPr>
          </a:p>
        </p:txBody>
      </p:sp>
      <p:sp>
        <p:nvSpPr>
          <p:cNvPr id="4" name="Объект 3"/>
          <p:cNvSpPr>
            <a:spLocks noGrp="1"/>
          </p:cNvSpPr>
          <p:nvPr>
            <p:ph idx="1"/>
          </p:nvPr>
        </p:nvSpPr>
        <p:spPr/>
        <p:txBody>
          <a:bodyPr>
            <a:normAutofit/>
          </a:bodyPr>
          <a:lstStyle/>
          <a:p>
            <a:pPr marL="0" indent="0" algn="ctr">
              <a:buNone/>
            </a:pPr>
            <a:r>
              <a:rPr lang="ru-RU" sz="2600" b="1" i="1" dirty="0">
                <a:solidFill>
                  <a:srgbClr val="7030A0"/>
                </a:solidFill>
                <a:latin typeface="Times New Roman" pitchFamily="18" charset="0"/>
                <a:cs typeface="Times New Roman" pitchFamily="18" charset="0"/>
              </a:rPr>
              <a:t>Игры с </a:t>
            </a:r>
            <a:r>
              <a:rPr lang="ru-RU" sz="2600" b="1" i="1" dirty="0" smtClean="0">
                <a:solidFill>
                  <a:srgbClr val="7030A0"/>
                </a:solidFill>
                <a:latin typeface="Times New Roman" pitchFamily="18" charset="0"/>
                <a:cs typeface="Times New Roman" pitchFamily="18" charset="0"/>
              </a:rPr>
              <a:t>бумагой</a:t>
            </a:r>
            <a:r>
              <a:rPr lang="ru-RU" sz="2600" b="1" dirty="0" smtClean="0">
                <a:solidFill>
                  <a:srgbClr val="7030A0"/>
                </a:solidFill>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Бумагу </a:t>
            </a:r>
            <a:r>
              <a:rPr lang="ru-RU" sz="2400" dirty="0">
                <a:latin typeface="Times New Roman" pitchFamily="18" charset="0"/>
                <a:cs typeface="Times New Roman" pitchFamily="18" charset="0"/>
              </a:rPr>
              <a:t>рвем, мнем, складываем, разрезаем </a:t>
            </a:r>
            <a:r>
              <a:rPr lang="ru-RU" sz="2400" dirty="0" smtClean="0">
                <a:latin typeface="Times New Roman" pitchFamily="18" charset="0"/>
                <a:cs typeface="Times New Roman" pitchFamily="18" charset="0"/>
              </a:rPr>
              <a:t>ножницами:</a:t>
            </a:r>
          </a:p>
          <a:p>
            <a:pPr algn="just"/>
            <a:r>
              <a:rPr lang="ru-RU" sz="2400" dirty="0" smtClean="0">
                <a:latin typeface="Times New Roman" pitchFamily="18" charset="0"/>
                <a:cs typeface="Times New Roman" pitchFamily="18" charset="0"/>
              </a:rPr>
              <a:t>плетем </a:t>
            </a:r>
            <a:r>
              <a:rPr lang="ru-RU" sz="2400" dirty="0">
                <a:latin typeface="Times New Roman" pitchFamily="18" charset="0"/>
                <a:cs typeface="Times New Roman" pitchFamily="18" charset="0"/>
              </a:rPr>
              <a:t>коврики из бумажных </a:t>
            </a:r>
            <a:r>
              <a:rPr lang="ru-RU" sz="2400" dirty="0" smtClean="0">
                <a:latin typeface="Times New Roman" pitchFamily="18" charset="0"/>
                <a:cs typeface="Times New Roman" pitchFamily="18" charset="0"/>
              </a:rPr>
              <a:t>полос; </a:t>
            </a:r>
          </a:p>
          <a:p>
            <a:pPr algn="just"/>
            <a:r>
              <a:rPr lang="ru-RU" sz="2400" dirty="0" smtClean="0">
                <a:latin typeface="Times New Roman" pitchFamily="18" charset="0"/>
                <a:cs typeface="Times New Roman" pitchFamily="18" charset="0"/>
              </a:rPr>
              <a:t>складываем кораблики, самолетики, цветы, животных…  </a:t>
            </a:r>
            <a:endParaRPr lang="ru-RU" sz="2400" dirty="0">
              <a:latin typeface="Times New Roman" pitchFamily="18" charset="0"/>
              <a:cs typeface="Times New Roman" pitchFamily="18" charset="0"/>
            </a:endParaRPr>
          </a:p>
          <a:p>
            <a:pPr marL="0" indent="0" algn="just">
              <a:buNone/>
            </a:pPr>
            <a:r>
              <a:rPr lang="ru-RU" sz="2200" dirty="0" smtClean="0">
                <a:latin typeface="Times New Roman" pitchFamily="18" charset="0"/>
                <a:cs typeface="Times New Roman" pitchFamily="18" charset="0"/>
              </a:rPr>
              <a:t> </a:t>
            </a:r>
            <a:endParaRPr lang="ru-RU" sz="2200" dirty="0"/>
          </a:p>
        </p:txBody>
      </p:sp>
      <p:pic>
        <p:nvPicPr>
          <p:cNvPr id="14" name="Рисунок 13" descr="https://kinderslove.com/_pu/2/80993036.jpg"/>
          <p:cNvPicPr/>
          <p:nvPr/>
        </p:nvPicPr>
        <p:blipFill>
          <a:blip r:embed="rId2">
            <a:extLst>
              <a:ext uri="{28A0092B-C50C-407E-A947-70E740481C1C}">
                <a14:useLocalDpi xmlns:a14="http://schemas.microsoft.com/office/drawing/2010/main" val="0"/>
              </a:ext>
            </a:extLst>
          </a:blip>
          <a:srcRect/>
          <a:stretch>
            <a:fillRect/>
          </a:stretch>
        </p:blipFill>
        <p:spPr bwMode="auto">
          <a:xfrm>
            <a:off x="179513" y="4869160"/>
            <a:ext cx="2016224" cy="1704975"/>
          </a:xfrm>
          <a:prstGeom prst="rect">
            <a:avLst/>
          </a:prstGeom>
          <a:noFill/>
          <a:ln>
            <a:noFill/>
          </a:ln>
        </p:spPr>
      </p:pic>
      <p:pic>
        <p:nvPicPr>
          <p:cNvPr id="15" name="Рисунок 14" descr="https://ar37.ru/wp-content/uploads/b/e/a/beaa11aef7c32fb1b11836382dc6394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1" y="3645024"/>
            <a:ext cx="2088233" cy="1944216"/>
          </a:xfrm>
          <a:prstGeom prst="rect">
            <a:avLst/>
          </a:prstGeom>
          <a:noFill/>
          <a:ln>
            <a:noFill/>
          </a:ln>
        </p:spPr>
      </p:pic>
      <p:pic>
        <p:nvPicPr>
          <p:cNvPr id="16" name="Рисунок 15" descr="https://cdn.culture.ru/images/af6ca62f-9437-5e0b-b9b1-71f8044f3e6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3645024"/>
            <a:ext cx="1837425" cy="1800200"/>
          </a:xfrm>
          <a:prstGeom prst="rect">
            <a:avLst/>
          </a:prstGeom>
          <a:noFill/>
          <a:ln>
            <a:noFill/>
          </a:ln>
        </p:spPr>
      </p:pic>
      <p:pic>
        <p:nvPicPr>
          <p:cNvPr id="9" name="Рисунок 8" descr="https://img.kanal-o.ru/img/2020-05-11/fmt_94_24_shutterstock_38261703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4869160"/>
            <a:ext cx="2016224" cy="1704975"/>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ln>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b="1" i="1" dirty="0">
              <a:ln>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14282" y="357167"/>
            <a:ext cx="8643998" cy="2071702"/>
          </a:xfrm>
        </p:spPr>
        <p:txBody>
          <a:bodyPr>
            <a:noAutofit/>
          </a:bodyPr>
          <a:lstStyle/>
          <a:p>
            <a:pPr marL="0" indent="0" algn="ctr">
              <a:buNone/>
            </a:pPr>
            <a:r>
              <a:rPr lang="ru-RU" sz="2600" b="1" i="1" dirty="0">
                <a:solidFill>
                  <a:srgbClr val="002060"/>
                </a:solidFill>
                <a:latin typeface="Times New Roman" pitchFamily="18" charset="0"/>
                <a:cs typeface="Times New Roman" pitchFamily="18" charset="0"/>
              </a:rPr>
              <a:t>Игры со счетными </a:t>
            </a:r>
            <a:r>
              <a:rPr lang="ru-RU" sz="2600" b="1" i="1" dirty="0" smtClean="0">
                <a:solidFill>
                  <a:srgbClr val="002060"/>
                </a:solidFill>
                <a:latin typeface="Times New Roman" pitchFamily="18" charset="0"/>
                <a:cs typeface="Times New Roman" pitchFamily="18" charset="0"/>
              </a:rPr>
              <a:t>палочками  </a:t>
            </a:r>
          </a:p>
          <a:p>
            <a:pPr marL="0" indent="0" algn="just">
              <a:buNone/>
            </a:pPr>
            <a:r>
              <a:rPr lang="ru-RU" sz="2200" dirty="0" smtClean="0">
                <a:latin typeface="Times New Roman" pitchFamily="18" charset="0"/>
                <a:cs typeface="Times New Roman" pitchFamily="18" charset="0"/>
              </a:rPr>
              <a:t>В </a:t>
            </a:r>
            <a:r>
              <a:rPr lang="ru-RU" sz="2200" dirty="0">
                <a:latin typeface="Times New Roman" pitchFamily="18" charset="0"/>
                <a:cs typeface="Times New Roman" pitchFamily="18" charset="0"/>
              </a:rPr>
              <a:t>этих играх хорошими помощниками станут обыкновенные счетные палочки, карандаши или </a:t>
            </a:r>
            <a:r>
              <a:rPr lang="ru-RU" sz="2200" dirty="0" smtClean="0">
                <a:latin typeface="Times New Roman" pitchFamily="18" charset="0"/>
                <a:cs typeface="Times New Roman" pitchFamily="18" charset="0"/>
              </a:rPr>
              <a:t>веточки. </a:t>
            </a:r>
          </a:p>
          <a:p>
            <a:pPr marL="0" indent="0" algn="just">
              <a:buNone/>
            </a:pPr>
            <a:r>
              <a:rPr lang="ru-RU" sz="2200" dirty="0" smtClean="0">
                <a:latin typeface="Times New Roman" pitchFamily="18" charset="0"/>
                <a:cs typeface="Times New Roman" pitchFamily="18" charset="0"/>
              </a:rPr>
              <a:t>Задания </a:t>
            </a:r>
            <a:r>
              <a:rPr lang="ru-RU" sz="2200" dirty="0">
                <a:latin typeface="Times New Roman" pitchFamily="18" charset="0"/>
                <a:cs typeface="Times New Roman" pitchFamily="18" charset="0"/>
              </a:rPr>
              <a:t>помогают ребенку развивать внимание, воображение, познакомиться с геометрическими фигурами и понятием симметрии. </a:t>
            </a:r>
          </a:p>
        </p:txBody>
      </p:sp>
      <p:pic>
        <p:nvPicPr>
          <p:cNvPr id="7" name="Рисунок 6" descr="https://gas-kvas.com/uploads/posts/2023-01/1674484629_gas-kvas-com-p-risunki-dlya-uzorov-iz-palochek-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85459"/>
            <a:ext cx="2232248" cy="1428750"/>
          </a:xfrm>
          <a:prstGeom prst="rect">
            <a:avLst/>
          </a:prstGeom>
          <a:noFill/>
          <a:ln>
            <a:noFill/>
          </a:ln>
        </p:spPr>
      </p:pic>
      <p:pic>
        <p:nvPicPr>
          <p:cNvPr id="8" name="Рисунок 7" descr="https://sun9-78.userapi.com/impg/g4rrEXjxEfaVFqGlJNfw6NN7jGRnDDkmHAe6lw/XrESUl2OTo0.jpg?size=950x810&amp;quality=96&amp;sign=90fc1d0e93f3cf5854d1e468895cd271&amp;c_uniq_tag=1RUXBkmKxYfhn7jPGb-QTKDawjEwVsld5rpmLXl-AGM&amp;type=alb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743200"/>
            <a:ext cx="2304256" cy="1477888"/>
          </a:xfrm>
          <a:prstGeom prst="rect">
            <a:avLst/>
          </a:prstGeom>
          <a:noFill/>
          <a:ln>
            <a:noFill/>
          </a:ln>
        </p:spPr>
      </p:pic>
      <p:pic>
        <p:nvPicPr>
          <p:cNvPr id="9" name="Рисунок 8" descr="https://img.kanal-o.ru/img/2020-04-27/fmt_94_24_shutterstock_189187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509120"/>
            <a:ext cx="2304256" cy="1628775"/>
          </a:xfrm>
          <a:prstGeom prst="rect">
            <a:avLst/>
          </a:prstGeom>
          <a:noFill/>
          <a:ln>
            <a:noFill/>
          </a:ln>
        </p:spPr>
      </p:pic>
      <p:pic>
        <p:nvPicPr>
          <p:cNvPr id="10" name="Рисунок 9" descr="https://balthazar.club/uploads/posts/2023-01/1674585320_balthazar-club-p-podelki-iz-vetochek-svoimi-rukami-instagra-7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365104"/>
            <a:ext cx="2232248" cy="1772791"/>
          </a:xfrm>
          <a:prstGeom prst="rect">
            <a:avLst/>
          </a:prstGeom>
          <a:noFill/>
          <a:ln>
            <a:noFill/>
          </a:ln>
        </p:spPr>
      </p:pic>
      <p:pic>
        <p:nvPicPr>
          <p:cNvPr id="11" name="Рисунок 10" descr="https://www.maam.ru/upload/blogs/detsad-138679-141580043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2685459"/>
            <a:ext cx="2232248" cy="1535630"/>
          </a:xfrm>
          <a:prstGeom prst="rect">
            <a:avLst/>
          </a:prstGeom>
          <a:noFill/>
          <a:ln>
            <a:noFill/>
          </a:ln>
        </p:spPr>
      </p:pic>
      <p:pic>
        <p:nvPicPr>
          <p:cNvPr id="12" name="Рисунок 11" descr="https://razdolny.ru/wp-content/uploads/f/a/9/fa97b5e5d1eab3020719498b9e537267.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4475332"/>
            <a:ext cx="2448272" cy="1662564"/>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4290"/>
            <a:ext cx="8136904" cy="6095030"/>
          </a:xfrm>
        </p:spPr>
        <p:txBody>
          <a:bodyPr>
            <a:normAutofit/>
          </a:bodyPr>
          <a:lstStyle/>
          <a:p>
            <a:r>
              <a:rPr lang="ru-RU" b="1" i="1" dirty="0" smtClean="0">
                <a:ln>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4000" i="1" dirty="0">
              <a:ln>
                <a:solidFill>
                  <a:schemeClr val="tx1"/>
                </a:solidFill>
              </a:ln>
              <a:solidFill>
                <a:schemeClr val="accent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357166"/>
            <a:ext cx="8715436" cy="5572164"/>
          </a:xfrm>
        </p:spPr>
        <p:txBody>
          <a:bodyPr>
            <a:normAutofit/>
          </a:bodyPr>
          <a:lstStyle/>
          <a:p>
            <a:pPr>
              <a:buFont typeface="Wingdings" pitchFamily="2" charset="2"/>
              <a:buChar char="Ø"/>
            </a:pPr>
            <a:endParaRPr lang="ru-RU" dirty="0" smtClean="0">
              <a:latin typeface="Times New Roman" pitchFamily="18" charset="0"/>
              <a:cs typeface="Times New Roman" pitchFamily="18" charset="0"/>
            </a:endParaRPr>
          </a:p>
          <a:p>
            <a:endParaRPr lang="ru-RU" dirty="0" smtClean="0"/>
          </a:p>
          <a:p>
            <a:endParaRPr lang="ru-RU" dirty="0"/>
          </a:p>
        </p:txBody>
      </p:sp>
      <p:sp>
        <p:nvSpPr>
          <p:cNvPr id="5121" name="Rectangle 1"/>
          <p:cNvSpPr>
            <a:spLocks noChangeArrowheads="1"/>
          </p:cNvSpPr>
          <p:nvPr/>
        </p:nvSpPr>
        <p:spPr bwMode="auto">
          <a:xfrm>
            <a:off x="285720" y="2932606"/>
            <a:ext cx="850112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22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611560" y="260648"/>
            <a:ext cx="8175282" cy="6894195"/>
          </a:xfrm>
          <a:prstGeom prst="rect">
            <a:avLst/>
          </a:prstGeom>
        </p:spPr>
        <p:txBody>
          <a:bodyPr wrap="square">
            <a:spAutoFit/>
          </a:bodyPr>
          <a:lstStyle/>
          <a:p>
            <a:pPr algn="ctr"/>
            <a:r>
              <a:rPr lang="ru-RU" sz="2600" b="1" i="1" dirty="0">
                <a:solidFill>
                  <a:srgbClr val="7030A0"/>
                </a:solidFill>
                <a:latin typeface="Times New Roman" pitchFamily="18" charset="0"/>
                <a:cs typeface="Times New Roman" pitchFamily="18" charset="0"/>
              </a:rPr>
              <a:t>Игры с конструктором, мозаикой</a:t>
            </a:r>
            <a:r>
              <a:rPr lang="ru-RU" sz="2600" dirty="0">
                <a:solidFill>
                  <a:srgbClr val="7030A0"/>
                </a:solidFill>
                <a:latin typeface="Times New Roman" pitchFamily="18" charset="0"/>
                <a:cs typeface="Times New Roman" pitchFamily="18" charset="0"/>
              </a:rPr>
              <a:t>, </a:t>
            </a:r>
            <a:r>
              <a:rPr lang="ru-RU" sz="2600" b="1" i="1" dirty="0">
                <a:solidFill>
                  <a:srgbClr val="7030A0"/>
                </a:solidFill>
                <a:latin typeface="Times New Roman" pitchFamily="18" charset="0"/>
                <a:cs typeface="Times New Roman" pitchFamily="18" charset="0"/>
              </a:rPr>
              <a:t>с пуговицами.</a:t>
            </a:r>
            <a:r>
              <a:rPr lang="ru-RU" sz="2600" dirty="0">
                <a:solidFill>
                  <a:srgbClr val="7030A0"/>
                </a:solidFill>
                <a:latin typeface="Times New Roman" pitchFamily="18" charset="0"/>
                <a:cs typeface="Times New Roman" pitchFamily="18" charset="0"/>
              </a:rPr>
              <a:t> </a:t>
            </a:r>
          </a:p>
          <a:p>
            <a:pPr algn="just"/>
            <a:r>
              <a:rPr lang="ru-RU" sz="2200" dirty="0">
                <a:latin typeface="Times New Roman" pitchFamily="18" charset="0"/>
                <a:cs typeface="Times New Roman" pitchFamily="18" charset="0"/>
              </a:rPr>
              <a:t>Пуговичный массаж: Заполняем просторную коробку пуговицами. Опускаем руки в коробку; поводим ладонями по поверхности; перетираем пуговицы между ладонями; пересыпаем их из ладошки в ладошку; находим самую большую пуговицу, самую маленькую, квадратную, гладкую и пр. </a:t>
            </a:r>
            <a:endParaRPr lang="ru-RU" sz="2200" dirty="0" smtClean="0">
              <a:latin typeface="Times New Roman" pitchFamily="18" charset="0"/>
              <a:cs typeface="Times New Roman" pitchFamily="18" charset="0"/>
            </a:endParaRPr>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 </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pic>
        <p:nvPicPr>
          <p:cNvPr id="6" name="Рисунок 5" descr="https://www.i-igrushki.ru/upload/iblock/87a/f9yuv3y6uym6zmlfqnu9jt39ir67d0m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692466"/>
            <a:ext cx="2771774" cy="1816654"/>
          </a:xfrm>
          <a:prstGeom prst="rect">
            <a:avLst/>
          </a:prstGeom>
          <a:noFill/>
          <a:ln>
            <a:noFill/>
          </a:ln>
        </p:spPr>
      </p:pic>
      <p:pic>
        <p:nvPicPr>
          <p:cNvPr id="8" name="Рисунок 7" descr="https://i.mycdn.me/i?r=AyH4iRPQ2q0otWIFepML2LxRgESwUcmxYn6HK8eCoAzZN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692466"/>
            <a:ext cx="2736304" cy="1817470"/>
          </a:xfrm>
          <a:prstGeom prst="rect">
            <a:avLst/>
          </a:prstGeom>
          <a:noFill/>
          <a:ln>
            <a:noFill/>
          </a:ln>
        </p:spPr>
      </p:pic>
      <p:pic>
        <p:nvPicPr>
          <p:cNvPr id="9" name="Рисунок 8" descr="https://i.pinimg.com/originals/d9/91/89/d9918927701fb93d5d7f41b8366c3ed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20" y="2692466"/>
            <a:ext cx="2630096" cy="1816654"/>
          </a:xfrm>
          <a:prstGeom prst="rect">
            <a:avLst/>
          </a:prstGeom>
          <a:noFill/>
          <a:ln>
            <a:noFill/>
          </a:ln>
        </p:spPr>
      </p:pic>
      <p:pic>
        <p:nvPicPr>
          <p:cNvPr id="10" name="Рисунок 9" descr="https://sun9-5.userapi.com/impg/1fvpra3Ds-AXVJ-Iev82zDKTI190ttolLRN8Uw/N37zYwvhtQA.jpg?size=640x640&amp;quality=95&amp;sign=44cfc103cf058a55135333205d3bc682&amp;c_uniq_tag=_toJxIRsuepRS_akqIHF_cMjzHL9Css2AvFaQqiWrQc&amp;type=albu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37" y="4653136"/>
            <a:ext cx="2501479" cy="1996058"/>
          </a:xfrm>
          <a:prstGeom prst="rect">
            <a:avLst/>
          </a:prstGeom>
          <a:noFill/>
          <a:ln>
            <a:noFill/>
          </a:ln>
        </p:spPr>
      </p:pic>
      <p:pic>
        <p:nvPicPr>
          <p:cNvPr id="11" name="Рисунок 10" descr="https://i.pinimg.com/originals/01/91/82/01918215f0882da91c8b0a83d99304b4.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1" y="4725143"/>
            <a:ext cx="2736303" cy="1790981"/>
          </a:xfrm>
          <a:prstGeom prst="rect">
            <a:avLst/>
          </a:prstGeom>
          <a:noFill/>
          <a:ln>
            <a:noFill/>
          </a:ln>
        </p:spPr>
      </p:pic>
      <p:pic>
        <p:nvPicPr>
          <p:cNvPr id="12" name="Рисунок 11" descr="https://cdn5.imgbb.ru/user/107/1079067/201408/fc3635d0abc61e3b9b81fcbb8759017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7" y="4777670"/>
            <a:ext cx="2771775" cy="1685925"/>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itchFamily="18" charset="0"/>
                <a:cs typeface="Times New Roman" pitchFamily="18" charset="0"/>
              </a:rPr>
              <a:t> </a:t>
            </a:r>
            <a:r>
              <a:rPr lang="ru-RU" sz="4000" b="1" i="1" dirty="0" smtClean="0">
                <a:ln>
                  <a:solidFill>
                    <a:schemeClr val="tx1"/>
                  </a:solidFill>
                </a:ln>
                <a:solidFill>
                  <a:schemeClr val="accent1"/>
                </a:solidFill>
                <a:latin typeface="Times New Roman" pitchFamily="18" charset="0"/>
                <a:cs typeface="Times New Roman" pitchFamily="18" charset="0"/>
              </a:rPr>
              <a:t> </a:t>
            </a:r>
            <a:endParaRPr lang="ru-RU" sz="4000" i="1" dirty="0">
              <a:ln>
                <a:solidFill>
                  <a:schemeClr val="tx1"/>
                </a:solidFill>
              </a:ln>
              <a:solidFill>
                <a:schemeClr val="accent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88640"/>
            <a:ext cx="8229600" cy="6312194"/>
          </a:xfrm>
        </p:spPr>
        <p:txBody>
          <a:bodyPr>
            <a:normAutofit/>
          </a:bodyPr>
          <a:lstStyle/>
          <a:p>
            <a:pPr marL="0" indent="0" algn="ctr">
              <a:buNone/>
            </a:pPr>
            <a:r>
              <a:rPr lang="ru-RU" sz="2600" b="1" i="1" dirty="0">
                <a:solidFill>
                  <a:srgbClr val="7030A0"/>
                </a:solidFill>
                <a:latin typeface="Times New Roman" pitchFamily="18" charset="0"/>
                <a:cs typeface="Times New Roman" pitchFamily="18" charset="0"/>
              </a:rPr>
              <a:t>Игры с крупами</a:t>
            </a:r>
            <a:r>
              <a:rPr lang="ru-RU" sz="2600" dirty="0">
                <a:solidFill>
                  <a:srgbClr val="7030A0"/>
                </a:solidFill>
                <a:latin typeface="Times New Roman" pitchFamily="18" charset="0"/>
                <a:cs typeface="Times New Roman" pitchFamily="18" charset="0"/>
              </a:rPr>
              <a:t>. </a:t>
            </a:r>
            <a:endParaRPr lang="ru-RU" sz="2600" dirty="0" smtClean="0">
              <a:solidFill>
                <a:srgbClr val="7030A0"/>
              </a:solidFill>
              <a:latin typeface="Times New Roman" pitchFamily="18" charset="0"/>
              <a:cs typeface="Times New Roman" pitchFamily="18" charset="0"/>
            </a:endParaRPr>
          </a:p>
          <a:p>
            <a:pPr marL="0" indent="0">
              <a:buNone/>
            </a:pPr>
            <a:r>
              <a:rPr lang="ru-RU" sz="2200" dirty="0" smtClean="0">
                <a:latin typeface="Times New Roman" pitchFamily="18" charset="0"/>
                <a:cs typeface="Times New Roman" pitchFamily="18" charset="0"/>
              </a:rPr>
              <a:t> «Прячем ручки», «Пересыпаем крупу», «</a:t>
            </a:r>
            <a:r>
              <a:rPr lang="ru-RU" sz="2200" dirty="0">
                <a:latin typeface="Times New Roman" pitchFamily="18" charset="0"/>
                <a:cs typeface="Times New Roman" pitchFamily="18" charset="0"/>
              </a:rPr>
              <a:t>Дождь»,  «Покормим птичек», «Разложи по тарелочкам», «Найди игрушку», «Отгадай, какая крупа в мешочке</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«Сухой бассейн» из гороха и фасоли. </a:t>
            </a:r>
          </a:p>
          <a:p>
            <a:pPr>
              <a:buFont typeface="Wingdings" pitchFamily="2" charset="2"/>
              <a:buChar char="Ø"/>
            </a:pPr>
            <a:endParaRPr lang="ru-RU" dirty="0" smtClean="0">
              <a:latin typeface="Times New Roman" pitchFamily="18" charset="0"/>
              <a:cs typeface="Times New Roman" pitchFamily="18" charset="0"/>
            </a:endParaRPr>
          </a:p>
          <a:p>
            <a:endParaRPr lang="ru-RU" dirty="0" smtClean="0"/>
          </a:p>
          <a:p>
            <a:pPr>
              <a:buNone/>
            </a:pPr>
            <a:endParaRPr lang="ru-RU" dirty="0"/>
          </a:p>
        </p:txBody>
      </p:sp>
      <p:sp>
        <p:nvSpPr>
          <p:cNvPr id="4097" name="Rectangle 1"/>
          <p:cNvSpPr>
            <a:spLocks noChangeArrowheads="1"/>
          </p:cNvSpPr>
          <p:nvPr/>
        </p:nvSpPr>
        <p:spPr bwMode="auto">
          <a:xfrm>
            <a:off x="214282" y="3213981"/>
            <a:ext cx="864399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6" name="Рисунок 5" descr="https://forum.na-svyazi.ru/uploads/201901/post-478806-1547451650-09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909" y="4273040"/>
            <a:ext cx="2632907" cy="2162175"/>
          </a:xfrm>
          <a:prstGeom prst="rect">
            <a:avLst/>
          </a:prstGeom>
          <a:noFill/>
          <a:ln>
            <a:noFill/>
          </a:ln>
        </p:spPr>
      </p:pic>
      <p:pic>
        <p:nvPicPr>
          <p:cNvPr id="7" name="Рисунок 6" descr="https://ic.pics.livejournal.com/ya_yulanka/49292947/38356/original.jpg"/>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982244"/>
            <a:ext cx="2819474" cy="2038351"/>
          </a:xfrm>
          <a:prstGeom prst="rect">
            <a:avLst/>
          </a:prstGeom>
          <a:noFill/>
          <a:ln>
            <a:noFill/>
          </a:ln>
        </p:spPr>
      </p:pic>
      <p:pic>
        <p:nvPicPr>
          <p:cNvPr id="8" name="Рисунок 7" descr="https://tacon.ru/wp-content/uploads/0/b/1/0b194b011d7219d5fef74201f2a857e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909" y="1982244"/>
            <a:ext cx="2632907" cy="2038351"/>
          </a:xfrm>
          <a:prstGeom prst="rect">
            <a:avLst/>
          </a:prstGeom>
          <a:noFill/>
          <a:ln>
            <a:noFill/>
          </a:ln>
        </p:spPr>
      </p:pic>
      <p:pic>
        <p:nvPicPr>
          <p:cNvPr id="9" name="Рисунок 8" descr="https://yarus-market.ru/image/data/articles/29_ekomeshoc/5.jpg"/>
          <p:cNvPicPr/>
          <p:nvPr/>
        </p:nvPicPr>
        <p:blipFill>
          <a:blip r:embed="rId5">
            <a:extLst>
              <a:ext uri="{28A0092B-C50C-407E-A947-70E740481C1C}">
                <a14:useLocalDpi xmlns:a14="http://schemas.microsoft.com/office/drawing/2010/main" val="0"/>
              </a:ext>
            </a:extLst>
          </a:blip>
          <a:srcRect/>
          <a:stretch>
            <a:fillRect/>
          </a:stretch>
        </p:blipFill>
        <p:spPr bwMode="auto">
          <a:xfrm>
            <a:off x="3059833" y="4273039"/>
            <a:ext cx="2819474" cy="2162175"/>
          </a:xfrm>
          <a:prstGeom prst="rect">
            <a:avLst/>
          </a:prstGeom>
          <a:noFill/>
          <a:ln>
            <a:noFill/>
          </a:ln>
        </p:spPr>
      </p:pic>
      <p:pic>
        <p:nvPicPr>
          <p:cNvPr id="10" name="Рисунок 9" descr="https://cs1.livemaster.ru/storage/a0/62/c2f9611623d95893520111b0aewf--kukly-i-igrushki-sensornye-meshochki-montessori-s-krupami.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0275" y="1982243"/>
            <a:ext cx="2738189" cy="2038351"/>
          </a:xfrm>
          <a:prstGeom prst="rect">
            <a:avLst/>
          </a:prstGeom>
          <a:noFill/>
          <a:ln>
            <a:noFill/>
          </a:ln>
        </p:spPr>
      </p:pic>
      <p:pic>
        <p:nvPicPr>
          <p:cNvPr id="12" name="Рисунок 11" descr="http://moi-korcenter.ucoz.ru/_pu/5/68877708.jpg"/>
          <p:cNvPicPr/>
          <p:nvPr/>
        </p:nvPicPr>
        <p:blipFill>
          <a:blip r:embed="rId7">
            <a:extLst>
              <a:ext uri="{28A0092B-C50C-407E-A947-70E740481C1C}">
                <a14:useLocalDpi xmlns:a14="http://schemas.microsoft.com/office/drawing/2010/main" val="0"/>
              </a:ext>
            </a:extLst>
          </a:blip>
          <a:srcRect/>
          <a:stretch>
            <a:fillRect/>
          </a:stretch>
        </p:blipFill>
        <p:spPr bwMode="auto">
          <a:xfrm>
            <a:off x="6010275" y="4273039"/>
            <a:ext cx="2738189" cy="2162175"/>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i="1" dirty="0" smtClean="0"/>
              <a:t/>
            </a:r>
            <a:br>
              <a:rPr lang="ru-RU" sz="2400" b="1" i="1" dirty="0" smtClean="0"/>
            </a:br>
            <a:r>
              <a:rPr lang="ru-RU" sz="2400" b="1" i="1" dirty="0"/>
              <a:t/>
            </a:r>
            <a:br>
              <a:rPr lang="ru-RU" sz="2400" b="1" i="1" dirty="0"/>
            </a:br>
            <a:r>
              <a:rPr lang="ru-RU" sz="2400" b="1" i="1" dirty="0" smtClean="0"/>
              <a:t/>
            </a:r>
            <a:br>
              <a:rPr lang="ru-RU" sz="2400" b="1" i="1" dirty="0" smtClean="0"/>
            </a:br>
            <a:r>
              <a:rPr lang="ru-RU" sz="2400" b="1" i="1" dirty="0"/>
              <a:t/>
            </a:r>
            <a:br>
              <a:rPr lang="ru-RU" sz="2400" b="1" i="1" dirty="0"/>
            </a:br>
            <a:r>
              <a:rPr lang="ru-RU" sz="2400" b="1" i="1" dirty="0" smtClean="0"/>
              <a:t/>
            </a:r>
            <a:br>
              <a:rPr lang="ru-RU" sz="2400" b="1" i="1" dirty="0" smtClean="0"/>
            </a:br>
            <a:r>
              <a:rPr lang="ru-RU" sz="2400" b="1" i="1" dirty="0"/>
              <a:t/>
            </a:r>
            <a:br>
              <a:rPr lang="ru-RU" sz="2400" b="1" i="1" dirty="0"/>
            </a:br>
            <a:r>
              <a:rPr lang="ru-RU" sz="2400" b="1" i="1" dirty="0" smtClean="0"/>
              <a:t/>
            </a:r>
            <a:br>
              <a:rPr lang="ru-RU" sz="2400" b="1" i="1" dirty="0" smtClean="0"/>
            </a:br>
            <a:r>
              <a:rPr lang="ru-RU" sz="2400" b="1" i="1" dirty="0"/>
              <a:t/>
            </a:r>
            <a:br>
              <a:rPr lang="ru-RU" sz="2400" b="1" i="1" dirty="0"/>
            </a:br>
            <a:r>
              <a:rPr lang="ru-RU" sz="2400" b="1" i="1" dirty="0" smtClean="0"/>
              <a:t/>
            </a:r>
            <a:br>
              <a:rPr lang="ru-RU" sz="2400" b="1" i="1" dirty="0" smtClean="0"/>
            </a:br>
            <a:r>
              <a:rPr lang="ru-RU" sz="2400" b="1" i="1" dirty="0" smtClean="0"/>
              <a:t>                                                </a:t>
            </a:r>
            <a:r>
              <a:rPr lang="ru-RU" sz="2900" b="1" i="1" dirty="0" smtClean="0">
                <a:solidFill>
                  <a:srgbClr val="7030A0"/>
                </a:solidFill>
                <a:latin typeface="Times New Roman" pitchFamily="18" charset="0"/>
                <a:cs typeface="Times New Roman" pitchFamily="18" charset="0"/>
              </a:rPr>
              <a:t>Игры </a:t>
            </a:r>
            <a:r>
              <a:rPr lang="ru-RU" sz="2900" b="1" i="1" dirty="0">
                <a:solidFill>
                  <a:srgbClr val="7030A0"/>
                </a:solidFill>
                <a:latin typeface="Times New Roman" pitchFamily="18" charset="0"/>
                <a:cs typeface="Times New Roman" pitchFamily="18" charset="0"/>
              </a:rPr>
              <a:t>с </a:t>
            </a:r>
            <a:r>
              <a:rPr lang="ru-RU" sz="2900" b="1" i="1" dirty="0" smtClean="0">
                <a:solidFill>
                  <a:srgbClr val="7030A0"/>
                </a:solidFill>
                <a:latin typeface="Times New Roman" pitchFamily="18" charset="0"/>
                <a:cs typeface="Times New Roman" pitchFamily="18" charset="0"/>
              </a:rPr>
              <a:t>песком </a:t>
            </a:r>
            <a:r>
              <a:rPr lang="ru-RU" sz="2400" dirty="0"/>
              <a:t/>
            </a:r>
            <a:br>
              <a:rPr lang="ru-RU" sz="2400" dirty="0"/>
            </a:b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Погладь рукой песок. Что ты чувствуешь? Какой песок? Как его сделать сырым? Попрыскай из пульверизатора.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Положи свою ладонь на песок. Это след от твоей ладони. А это след от моей ладони. Чей след больше? Чей меньше? Посмотри, какие следы можно сделать с помощью крышек от бутылок, палочек. Попробуй изобразить след кошки. Сделай большой след и маленький.</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Разгладь песок двумя руками. Отряхни руки.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Я закопаю несколько игрушек, а ты попробуй найти.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i="1" dirty="0" smtClean="0">
                <a:ln>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b="1" i="1" dirty="0">
              <a:ln>
                <a:solidFill>
                  <a:schemeClr val="tx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1357298"/>
            <a:ext cx="8401080" cy="4768865"/>
          </a:xfrm>
        </p:spPr>
        <p:txBody>
          <a:bodyPr>
            <a:normAutofit/>
          </a:bodyPr>
          <a:lstStyle/>
          <a:p>
            <a:pPr>
              <a:buNone/>
            </a:pPr>
            <a:r>
              <a:rPr lang="ru-RU" dirty="0" smtClean="0"/>
              <a:t> </a:t>
            </a:r>
            <a:endParaRPr lang="ru-RU" dirty="0"/>
          </a:p>
        </p:txBody>
      </p:sp>
      <p:sp>
        <p:nvSpPr>
          <p:cNvPr id="5" name="Прямоугольник 4"/>
          <p:cNvSpPr/>
          <p:nvPr/>
        </p:nvSpPr>
        <p:spPr>
          <a:xfrm>
            <a:off x="418546" y="500042"/>
            <a:ext cx="8286808" cy="4708981"/>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p>
          <a:p>
            <a:pPr algn="just"/>
            <a:endParaRPr lang="ru-RU"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pic>
        <p:nvPicPr>
          <p:cNvPr id="6" name="Рисунок 5" descr="https://barbaraturner.org/wp-content/uploads/Hands_4a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933056"/>
            <a:ext cx="1944216" cy="1872208"/>
          </a:xfrm>
          <a:prstGeom prst="rect">
            <a:avLst/>
          </a:prstGeom>
          <a:noFill/>
          <a:ln>
            <a:noFill/>
          </a:ln>
        </p:spPr>
      </p:pic>
      <p:pic>
        <p:nvPicPr>
          <p:cNvPr id="7" name="Рисунок 6" descr="https://sun9-66.userapi.com/impg/XsXH3_7B9FLwfbN-KSyd2ZcbzNHgurq2VL_ZBw/wRBbvgELtkA.jpg?size=1080x719&amp;quality=96&amp;sign=f71707d0fa73fa4aa00fe936595514e9&amp;c_uniq_tag=ccn1qjgrN3t9_iKN7fT6V04p2sm9LjTZB0VC2O-tVU8&amp;type=alb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799196"/>
            <a:ext cx="2222198" cy="1895016"/>
          </a:xfrm>
          <a:prstGeom prst="rect">
            <a:avLst/>
          </a:prstGeom>
          <a:noFill/>
          <a:ln>
            <a:noFill/>
          </a:ln>
        </p:spPr>
      </p:pic>
      <p:pic>
        <p:nvPicPr>
          <p:cNvPr id="8" name="Рисунок 7" descr="https://imom.me/wp-content/uploads/2018/11/1-3.jpg"/>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988936"/>
            <a:ext cx="2088232" cy="1771738"/>
          </a:xfrm>
          <a:prstGeom prst="rect">
            <a:avLst/>
          </a:prstGeom>
          <a:noFill/>
          <a:ln>
            <a:noFill/>
          </a:ln>
        </p:spPr>
      </p:pic>
      <p:pic>
        <p:nvPicPr>
          <p:cNvPr id="9" name="Рисунок 8" descr="https://sun9-36.userapi.com/c536236/u612613230/d46/-3/z_d292a6a61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4954" y="4827136"/>
            <a:ext cx="1985367" cy="1867076"/>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57158" y="3077189"/>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dirty="0" smtClean="0">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Прямоугольник 1"/>
          <p:cNvSpPr/>
          <p:nvPr/>
        </p:nvSpPr>
        <p:spPr>
          <a:xfrm>
            <a:off x="357158" y="260648"/>
            <a:ext cx="8463314" cy="8279190"/>
          </a:xfrm>
          <a:prstGeom prst="rect">
            <a:avLst/>
          </a:prstGeom>
        </p:spPr>
        <p:txBody>
          <a:bodyPr wrap="square">
            <a:spAutoFit/>
          </a:bodyPr>
          <a:lstStyle/>
          <a:p>
            <a:pPr algn="ctr"/>
            <a:r>
              <a:rPr lang="ru-RU" sz="2400" b="1" i="1" dirty="0">
                <a:solidFill>
                  <a:srgbClr val="7030A0"/>
                </a:solidFill>
                <a:latin typeface="Times New Roman" pitchFamily="18" charset="0"/>
                <a:cs typeface="Times New Roman" pitchFamily="18" charset="0"/>
              </a:rPr>
              <a:t>Массаж с помощью шестигранного карандаша</a:t>
            </a:r>
          </a:p>
          <a:p>
            <a:pPr algn="just"/>
            <a:r>
              <a:rPr lang="ru-RU" sz="2200" dirty="0" smtClean="0">
                <a:latin typeface="Times New Roman" pitchFamily="18" charset="0"/>
                <a:cs typeface="Times New Roman" pitchFamily="18" charset="0"/>
              </a:rPr>
              <a:t>Научить </a:t>
            </a:r>
            <a:r>
              <a:rPr lang="ru-RU" sz="2200" dirty="0">
                <a:latin typeface="Times New Roman" pitchFamily="18" charset="0"/>
                <a:cs typeface="Times New Roman" pitchFamily="18" charset="0"/>
              </a:rPr>
              <a:t>ребенка самомассажу рук несложно. С помощью гранёных карандашей ребенок массирует запястья, кисти рук: пальцы, ладони, тыльную поверхность ладоней, межпальцевые зоны. </a:t>
            </a:r>
            <a:r>
              <a:rPr lang="ru-RU"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a:p>
            <a:r>
              <a:rPr lang="ru-RU" sz="2200" b="1" i="1" dirty="0" smtClean="0">
                <a:latin typeface="Times New Roman" pitchFamily="18" charset="0"/>
                <a:cs typeface="Times New Roman" pitchFamily="18" charset="0"/>
              </a:rPr>
              <a:t>«Пианино</a:t>
            </a:r>
            <a:r>
              <a:rPr lang="ru-RU" sz="2200" b="1" i="1" dirty="0">
                <a:latin typeface="Times New Roman" pitchFamily="18" charset="0"/>
                <a:cs typeface="Times New Roman" pitchFamily="18" charset="0"/>
              </a:rPr>
              <a:t>»</a:t>
            </a:r>
          </a:p>
          <a:p>
            <a:r>
              <a:rPr lang="ru-RU" sz="2000" dirty="0">
                <a:latin typeface="Times New Roman" pitchFamily="18" charset="0"/>
                <a:cs typeface="Times New Roman" pitchFamily="18" charset="0"/>
              </a:rPr>
              <a:t>Кладем карандаш на стол и поочередно каждым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пальчиком </a:t>
            </a:r>
            <a:r>
              <a:rPr lang="ru-RU" sz="2000" dirty="0">
                <a:latin typeface="Times New Roman" pitchFamily="18" charset="0"/>
                <a:cs typeface="Times New Roman" pitchFamily="18" charset="0"/>
              </a:rPr>
              <a:t>наживаем на него, как на клавиши пианино</a:t>
            </a:r>
            <a:r>
              <a:rPr lang="ru-RU" sz="2000" dirty="0" smtClean="0">
                <a:latin typeface="Times New Roman" pitchFamily="18" charset="0"/>
                <a:cs typeface="Times New Roman" pitchFamily="18" charset="0"/>
              </a:rPr>
              <a:t>.</a:t>
            </a:r>
          </a:p>
          <a:p>
            <a:endParaRPr lang="ru-RU" sz="2200" dirty="0">
              <a:latin typeface="Times New Roman" pitchFamily="18" charset="0"/>
              <a:cs typeface="Times New Roman" pitchFamily="18" charset="0"/>
            </a:endParaRPr>
          </a:p>
          <a:p>
            <a:r>
              <a:rPr lang="ru-RU" sz="2200" b="1" i="1" dirty="0" smtClean="0">
                <a:latin typeface="Times New Roman" pitchFamily="18" charset="0"/>
                <a:cs typeface="Times New Roman" pitchFamily="18" charset="0"/>
              </a:rPr>
              <a:t>«</a:t>
            </a:r>
            <a:r>
              <a:rPr lang="ru-RU" sz="2200" b="1" i="1" dirty="0">
                <a:latin typeface="Times New Roman" pitchFamily="18" charset="0"/>
                <a:cs typeface="Times New Roman" pitchFamily="18" charset="0"/>
              </a:rPr>
              <a:t>Прятки»</a:t>
            </a:r>
            <a:endParaRPr lang="ru-RU" sz="2200" i="1" dirty="0">
              <a:latin typeface="Times New Roman" pitchFamily="18" charset="0"/>
              <a:cs typeface="Times New Roman" pitchFamily="18" charset="0"/>
            </a:endParaRPr>
          </a:p>
          <a:p>
            <a:r>
              <a:rPr lang="ru-RU" sz="2000" dirty="0">
                <a:latin typeface="Times New Roman" pitchFamily="18" charset="0"/>
                <a:cs typeface="Times New Roman" pitchFamily="18" charset="0"/>
              </a:rPr>
              <a:t>Поочередно правой и левой рукой сжимаем </a:t>
            </a:r>
            <a:r>
              <a:rPr lang="ru-RU" sz="2000" dirty="0" smtClean="0">
                <a:latin typeface="Times New Roman" pitchFamily="18" charset="0"/>
                <a:cs typeface="Times New Roman" pitchFamily="18" charset="0"/>
              </a:rPr>
              <a:t>карандаш</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 кулачке</a:t>
            </a:r>
            <a:r>
              <a:rPr lang="ru-RU" sz="2000" dirty="0" smtClean="0">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r>
              <a:rPr lang="ru-RU" sz="2200" b="1" i="1" dirty="0">
                <a:latin typeface="Times New Roman" pitchFamily="18" charset="0"/>
                <a:cs typeface="Times New Roman" pitchFamily="18" charset="0"/>
              </a:rPr>
              <a:t>«Ладошка»</a:t>
            </a:r>
            <a:endParaRPr lang="ru-RU" sz="2200" i="1"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Обводим ладонь карандашом </a:t>
            </a:r>
            <a:r>
              <a:rPr lang="ru-RU" sz="2000" dirty="0">
                <a:latin typeface="Times New Roman" pitchFamily="18" charset="0"/>
                <a:cs typeface="Times New Roman" pitchFamily="18" charset="0"/>
              </a:rPr>
              <a:t>(тупой стороной), тем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самым </a:t>
            </a:r>
            <a:r>
              <a:rPr lang="ru-RU" sz="2000" dirty="0">
                <a:latin typeface="Times New Roman" pitchFamily="18" charset="0"/>
                <a:cs typeface="Times New Roman" pitchFamily="18" charset="0"/>
              </a:rPr>
              <a:t>массируя зоны между </a:t>
            </a:r>
            <a:r>
              <a:rPr lang="ru-RU" sz="2000">
                <a:latin typeface="Times New Roman" pitchFamily="18" charset="0"/>
                <a:cs typeface="Times New Roman" pitchFamily="18" charset="0"/>
              </a:rPr>
              <a:t>пальчиками</a:t>
            </a:r>
            <a:r>
              <a:rPr lang="ru-RU" sz="2000" smtClean="0">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r>
              <a:rPr lang="ru-RU" sz="2200" b="1" i="1" dirty="0">
                <a:latin typeface="Times New Roman" pitchFamily="18" charset="0"/>
                <a:cs typeface="Times New Roman" pitchFamily="18" charset="0"/>
              </a:rPr>
              <a:t>«Горка»</a:t>
            </a:r>
            <a:endParaRPr lang="ru-RU" sz="2200" i="1" dirty="0">
              <a:latin typeface="Times New Roman" pitchFamily="18" charset="0"/>
              <a:cs typeface="Times New Roman" pitchFamily="18" charset="0"/>
            </a:endParaRPr>
          </a:p>
          <a:p>
            <a:r>
              <a:rPr lang="ru-RU" sz="2000" dirty="0">
                <a:latin typeface="Times New Roman" pitchFamily="18" charset="0"/>
                <a:cs typeface="Times New Roman" pitchFamily="18" charset="0"/>
              </a:rPr>
              <a:t>Скатываем карандаш по тыльной поверхности ладони,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 </a:t>
            </a:r>
            <a:r>
              <a:rPr lang="ru-RU" sz="2000" dirty="0">
                <a:latin typeface="Times New Roman" pitchFamily="18" charset="0"/>
                <a:cs typeface="Times New Roman" pitchFamily="18" charset="0"/>
              </a:rPr>
              <a:t>легким нажимом.</a:t>
            </a:r>
          </a:p>
          <a:p>
            <a:pPr algn="just"/>
            <a:endParaRPr lang="ru-RU" sz="2200" b="1" i="1" dirty="0" smtClean="0">
              <a:latin typeface="Times New Roman" pitchFamily="18" charset="0"/>
              <a:cs typeface="Times New Roman" pitchFamily="18" charset="0"/>
            </a:endParaRPr>
          </a:p>
          <a:p>
            <a:pPr algn="just"/>
            <a:endParaRPr lang="ru-RU" sz="2200" b="1" i="1" dirty="0">
              <a:latin typeface="Times New Roman" pitchFamily="18" charset="0"/>
              <a:cs typeface="Times New Roman" pitchFamily="18" charset="0"/>
            </a:endParaRPr>
          </a:p>
          <a:p>
            <a:pPr algn="just"/>
            <a:endParaRPr lang="ru-RU" sz="2200" b="1" i="1" dirty="0" smtClean="0">
              <a:latin typeface="Times New Roman" pitchFamily="18" charset="0"/>
              <a:cs typeface="Times New Roman" pitchFamily="18" charset="0"/>
            </a:endParaRPr>
          </a:p>
          <a:p>
            <a:pPr algn="just"/>
            <a:endParaRPr lang="ru-RU" sz="2200" b="1" i="1" dirty="0">
              <a:latin typeface="Times New Roman" pitchFamily="18" charset="0"/>
              <a:cs typeface="Times New Roman" pitchFamily="18" charset="0"/>
            </a:endParaRPr>
          </a:p>
          <a:p>
            <a:pPr algn="just"/>
            <a:endParaRPr lang="ru-RU" sz="2200" b="1" i="1" dirty="0" smtClean="0">
              <a:latin typeface="Times New Roman" pitchFamily="18" charset="0"/>
              <a:cs typeface="Times New Roman" pitchFamily="18" charset="0"/>
            </a:endParaRPr>
          </a:p>
          <a:p>
            <a:pPr algn="just"/>
            <a:endParaRPr lang="ru-RU" sz="2200" b="1" i="1" dirty="0">
              <a:latin typeface="Times New Roman" pitchFamily="18" charset="0"/>
              <a:cs typeface="Times New Roman" pitchFamily="18" charset="0"/>
            </a:endParaRPr>
          </a:p>
        </p:txBody>
      </p:sp>
      <p:pic>
        <p:nvPicPr>
          <p:cNvPr id="7" name="Рисунок 6" descr="http://igromama.com/wp-content/uploads/2017/10/%D0%BF%D0%B8%D0%B0%D0%BD%D0%B8%D0%BD%D0%B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2405" y="1700808"/>
            <a:ext cx="1968066" cy="1189027"/>
          </a:xfrm>
          <a:prstGeom prst="rect">
            <a:avLst/>
          </a:prstGeom>
          <a:noFill/>
          <a:ln>
            <a:noFill/>
          </a:ln>
        </p:spPr>
      </p:pic>
      <p:pic>
        <p:nvPicPr>
          <p:cNvPr id="8" name="Рисунок 7" descr="http://igromama.com/wp-content/uploads/2017/10/%D0%BF%D1%80%D1%8F%D1%82%D0%BA%D0%B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2405" y="3003121"/>
            <a:ext cx="1968066" cy="1047750"/>
          </a:xfrm>
          <a:prstGeom prst="rect">
            <a:avLst/>
          </a:prstGeom>
          <a:noFill/>
          <a:ln>
            <a:noFill/>
          </a:ln>
        </p:spPr>
      </p:pic>
      <p:pic>
        <p:nvPicPr>
          <p:cNvPr id="9" name="Рисунок 8" descr="http://igromama.com/wp-content/uploads/2017/10/%D0%BB%D0%B0%D0%B4%D0%BE%D1%88%D0%BA%D0%B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404" y="4149080"/>
            <a:ext cx="1968067" cy="975995"/>
          </a:xfrm>
          <a:prstGeom prst="rect">
            <a:avLst/>
          </a:prstGeom>
          <a:noFill/>
          <a:ln>
            <a:noFill/>
          </a:ln>
        </p:spPr>
      </p:pic>
      <p:pic>
        <p:nvPicPr>
          <p:cNvPr id="10" name="Рисунок 9" descr="http://igromama.com/wp-content/uploads/2017/10/%D0%B3%D0%BE%D1%80%D0%BA%D0%B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2405" y="5301208"/>
            <a:ext cx="1968067" cy="1181100"/>
          </a:xfrm>
          <a:prstGeom prst="rect">
            <a:avLst/>
          </a:prstGeom>
          <a:noFill/>
          <a:ln>
            <a:noFill/>
          </a:ln>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1494</TotalTime>
  <Words>549</Words>
  <Application>Microsoft Office PowerPoint</Application>
  <PresentationFormat>Экран (4:3)</PresentationFormat>
  <Paragraphs>198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Использование традиционных и нетрадиционных технологий в коррекционной работе с детьми с ЗПР по развитию мелкой моторики </vt:lpstr>
      <vt:lpstr>Актуальность</vt:lpstr>
      <vt:lpstr>Презентация PowerPoint</vt:lpstr>
      <vt:lpstr> Традиционные технологии в коррекционной работе с детьми с ЗПР по развитию мелкой моторики </vt:lpstr>
      <vt:lpstr> </vt:lpstr>
      <vt:lpstr> </vt:lpstr>
      <vt:lpstr>  </vt:lpstr>
      <vt:lpstr>                                                         Игры с песком   - Погладь рукой песок. Что ты чувствуешь? Какой песок? Как его сделать сырым? Попрыскай из пульверизатора.  - Положи свою ладонь на песок. Это след от твоей ладони. А это след от моей ладони. Чей след больше? Чей меньше? Посмотри, какие следы можно сделать с помощью крышек от бутылок, палочек. Попробуй изобразить след кошки. Сделай большой след и маленький.  - Разгладь песок двумя руками. Отряхни руки.  - Я закопаю несколько игрушек, а ты попробуй найти.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сюжетно – ролевых игр в развитии речи дошкольников с ЗПР</dc:title>
  <dc:creator>пекап</dc:creator>
  <cp:lastModifiedBy>Надежда</cp:lastModifiedBy>
  <cp:revision>154</cp:revision>
  <dcterms:created xsi:type="dcterms:W3CDTF">2019-02-20T11:40:35Z</dcterms:created>
  <dcterms:modified xsi:type="dcterms:W3CDTF">2024-01-25T19:43:27Z</dcterms:modified>
</cp:coreProperties>
</file>