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8" r:id="rId3"/>
    <p:sldId id="265" r:id="rId4"/>
    <p:sldId id="277" r:id="rId5"/>
    <p:sldId id="266" r:id="rId6"/>
    <p:sldId id="281" r:id="rId7"/>
    <p:sldId id="267" r:id="rId8"/>
    <p:sldId id="280" r:id="rId9"/>
    <p:sldId id="268" r:id="rId10"/>
    <p:sldId id="287" r:id="rId11"/>
    <p:sldId id="260" r:id="rId12"/>
    <p:sldId id="282" r:id="rId13"/>
    <p:sldId id="269" r:id="rId14"/>
    <p:sldId id="286" r:id="rId15"/>
    <p:sldId id="271" r:id="rId16"/>
    <p:sldId id="285" r:id="rId17"/>
    <p:sldId id="272" r:id="rId18"/>
    <p:sldId id="279" r:id="rId19"/>
    <p:sldId id="273" r:id="rId20"/>
    <p:sldId id="278" r:id="rId21"/>
    <p:sldId id="274" r:id="rId22"/>
    <p:sldId id="261" r:id="rId23"/>
    <p:sldId id="28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0E399"/>
    <a:srgbClr val="009900"/>
    <a:srgbClr val="996633"/>
    <a:srgbClr val="C55A11"/>
    <a:srgbClr val="E6B13E"/>
    <a:srgbClr val="38584F"/>
    <a:srgbClr val="BAD6C6"/>
    <a:srgbClr val="90AC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080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85954-D57F-4487-9BD6-D1B524AB8B22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0F71C-C139-4D6B-A856-E477AF8B0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938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0F71C-C139-4D6B-A856-E477AF8B0FA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4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27F5-69C2-43B5-BDEB-9BF4B987CEC6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AB08-320D-438A-8481-9FFC502B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552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27F5-69C2-43B5-BDEB-9BF4B987CEC6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AB08-320D-438A-8481-9FFC502B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789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27F5-69C2-43B5-BDEB-9BF4B987CEC6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AB08-320D-438A-8481-9FFC502B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6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27F5-69C2-43B5-BDEB-9BF4B987CEC6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AB08-320D-438A-8481-9FFC502B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859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27F5-69C2-43B5-BDEB-9BF4B987CEC6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AB08-320D-438A-8481-9FFC502B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70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27F5-69C2-43B5-BDEB-9BF4B987CEC6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AB08-320D-438A-8481-9FFC502B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181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27F5-69C2-43B5-BDEB-9BF4B987CEC6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AB08-320D-438A-8481-9FFC502B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618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27F5-69C2-43B5-BDEB-9BF4B987CEC6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AB08-320D-438A-8481-9FFC502B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16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27F5-69C2-43B5-BDEB-9BF4B987CEC6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AB08-320D-438A-8481-9FFC502B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79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27F5-69C2-43B5-BDEB-9BF4B987CEC6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AB08-320D-438A-8481-9FFC502B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99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27F5-69C2-43B5-BDEB-9BF4B987CEC6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AB08-320D-438A-8481-9FFC502B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8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227F5-69C2-43B5-BDEB-9BF4B987CEC6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6AB08-320D-438A-8481-9FFC502B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94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1" t="122" r="-165" b="3525"/>
          <a:stretch/>
        </p:blipFill>
        <p:spPr>
          <a:xfrm>
            <a:off x="-20054" y="8709"/>
            <a:ext cx="12212054" cy="6897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84109" y="1578278"/>
            <a:ext cx="6300591" cy="2818357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55A11"/>
                </a:solidFill>
              </a:rPr>
              <a:t/>
            </a:r>
            <a:br>
              <a:rPr lang="ru-RU" b="1" dirty="0" smtClean="0">
                <a:solidFill>
                  <a:srgbClr val="C55A11"/>
                </a:solidFill>
              </a:rPr>
            </a:br>
            <a:r>
              <a:rPr lang="ru-RU" b="1" dirty="0" smtClean="0">
                <a:solidFill>
                  <a:srgbClr val="C55A11"/>
                </a:solidFill>
              </a:rPr>
              <a:t/>
            </a:r>
            <a:br>
              <a:rPr lang="ru-RU" b="1" dirty="0" smtClean="0">
                <a:solidFill>
                  <a:srgbClr val="C55A11"/>
                </a:solidFill>
              </a:rPr>
            </a:br>
            <a:r>
              <a:rPr lang="ru-RU" b="1" dirty="0">
                <a:solidFill>
                  <a:srgbClr val="C55A11"/>
                </a:solidFill>
              </a:rPr>
              <a:t/>
            </a:r>
            <a:br>
              <a:rPr lang="ru-RU" b="1" dirty="0">
                <a:solidFill>
                  <a:srgbClr val="C55A11"/>
                </a:solidFill>
              </a:rPr>
            </a:br>
            <a:endParaRPr lang="ru-RU" b="1" dirty="0">
              <a:solidFill>
                <a:srgbClr val="C55A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35020" y="1535373"/>
            <a:ext cx="66737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  <a:latin typeface="Segoe Script" pitchFamily="34" charset="0"/>
                <a:ea typeface="+mj-ea"/>
                <a:cs typeface="Times New Roman" pitchFamily="18" charset="0"/>
              </a:rPr>
              <a:t>       </a:t>
            </a:r>
          </a:p>
          <a:p>
            <a:pPr algn="ctr"/>
            <a:endParaRPr lang="ru-RU" sz="3600" b="1" dirty="0" smtClean="0">
              <a:solidFill>
                <a:srgbClr val="006600"/>
              </a:solidFill>
              <a:latin typeface="Segoe Script" pitchFamily="34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006600"/>
              </a:solidFill>
              <a:latin typeface="Segoe Script" pitchFamily="34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6600"/>
                </a:solidFill>
                <a:latin typeface="Segoe Script" pitchFamily="34" charset="0"/>
                <a:ea typeface="+mj-ea"/>
                <a:cs typeface="Times New Roman" pitchFamily="18" charset="0"/>
              </a:rPr>
              <a:t>«Что я знаю                       о                                                      диких  животных»</a:t>
            </a:r>
            <a:endParaRPr lang="ru-RU" sz="3600" b="1" dirty="0">
              <a:solidFill>
                <a:srgbClr val="006600"/>
              </a:solidFill>
              <a:latin typeface="Segoe Scrip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967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/>
                <a:ea typeface="Calibri"/>
              </a:rPr>
              <a:t/>
            </a:r>
            <a:br>
              <a:rPr lang="ru-RU" dirty="0">
                <a:latin typeface="Times New Roman"/>
                <a:ea typeface="Calibri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04442" y="1340069"/>
            <a:ext cx="65043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Segoe Print" panose="02000600000000000000" pitchFamily="2" charset="0"/>
                <a:ea typeface="Calibri"/>
              </a:rPr>
              <a:t>Мультимедийная дидактическая игра</a:t>
            </a:r>
            <a:br>
              <a:rPr lang="ru-RU" sz="2400" b="1" dirty="0">
                <a:latin typeface="Segoe Print" panose="02000600000000000000" pitchFamily="2" charset="0"/>
                <a:ea typeface="Calibri"/>
              </a:rPr>
            </a:br>
            <a:r>
              <a:rPr lang="ru-RU" sz="2400" b="1" dirty="0">
                <a:latin typeface="Segoe Print" panose="02000600000000000000" pitchFamily="2" charset="0"/>
                <a:ea typeface="Calibri"/>
              </a:rPr>
              <a:t>для детей старшего дошкольного возраста</a:t>
            </a:r>
            <a:endParaRPr lang="ru-RU" sz="2400" b="1" dirty="0">
              <a:latin typeface="Segoe Print" panose="020006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2262" y="5297214"/>
            <a:ext cx="447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МДОАУ «ДЕТСКИЙ САД  №60»</a:t>
            </a:r>
            <a:endParaRPr lang="ru-RU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31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08" y="0"/>
            <a:ext cx="12134783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507" y="1155795"/>
            <a:ext cx="7363291" cy="4546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0126" y="4096010"/>
            <a:ext cx="7329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3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401084" y="1734081"/>
            <a:ext cx="5409487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9900"/>
                </a:solidFill>
                <a:latin typeface="Segoe Script" pitchFamily="34" charset="0"/>
                <a:cs typeface="Times New Roman" pitchFamily="18" charset="0"/>
              </a:rPr>
              <a:t>Кто живет в хатке?</a:t>
            </a:r>
            <a:endParaRPr lang="ru-RU" sz="2800" b="1" dirty="0">
              <a:solidFill>
                <a:srgbClr val="009900"/>
              </a:solidFill>
              <a:latin typeface="Segoe Script" pitchFamily="34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654609" y="3429000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654610" y="3965962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54609" y="4502924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94945" y="3428999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домовые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94945" y="3965962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хоббиты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94944" y="4502924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бобры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70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08" y="0"/>
            <a:ext cx="1213478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649" y="1105469"/>
            <a:ext cx="7219665" cy="4026089"/>
          </a:xfrm>
          <a:prstGeom prst="round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81181" y="4995080"/>
            <a:ext cx="4858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Хатка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бобра  по виду напоминает крышу украинской хаты, материалом для которого служат ветки, глина, смешанная с илом, и трава.</a:t>
            </a:r>
          </a:p>
        </p:txBody>
      </p:sp>
    </p:spTree>
    <p:extLst>
      <p:ext uri="{BB962C8B-B14F-4D97-AF65-F5344CB8AC3E}">
        <p14:creationId xmlns:p14="http://schemas.microsoft.com/office/powerpoint/2010/main" val="252403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401084" y="1734081"/>
            <a:ext cx="5409487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9900"/>
                </a:solidFill>
                <a:latin typeface="Segoe Script" pitchFamily="34" charset="0"/>
                <a:cs typeface="Times New Roman" pitchFamily="18" charset="0"/>
              </a:rPr>
              <a:t>Чем питается ёж?</a:t>
            </a:r>
            <a:endParaRPr lang="ru-RU" sz="2800" b="1" dirty="0">
              <a:solidFill>
                <a:srgbClr val="009900"/>
              </a:solidFill>
              <a:latin typeface="Segoe Script" pitchFamily="34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654609" y="3429000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654608" y="4502924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54608" y="3965252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94945" y="3428999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яблоками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94942" y="4502923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грибами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94942" y="3965252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насекомыми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73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85758" y="4072686"/>
            <a:ext cx="69867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Ежик, яблоко, грибочек – такая композиция встречается в сказочных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книжках мультиках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малышей.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b="1" i="0" dirty="0" smtClean="0">
                <a:effectLst/>
                <a:latin typeface="Times New Roman" pitchFamily="18" charset="0"/>
                <a:cs typeface="Times New Roman" pitchFamily="18" charset="0"/>
              </a:rPr>
              <a:t>ацион ежей составляет пища животного происхождения.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1600" b="1" i="0" dirty="0" smtClean="0">
                <a:effectLst/>
                <a:latin typeface="Times New Roman" pitchFamily="18" charset="0"/>
                <a:cs typeface="Times New Roman" pitchFamily="18" charset="0"/>
              </a:rPr>
              <a:t>всевозможные насекомые: гусеницы, кузнечики, сверчки, жуки.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 также</a:t>
            </a:r>
            <a:r>
              <a:rPr lang="ru-RU" sz="1600" b="1" i="0" dirty="0" smtClean="0">
                <a:effectLst/>
                <a:latin typeface="Times New Roman" pitchFamily="18" charset="0"/>
                <a:cs typeface="Times New Roman" pitchFamily="18" charset="0"/>
              </a:rPr>
              <a:t> слизни, улитки, гусеницы, мокрицы, иногда ежики добывают дождевых червей, поедают лягушек и ящериц. Мышевидных грызунов ловят на бегу, развивая скорость до 3 м/с.</a:t>
            </a:r>
            <a:endParaRPr lang="ru-RU" sz="1600" b="1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9647" y="1267140"/>
            <a:ext cx="3616226" cy="2752729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9153" y="1267139"/>
            <a:ext cx="3616226" cy="27527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3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401084" y="1734081"/>
            <a:ext cx="5409487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9900"/>
                </a:solidFill>
                <a:latin typeface="Segoe Script" pitchFamily="34" charset="0"/>
                <a:cs typeface="Times New Roman" pitchFamily="18" charset="0"/>
              </a:rPr>
              <a:t>«Хозяин тайги» это …</a:t>
            </a:r>
            <a:endParaRPr lang="ru-RU" sz="2800" b="1" dirty="0">
              <a:solidFill>
                <a:srgbClr val="009900"/>
              </a:solidFill>
              <a:latin typeface="Segoe Script" pitchFamily="34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654607" y="4502923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654610" y="3965962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54608" y="3425975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94942" y="4502923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тигр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94945" y="3965962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волк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94943" y="3429000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медведь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1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07724" y="4899545"/>
            <a:ext cx="71919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i="0" dirty="0" smtClean="0">
                <a:effectLst/>
                <a:latin typeface="Times New Roman" pitchFamily="18" charset="0"/>
                <a:cs typeface="Times New Roman" pitchFamily="18" charset="0"/>
              </a:rPr>
              <a:t>Бурый медведь заслуженно носит титул Хозяина тайги. Ни одно животное в  местах его обитания, не может сравниться с ним по силе.                                                 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Медведь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может сломать хребет лосю, или кабану, и даже тигру</a:t>
            </a: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596" b="12093"/>
          <a:stretch/>
        </p:blipFill>
        <p:spPr>
          <a:xfrm>
            <a:off x="3657601" y="1089186"/>
            <a:ext cx="6728346" cy="38103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0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281443" y="1794262"/>
            <a:ext cx="5409487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3858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9900"/>
                </a:solidFill>
                <a:latin typeface="Segoe Script" pitchFamily="34" charset="0"/>
              </a:rPr>
              <a:t>Как называется жилище волка?</a:t>
            </a:r>
            <a:endParaRPr lang="ru-RU" sz="2800" b="1" dirty="0">
              <a:solidFill>
                <a:srgbClr val="009900"/>
              </a:solidFill>
              <a:latin typeface="Segoe Script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654609" y="3429000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654610" y="3965962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54609" y="4502924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94945" y="3428999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</a:rPr>
              <a:t>берлога</a:t>
            </a:r>
            <a:endParaRPr lang="ru-RU" sz="2400" b="1" dirty="0">
              <a:solidFill>
                <a:srgbClr val="0099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94945" y="3965962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</a:rPr>
              <a:t>нора</a:t>
            </a:r>
            <a:endParaRPr lang="ru-RU" sz="2400" b="1" dirty="0">
              <a:solidFill>
                <a:srgbClr val="0099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94944" y="4502924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</a:rPr>
              <a:t>логово</a:t>
            </a:r>
            <a:endParaRPr lang="ru-RU" sz="24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339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213" y="1198735"/>
            <a:ext cx="4962991" cy="2880401"/>
          </a:xfrm>
          <a:prstGeom prst="round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93576" y="4312694"/>
            <a:ext cx="78330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i="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Логово</a:t>
            </a:r>
          </a:p>
          <a:p>
            <a:pPr algn="ctr"/>
            <a:r>
              <a:rPr lang="ru-RU" sz="1600" b="1" i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Этим словом принято называть место продолжительного отдыха  волков. В логове они выводят потомство, проводя здесь продолжительное время: ориентировочно - с марта-апреля до глубокой осени, пока не подрастут волчата.</a:t>
            </a:r>
            <a:endParaRPr lang="ru-RU" sz="1600" b="1" i="0" dirty="0">
              <a:solidFill>
                <a:sysClr val="windowText" lastClr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401084" y="1734081"/>
            <a:ext cx="5409487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9900"/>
                </a:solidFill>
                <a:latin typeface="Segoe Script" pitchFamily="34" charset="0"/>
                <a:cs typeface="Times New Roman" pitchFamily="18" charset="0"/>
              </a:rPr>
              <a:t>Кого называют лучшим садовником?</a:t>
            </a:r>
            <a:endParaRPr lang="ru-RU" sz="2800" b="1" dirty="0">
              <a:solidFill>
                <a:srgbClr val="009900"/>
              </a:solidFill>
              <a:latin typeface="Segoe Script" pitchFamily="34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654609" y="3429000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654608" y="4502924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54608" y="3965252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94945" y="3428999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крота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94942" y="4502923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енота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94942" y="3965252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белку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1" t="122" r="-165" b="3525"/>
          <a:stretch/>
        </p:blipFill>
        <p:spPr>
          <a:xfrm>
            <a:off x="-20054" y="8709"/>
            <a:ext cx="12212054" cy="6897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84109" y="1578278"/>
            <a:ext cx="6300591" cy="2818357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55A11"/>
                </a:solidFill>
              </a:rPr>
              <a:t/>
            </a:r>
            <a:br>
              <a:rPr lang="ru-RU" b="1" dirty="0" smtClean="0">
                <a:solidFill>
                  <a:srgbClr val="C55A11"/>
                </a:solidFill>
              </a:rPr>
            </a:br>
            <a:r>
              <a:rPr lang="ru-RU" b="1" dirty="0" smtClean="0">
                <a:solidFill>
                  <a:srgbClr val="C55A11"/>
                </a:solidFill>
              </a:rPr>
              <a:t/>
            </a:r>
            <a:br>
              <a:rPr lang="ru-RU" b="1" dirty="0" smtClean="0">
                <a:solidFill>
                  <a:srgbClr val="C55A11"/>
                </a:solidFill>
              </a:rPr>
            </a:br>
            <a:r>
              <a:rPr lang="ru-RU" b="1" dirty="0">
                <a:solidFill>
                  <a:srgbClr val="C55A11"/>
                </a:solidFill>
              </a:rPr>
              <a:t/>
            </a:r>
            <a:br>
              <a:rPr lang="ru-RU" b="1" dirty="0">
                <a:solidFill>
                  <a:srgbClr val="C55A11"/>
                </a:solidFill>
              </a:rPr>
            </a:br>
            <a:endParaRPr lang="ru-RU" b="1" dirty="0">
              <a:solidFill>
                <a:srgbClr val="C55A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73365" y="1119351"/>
            <a:ext cx="7015655" cy="4808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Цель: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 расширять и закреплять представления об особенностях внешнего вида диких животных.</a:t>
            </a:r>
            <a:br>
              <a:rPr lang="ru-RU" dirty="0"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latin typeface="Times New Roman"/>
                <a:ea typeface="Calibri"/>
                <a:cs typeface="Times New Roman"/>
              </a:rPr>
              <a:t> Задачи: </a:t>
            </a:r>
            <a:br>
              <a:rPr lang="ru-RU" b="1" dirty="0">
                <a:latin typeface="Times New Roman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закреплять представления о  месте обитания диких животных; </a:t>
            </a:r>
            <a:br>
              <a:rPr lang="ru-RU" dirty="0">
                <a:latin typeface="Times New Roman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закрепить понятие «дикие животные», уметь различать их жилища;</a:t>
            </a:r>
            <a:br>
              <a:rPr lang="ru-RU" dirty="0">
                <a:latin typeface="Times New Roman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развивать наблюдательность, мышление, память, диалогическую речь, активизировать и обогащать словарь;</a:t>
            </a:r>
            <a:br>
              <a:rPr lang="ru-RU" dirty="0">
                <a:latin typeface="Times New Roman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воспитывать любовь и бережное отношение к природе, желание ее охранять и оказывать ей посильную помощь.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Правила игры:</a:t>
            </a:r>
            <a:br>
              <a:rPr lang="ru-RU" b="1" dirty="0">
                <a:latin typeface="Times New Roman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Игру проводит воспитатель, сопровождая её презентацией;</a:t>
            </a:r>
            <a:br>
              <a:rPr lang="ru-RU" dirty="0">
                <a:latin typeface="Times New Roman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На слайдах  написаны  задания для ребят. Необходимо объяснить ответ и нажать «мышкой»  на  правильный вариант ответа;</a:t>
            </a:r>
            <a:br>
              <a:rPr lang="ru-RU" dirty="0">
                <a:latin typeface="Times New Roman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Если ответ верный - появится картинка. 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25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8" y="0"/>
            <a:ext cx="1213478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55895" y="5038182"/>
            <a:ext cx="7301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Белка – лучший садовник. Миллионы деревьев вырастают потому, что белки забывают, куда спрятали семечки.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" t="27917" r="-367"/>
          <a:stretch/>
        </p:blipFill>
        <p:spPr>
          <a:xfrm>
            <a:off x="3592372" y="1078173"/>
            <a:ext cx="7025585" cy="396000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8022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258101" y="1487606"/>
            <a:ext cx="5786651" cy="12828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9900"/>
                </a:solidFill>
                <a:latin typeface="Segoe Script" pitchFamily="34" charset="0"/>
                <a:cs typeface="Times New Roman" pitchFamily="18" charset="0"/>
              </a:rPr>
              <a:t>Это животное может за одну ночь выкопать тоннель длиной 300м</a:t>
            </a:r>
            <a:endParaRPr lang="ru-RU" sz="2800" b="1" dirty="0">
              <a:solidFill>
                <a:srgbClr val="009900"/>
              </a:solidFill>
              <a:latin typeface="Segoe Script" pitchFamily="34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654607" y="4502923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654610" y="3965962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54608" y="3425975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94942" y="4502923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ышь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94945" y="3965962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барсук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94943" y="3429000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крот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59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6339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4078" y="1128711"/>
            <a:ext cx="6823880" cy="3525176"/>
          </a:xfrm>
          <a:prstGeom prst="round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3163" y="4235823"/>
            <a:ext cx="79606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ru-RU" sz="1600" b="1" i="0" dirty="0" smtClean="0">
              <a:solidFill>
                <a:srgbClr val="11111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sz="1600" b="1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Кроты — невероятно сильные животные. Их крупные лапы — на каждой по два больших пальца — шириной с голову.</a:t>
            </a:r>
          </a:p>
          <a:p>
            <a:pPr algn="ctr" fontAlgn="base"/>
            <a:r>
              <a:rPr lang="ru-RU" sz="1600" b="1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У них толстые выступающие мышцы на шее и в плечах, твердых, как камень. Все остальное его тело хрупкое, нежное и гибкое, чтобы</a:t>
            </a:r>
          </a:p>
          <a:p>
            <a:pPr algn="ctr" fontAlgn="base"/>
            <a:r>
              <a:rPr lang="ru-RU" sz="1600" b="1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 можно было развернуться в тоннеле не шире его самого. </a:t>
            </a:r>
            <a:endParaRPr lang="ru-RU" sz="1600" b="1" i="0" dirty="0">
              <a:solidFill>
                <a:srgbClr val="11111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3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08" y="0"/>
            <a:ext cx="1213478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0239" y="2306472"/>
            <a:ext cx="515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Молодцы !</a:t>
            </a:r>
            <a:endParaRPr lang="ru-RU" sz="4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9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401084" y="1734081"/>
            <a:ext cx="5409487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9900"/>
                </a:solidFill>
                <a:latin typeface="Segoe Script" pitchFamily="34" charset="0"/>
                <a:cs typeface="Times New Roman" pitchFamily="18" charset="0"/>
              </a:rPr>
              <a:t>Кто живет в дупле?</a:t>
            </a:r>
            <a:endParaRPr lang="ru-RU" sz="2800" b="1" dirty="0">
              <a:solidFill>
                <a:srgbClr val="009900"/>
              </a:solidFill>
              <a:latin typeface="Segoe Script" pitchFamily="34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654608" y="4612597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654610" y="3965962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573000" y="3331176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94941" y="4610464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медведь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94945" y="3965962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заяц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94940" y="3319327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белка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08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08" y="0"/>
            <a:ext cx="1213478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3125" t="-196" r="15625" b="1"/>
          <a:stretch/>
        </p:blipFill>
        <p:spPr>
          <a:xfrm>
            <a:off x="3466532" y="1228299"/>
            <a:ext cx="7533564" cy="4462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56177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401084" y="1296537"/>
            <a:ext cx="5409487" cy="13519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9900"/>
                </a:solidFill>
                <a:latin typeface="Segoe Script" pitchFamily="34" charset="0"/>
                <a:cs typeface="Times New Roman" pitchFamily="18" charset="0"/>
              </a:rPr>
              <a:t>Какое животное занимает чужую норку?</a:t>
            </a:r>
            <a:endParaRPr lang="ru-RU" sz="2800" b="1" dirty="0">
              <a:solidFill>
                <a:srgbClr val="009900"/>
              </a:solidFill>
              <a:latin typeface="Segoe Script" pitchFamily="34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654609" y="3429000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654609" y="4502566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54609" y="3965962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94945" y="3428999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барсук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94943" y="4502565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ёж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94944" y="3965962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лиса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37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08" y="0"/>
            <a:ext cx="1213478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75964" y="4572000"/>
            <a:ext cx="69892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1600" b="1" i="0" dirty="0" smtClean="0">
                <a:effectLst/>
                <a:latin typeface="Times New Roman" pitchFamily="18" charset="0"/>
                <a:cs typeface="Times New Roman" pitchFamily="18" charset="0"/>
              </a:rPr>
              <a:t>исы не прочь, как в сказках, занять чужое жилище. Легче  всего им выгнать барсука.   Из-за своей чистоплотности, он не может вернуться в дом, если там была лиса — ему не нравится запах, и остатки пищи возле норки. Он идет рыть новую норку, а лиса получает во владение </a:t>
            </a:r>
          </a:p>
          <a:p>
            <a:r>
              <a:rPr lang="ru-RU" sz="1600" b="1" i="0" dirty="0" smtClean="0">
                <a:effectLst/>
                <a:latin typeface="Times New Roman" pitchFamily="18" charset="0"/>
                <a:cs typeface="Times New Roman" pitchFamily="18" charset="0"/>
              </a:rPr>
              <a:t>очередную жилплощадь.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64" y="745500"/>
            <a:ext cx="6264323" cy="4116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41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9900"/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4401084" y="1734081"/>
            <a:ext cx="5409487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9900"/>
                </a:solidFill>
                <a:latin typeface="Segoe Script" pitchFamily="34" charset="0"/>
                <a:cs typeface="Times New Roman" pitchFamily="18" charset="0"/>
              </a:rPr>
              <a:t>Какое животное к зиме меняет окраску? </a:t>
            </a:r>
            <a:endParaRPr lang="ru-RU" sz="2800" b="1" dirty="0">
              <a:solidFill>
                <a:srgbClr val="009900"/>
              </a:solidFill>
              <a:latin typeface="Segoe Script" pitchFamily="34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654609" y="3429000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654610" y="3965962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54609" y="4502924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94945" y="3428999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лиса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94945" y="3965962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медведь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94944" y="4502924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белка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4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08" y="0"/>
            <a:ext cx="1213478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67735" y="1035423"/>
            <a:ext cx="6252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 smtClean="0">
                <a:solidFill>
                  <a:srgbClr val="212121"/>
                </a:solidFill>
                <a:effectLst/>
                <a:latin typeface="Roboto"/>
              </a:rPr>
              <a:t> 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246" y="1179010"/>
            <a:ext cx="6905767" cy="4217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99045" y="4981432"/>
            <a:ext cx="5841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Шубка у белки меняется к зиме. Мех становится </a:t>
            </a:r>
          </a:p>
          <a:p>
            <a:pPr lvl="0" algn="ctr"/>
            <a:r>
              <a:rPr lang="ru-RU" sz="1600" b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не рыжим, а сереньким, что спасает белочку от потенциальных хищников. 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57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401084" y="1734081"/>
            <a:ext cx="5409487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9900"/>
                </a:solidFill>
                <a:latin typeface="Segoe Script" pitchFamily="34" charset="0"/>
                <a:cs typeface="Times New Roman" pitchFamily="18" charset="0"/>
              </a:rPr>
              <a:t>Кто из животных не ложится в спячку?</a:t>
            </a:r>
            <a:endParaRPr lang="ru-RU" sz="2800" b="1" dirty="0">
              <a:solidFill>
                <a:srgbClr val="009900"/>
              </a:solidFill>
              <a:latin typeface="Segoe Script" pitchFamily="34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654609" y="3429000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654610" y="3965962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54609" y="4502924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94945" y="3428999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медведь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94945" y="3965962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барсук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94944" y="4502924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заяц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654608" y="5039886"/>
            <a:ext cx="435835" cy="4272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494944" y="5039886"/>
            <a:ext cx="3777241" cy="42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ёж</a:t>
            </a:r>
            <a:endParaRPr lang="ru-RU" sz="24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4071</TotalTime>
  <Words>327</Words>
  <Application>Microsoft Office PowerPoint</Application>
  <PresentationFormat>Произвольный</PresentationFormat>
  <Paragraphs>70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  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«Что я знаю о животных»</dc:title>
  <dc:creator>Татьяна Корчуганова</dc:creator>
  <cp:lastModifiedBy>Воспитатель</cp:lastModifiedBy>
  <cp:revision>67</cp:revision>
  <dcterms:created xsi:type="dcterms:W3CDTF">2021-11-10T17:12:04Z</dcterms:created>
  <dcterms:modified xsi:type="dcterms:W3CDTF">2023-05-30T07:46:03Z</dcterms:modified>
</cp:coreProperties>
</file>