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5" r:id="rId24"/>
    <p:sldId id="283" r:id="rId25"/>
    <p:sldId id="286" r:id="rId26"/>
    <p:sldId id="281" r:id="rId27"/>
    <p:sldId id="282" r:id="rId28"/>
    <p:sldId id="284" r:id="rId29"/>
    <p:sldId id="27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slide" Target="slides/slide24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34" Type="http://schemas.openxmlformats.org/officeDocument/2006/relationships/tableStyles" Target="tableStyles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slide" Target="slides/slide23.xml" /><Relationship Id="rId33" Type="http://schemas.openxmlformats.org/officeDocument/2006/relationships/theme" Target="theme/theme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29" Type="http://schemas.openxmlformats.org/officeDocument/2006/relationships/slide" Target="slides/slide27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32" Type="http://schemas.openxmlformats.org/officeDocument/2006/relationships/viewProps" Target="viewProps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slide" Target="slides/slide26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31" Type="http://schemas.openxmlformats.org/officeDocument/2006/relationships/presProps" Target="presProps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slide" Target="slides/slide25.xml" /><Relationship Id="rId30" Type="http://schemas.openxmlformats.org/officeDocument/2006/relationships/slide" Target="slides/slide2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2.xml" /><Relationship Id="rId6" Type="http://schemas.microsoft.com/office/2007/relationships/hdphoto" Target="../media/hdphoto2.wdp" /><Relationship Id="rId5" Type="http://schemas.openxmlformats.org/officeDocument/2006/relationships/image" Target="../media/image3.png" /><Relationship Id="rId4" Type="http://schemas.microsoft.com/office/2007/relationships/hdphoto" Target="../media/hdphoto1.wdp" 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2.xml" /><Relationship Id="rId5" Type="http://schemas.microsoft.com/office/2007/relationships/hdphoto" Target="../media/hdphoto2.wdp" /><Relationship Id="rId4" Type="http://schemas.openxmlformats.org/officeDocument/2006/relationships/image" Target="../media/image5.png" 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3.wdp" /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2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2.xml" /><Relationship Id="rId6" Type="http://schemas.microsoft.com/office/2007/relationships/hdphoto" Target="../media/hdphoto2.wdp" /><Relationship Id="rId5" Type="http://schemas.openxmlformats.org/officeDocument/2006/relationships/image" Target="../media/image7.png" /><Relationship Id="rId4" Type="http://schemas.microsoft.com/office/2007/relationships/hdphoto" Target="../media/hdphoto1.wdp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DFAA-CFB4-415D-A634-F75F83FF770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319B-D6E0-45EC-94BD-2B7C6B9D0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DFAA-CFB4-415D-A634-F75F83FF770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319B-D6E0-45EC-94BD-2B7C6B9D0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DFAA-CFB4-415D-A634-F75F83FF770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319B-D6E0-45EC-94BD-2B7C6B9D0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76" r="12600"/>
          <a:stretch/>
        </p:blipFill>
        <p:spPr bwMode="auto">
          <a:xfrm>
            <a:off x="4572000" y="2012051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45000"/>
                    </a14:imgEffect>
                    <a14:imgEffect>
                      <a14:brightnessContrast bright="28000" contras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3543">
            <a:off x="3642434" y="1713882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.kam-solnyshko.ru/u/fd/fbdb4e904b11e5a2f1bbf5530a7ed6/-/img%20%281%29.pn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8" r="5049"/>
          <a:stretch/>
        </p:blipFill>
        <p:spPr bwMode="auto">
          <a:xfrm>
            <a:off x="0" y="4365104"/>
            <a:ext cx="9144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 userDrawn="1"/>
        </p:nvSpPr>
        <p:spPr>
          <a:xfrm>
            <a:off x="4918697" y="5478664"/>
            <a:ext cx="4216591" cy="1296144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5090" y="404665"/>
            <a:ext cx="8221366" cy="108012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18697" y="5478664"/>
            <a:ext cx="4216591" cy="1368152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95556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gradFill flip="none" rotWithShape="1">
          <a:gsLst>
            <a:gs pos="0">
              <a:srgbClr val="99FF66"/>
            </a:gs>
            <a:gs pos="57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 userDrawn="1"/>
        </p:nvSpPr>
        <p:spPr>
          <a:xfrm>
            <a:off x="455090" y="404665"/>
            <a:ext cx="8221366" cy="1080119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76" r="12600"/>
          <a:stretch/>
        </p:blipFill>
        <p:spPr bwMode="auto">
          <a:xfrm rot="2062218">
            <a:off x="7232974" y="4026964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4000"/>
                    </a14:imgEffect>
                    <a14:imgEffect>
                      <a14:brightnessContrast bright="-7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761">
            <a:off x="6303408" y="3728795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463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gradFill flip="none" rotWithShape="1">
          <a:gsLst>
            <a:gs pos="0">
              <a:srgbClr val="99FF66"/>
            </a:gs>
            <a:gs pos="28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455090" y="404665"/>
            <a:ext cx="8221366" cy="1080119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600200"/>
            <a:ext cx="404279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http://i.kam-solnyshko.ru/u/fd/fbdb4e904b11e5a2f1bbf5530a7ed6/-/img%20%281%29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9000"/>
                    </a14:imgEffect>
                    <a14:imgEffect>
                      <a14:brightnessContrast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28" r="5049"/>
          <a:stretch/>
        </p:blipFill>
        <p:spPr bwMode="auto">
          <a:xfrm>
            <a:off x="0" y="5229200"/>
            <a:ext cx="9144000" cy="187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 userDrawn="1"/>
        </p:nvSpPr>
        <p:spPr>
          <a:xfrm>
            <a:off x="455091" y="1700808"/>
            <a:ext cx="3972894" cy="4320480"/>
          </a:xfrm>
          <a:prstGeom prst="roundRect">
            <a:avLst/>
          </a:prstGeom>
          <a:noFill/>
          <a:ln w="50800">
            <a:solidFill>
              <a:srgbClr val="99FF66"/>
            </a:solidFill>
            <a:prstDash val="solid"/>
            <a:round/>
          </a:ln>
          <a:effectLst>
            <a:outerShdw blurRad="63500" sx="102000" sy="102000" algn="ct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 userDrawn="1"/>
        </p:nvSpPr>
        <p:spPr>
          <a:xfrm>
            <a:off x="4716016" y="1675112"/>
            <a:ext cx="3960440" cy="4320480"/>
          </a:xfrm>
          <a:prstGeom prst="roundRect">
            <a:avLst/>
          </a:prstGeom>
          <a:noFill/>
          <a:ln w="50800">
            <a:solidFill>
              <a:srgbClr val="99FF66"/>
            </a:solidFill>
            <a:prstDash val="solid"/>
            <a:round/>
          </a:ln>
          <a:effectLst>
            <a:outerShdw blurRad="63500" sx="102000" sy="102000" algn="ct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91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gradFill flip="none" rotWithShape="1">
          <a:gsLst>
            <a:gs pos="0">
              <a:srgbClr val="99FF66"/>
            </a:gs>
            <a:gs pos="63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4000"/>
                    </a14:imgEffect>
                    <a14:imgEffect>
                      <a14:brightnessContrast bright="-7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604">
            <a:off x="6477953" y="3728794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4000"/>
                    </a14:imgEffect>
                    <a14:imgEffect>
                      <a14:brightnessContrast bright="-7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0742" flipH="1">
            <a:off x="-38655" y="3739698"/>
            <a:ext cx="2442392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76" r="12600"/>
          <a:stretch/>
        </p:blipFill>
        <p:spPr bwMode="auto">
          <a:xfrm>
            <a:off x="3779912" y="5544607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161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 shadeToTitle="1"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95536" y="1772816"/>
            <a:ext cx="8280920" cy="1440160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080120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772816"/>
            <a:ext cx="8265246" cy="1386383"/>
          </a:xfrm>
        </p:spPr>
        <p:txBody>
          <a:bodyPr anchor="b"/>
          <a:lstStyle>
            <a:lvl1pPr marL="0" indent="0" algn="just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76" r="12600"/>
          <a:stretch/>
        </p:blipFill>
        <p:spPr bwMode="auto">
          <a:xfrm rot="2062218">
            <a:off x="2927320" y="4441526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6553199" y="60683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6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761">
            <a:off x="1503468" y="3682510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94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DFAA-CFB4-415D-A634-F75F83FF770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319B-D6E0-45EC-94BD-2B7C6B9D0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DFAA-CFB4-415D-A634-F75F83FF770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319B-D6E0-45EC-94BD-2B7C6B9D0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DFAA-CFB4-415D-A634-F75F83FF770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319B-D6E0-45EC-94BD-2B7C6B9D0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DFAA-CFB4-415D-A634-F75F83FF770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319B-D6E0-45EC-94BD-2B7C6B9D0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DFAA-CFB4-415D-A634-F75F83FF770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319B-D6E0-45EC-94BD-2B7C6B9D0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DFAA-CFB4-415D-A634-F75F83FF770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319B-D6E0-45EC-94BD-2B7C6B9D0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DFAA-CFB4-415D-A634-F75F83FF770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319B-D6E0-45EC-94BD-2B7C6B9D0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DFAA-CFB4-415D-A634-F75F83FF770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319B-D6E0-45EC-94BD-2B7C6B9D0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theme" Target="../theme/theme2.xml" /><Relationship Id="rId5" Type="http://schemas.openxmlformats.org/officeDocument/2006/relationships/slideLayout" Target="../slideLayouts/slideLayout16.xml" /><Relationship Id="rId4" Type="http://schemas.openxmlformats.org/officeDocument/2006/relationships/slideLayout" Target="../slideLayouts/slideLayout15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EDFAA-CFB4-415D-A634-F75F83FF770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B319B-D6E0-45EC-94BD-2B7C6B9D0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455090" y="404665"/>
            <a:ext cx="8221366" cy="1080119"/>
          </a:xfrm>
          <a:prstGeom prst="roundRect">
            <a:avLst/>
          </a:prstGeom>
          <a:solidFill>
            <a:srgbClr val="99FF66">
              <a:alpha val="66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56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32.jpe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 /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13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 /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13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13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286908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217" y="-297"/>
            <a:ext cx="9248434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21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Издательство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книга к нам пришла, надо ее придумать. Нелёгок труд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писателя, поэта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Чтобы написать хорошую, интересную книгу, нужно много знать и уметь передать свои знания другим. Писатели и поэты приносят свои рукописи в издательство. А знаете ли вы писателей и поэтов</a:t>
            </a:r>
            <a:r>
              <a:rPr lang="ru-RU" sz="2000" dirty="0">
                <a:latin typeface="Arial" charset="0"/>
                <a:cs typeface="Arial" charset="0"/>
              </a:rPr>
              <a:t>?</a:t>
            </a:r>
          </a:p>
          <a:p>
            <a:endParaRPr lang="ru-RU" sz="2000" dirty="0">
              <a:latin typeface="Arial" charset="0"/>
              <a:cs typeface="Arial" charset="0"/>
            </a:endParaRPr>
          </a:p>
        </p:txBody>
      </p:sp>
      <p:pic>
        <p:nvPicPr>
          <p:cNvPr id="4" name="Picture 2" descr="http://ruvr.ru/files/Image/Editiors/Espanol/Victor2/push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41839"/>
            <a:ext cx="2699345" cy="321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img0.liveinternet.ru/images/attach/c/0/34/692/34692800_portraits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641510"/>
            <a:ext cx="2520280" cy="321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zhitejnik.ru/uploads/posts/2011-03/thumbs/1300691140_image_343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676640"/>
            <a:ext cx="2304256" cy="318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899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Многие книги выпускаются с яркими иллюстрациями. Их создаёт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художник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который должен хорошо знать содержание книги. Иллюстрации помогают нам лучше представить образы и героев. Догадайтесь, из каких книг эти иллюстрации</a:t>
            </a:r>
            <a:r>
              <a:rPr lang="ru-RU" sz="1800" dirty="0">
                <a:latin typeface="Arial" charset="0"/>
                <a:cs typeface="Arial" charset="0"/>
              </a:rPr>
              <a:t>?</a:t>
            </a:r>
          </a:p>
        </p:txBody>
      </p:sp>
      <p:pic>
        <p:nvPicPr>
          <p:cNvPr id="4" name="Picture 2" descr="http://www.egomoda.ru/sites/default/files/1212377358_vig_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320480" cy="380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crosti.ru/patterns/00/00/d7/4b0aaa70a5/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7125" y="2143125"/>
            <a:ext cx="42068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567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09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Типография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3"/>
            <a:ext cx="8229600" cy="4104456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Подготовленные в издательстве рукописи попадают в наборный цех. Здесь их  готовят к печати.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Современная техника пришла на помощь людям и при изготовлении цветных иллюстраций. В печатную машину закладывают подготовленную бумагу и специальные краски. Так получается печатный текст и цветное изображение.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листы не рассыпались и не растерялись, их нужно скрепить друг с другом. Это делают в переплётном цехе.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Когда книжный блок готов, его вставляют в подготовленный переплёт и закрепляют. Вот уже книга и готова.</a:t>
            </a:r>
          </a:p>
          <a:p>
            <a:endParaRPr lang="ru-RU" dirty="0"/>
          </a:p>
        </p:txBody>
      </p:sp>
      <p:pic>
        <p:nvPicPr>
          <p:cNvPr id="4" name="Picture 2" descr="http://1kz.biz/PR/ag/imeg/V%20-%20Tipografiya0000%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16023"/>
            <a:ext cx="3528392" cy="284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businessesforsale.ru/fileupload/1299%20%D2%E8%EF%EE%E3%F0%E0%F4%E8%FF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9686" y="4005064"/>
            <a:ext cx="4075623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087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Книжный магазин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Книгу проверяют, упаковывают и отправляют в книжные магазины. В книжном магазине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продавцы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всегда помогут выбрать нужную книгу.</a:t>
            </a:r>
          </a:p>
        </p:txBody>
      </p:sp>
      <p:pic>
        <p:nvPicPr>
          <p:cNvPr id="4" name="Picture 2" descr="http://all-pages.com/img/repphotos3/repphoto_16_3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3650" y="3160290"/>
            <a:ext cx="5540350" cy="369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0951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slide_6.jpg"/>
          <p:cNvPicPr>
            <a:picLocks noChangeAspect="1"/>
          </p:cNvPicPr>
          <p:nvPr/>
        </p:nvPicPr>
        <p:blipFill rotWithShape="1">
          <a:blip r:embed="rId2"/>
          <a:srcRect t="-3778"/>
          <a:stretch/>
        </p:blipFill>
        <p:spPr>
          <a:xfrm>
            <a:off x="-10344" y="-259069"/>
            <a:ext cx="9144000" cy="71170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194</Words>
  <Application>Microsoft Office PowerPoint</Application>
  <PresentationFormat>Экран (4:3)</PresentationFormat>
  <Paragraphs>10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Издательство</vt:lpstr>
      <vt:lpstr>Многие книги выпускаются с яркими иллюстрациями. Их создаёт художник, который должен хорошо знать содержание книги. Иллюстрации помогают нам лучше представить образы и героев. Догадайтесь, из каких книг эти иллюстрации?</vt:lpstr>
      <vt:lpstr>Презентация PowerPoint</vt:lpstr>
      <vt:lpstr>Типография</vt:lpstr>
      <vt:lpstr>Книжный магазин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Неизвестный пользователь</cp:lastModifiedBy>
  <cp:revision>14</cp:revision>
  <dcterms:created xsi:type="dcterms:W3CDTF">2017-01-06T16:49:33Z</dcterms:created>
  <dcterms:modified xsi:type="dcterms:W3CDTF">2021-09-17T06:19:28Z</dcterms:modified>
</cp:coreProperties>
</file>