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73" r:id="rId4"/>
    <p:sldId id="287" r:id="rId5"/>
    <p:sldId id="292" r:id="rId6"/>
    <p:sldId id="259" r:id="rId7"/>
    <p:sldId id="288" r:id="rId8"/>
    <p:sldId id="260" r:id="rId9"/>
    <p:sldId id="264" r:id="rId10"/>
    <p:sldId id="298" r:id="rId11"/>
    <p:sldId id="261" r:id="rId12"/>
    <p:sldId id="294" r:id="rId13"/>
    <p:sldId id="293" r:id="rId14"/>
    <p:sldId id="297" r:id="rId15"/>
    <p:sldId id="265" r:id="rId16"/>
    <p:sldId id="269" r:id="rId17"/>
    <p:sldId id="270" r:id="rId18"/>
    <p:sldId id="271" r:id="rId19"/>
    <p:sldId id="276" r:id="rId20"/>
    <p:sldId id="272" r:id="rId21"/>
    <p:sldId id="275" r:id="rId22"/>
    <p:sldId id="277" r:id="rId23"/>
    <p:sldId id="278" r:id="rId24"/>
    <p:sldId id="289" r:id="rId25"/>
    <p:sldId id="279" r:id="rId26"/>
    <p:sldId id="295" r:id="rId27"/>
    <p:sldId id="300" r:id="rId28"/>
    <p:sldId id="291" r:id="rId29"/>
    <p:sldId id="280" r:id="rId30"/>
    <p:sldId id="281" r:id="rId31"/>
    <p:sldId id="282" r:id="rId32"/>
    <p:sldId id="283" r:id="rId33"/>
    <p:sldId id="284" r:id="rId34"/>
    <p:sldId id="285" r:id="rId35"/>
    <p:sldId id="290" r:id="rId36"/>
    <p:sldId id="286" r:id="rId37"/>
  </p:sldIdLst>
  <p:sldSz cx="12190413" cy="6859588"/>
  <p:notesSz cx="6858000" cy="9144000"/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015" autoAdjust="0"/>
    <p:restoredTop sz="94660"/>
  </p:normalViewPr>
  <p:slideViewPr>
    <p:cSldViewPr>
      <p:cViewPr>
        <p:scale>
          <a:sx n="65" d="100"/>
          <a:sy n="65" d="100"/>
        </p:scale>
        <p:origin x="-444" y="-108"/>
      </p:cViewPr>
      <p:guideLst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622"/>
            <a:ext cx="10361851" cy="2388153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1"/>
            <a:ext cx="9142810" cy="1656146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7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00"/>
            </a:lvl4pPr>
            <a:lvl5pPr marL="2438339" indent="0" algn="ctr">
              <a:buNone/>
              <a:defRPr sz="2100"/>
            </a:lvl5pPr>
            <a:lvl6pPr marL="3047924" indent="0" algn="ctr">
              <a:buNone/>
              <a:defRPr sz="2100"/>
            </a:lvl6pPr>
            <a:lvl7pPr marL="3657509" indent="0" algn="ctr">
              <a:buNone/>
              <a:defRPr sz="2100"/>
            </a:lvl7pPr>
            <a:lvl8pPr marL="4267093" indent="0" algn="ctr">
              <a:buNone/>
              <a:defRPr sz="2100"/>
            </a:lvl8pPr>
            <a:lvl9pPr marL="4876678" indent="0" algn="ctr">
              <a:buNone/>
              <a:defRPr sz="21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209"/>
            <a:ext cx="2628558" cy="581318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4" y="365209"/>
            <a:ext cx="7733293" cy="58131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8"/>
            <a:ext cx="10514231" cy="2853398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9"/>
            <a:ext cx="10514231" cy="150053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7"/>
            <a:ext cx="5180926" cy="4352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7"/>
            <a:ext cx="5180926" cy="4352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4"/>
            <a:ext cx="10514231" cy="13258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552"/>
            <a:ext cx="5157115" cy="82410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655"/>
            <a:ext cx="5157115" cy="3685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00" y="1681552"/>
            <a:ext cx="5182513" cy="82410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00" y="2505655"/>
            <a:ext cx="5182513" cy="3685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7"/>
            <a:ext cx="6171397" cy="487475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2100"/>
            </a:lvl1pPr>
            <a:lvl2pPr marL="609585" indent="0">
              <a:buNone/>
              <a:defRPr sz="1900"/>
            </a:lvl2pPr>
            <a:lvl3pPr marL="1219170" indent="0">
              <a:buNone/>
              <a:defRPr sz="1600"/>
            </a:lvl3pPr>
            <a:lvl4pPr marL="1828754" indent="0">
              <a:buNone/>
              <a:defRPr sz="1300"/>
            </a:lvl4pPr>
            <a:lvl5pPr marL="2438339" indent="0">
              <a:buNone/>
              <a:defRPr sz="1300"/>
            </a:lvl5pPr>
            <a:lvl6pPr marL="3047924" indent="0">
              <a:buNone/>
              <a:defRPr sz="1300"/>
            </a:lvl6pPr>
            <a:lvl7pPr marL="3657509" indent="0">
              <a:buNone/>
              <a:defRPr sz="1300"/>
            </a:lvl7pPr>
            <a:lvl8pPr marL="4267093" indent="0">
              <a:buNone/>
              <a:defRPr sz="1300"/>
            </a:lvl8pPr>
            <a:lvl9pPr marL="4876678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657"/>
            <a:ext cx="6171397" cy="4874754"/>
          </a:xfrm>
        </p:spPr>
        <p:txBody>
          <a:bodyPr anchor="t"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2100"/>
            </a:lvl1pPr>
            <a:lvl2pPr marL="609585" indent="0">
              <a:buNone/>
              <a:defRPr sz="1900"/>
            </a:lvl2pPr>
            <a:lvl3pPr marL="1219170" indent="0">
              <a:buNone/>
              <a:defRPr sz="1600"/>
            </a:lvl3pPr>
            <a:lvl4pPr marL="1828754" indent="0">
              <a:buNone/>
              <a:defRPr sz="1300"/>
            </a:lvl4pPr>
            <a:lvl5pPr marL="2438339" indent="0">
              <a:buNone/>
              <a:defRPr sz="1300"/>
            </a:lvl5pPr>
            <a:lvl6pPr marL="3047924" indent="0">
              <a:buNone/>
              <a:defRPr sz="1300"/>
            </a:lvl6pPr>
            <a:lvl7pPr marL="3657509" indent="0">
              <a:buNone/>
              <a:defRPr sz="1300"/>
            </a:lvl7pPr>
            <a:lvl8pPr marL="4267093" indent="0">
              <a:buNone/>
              <a:defRPr sz="1300"/>
            </a:lvl8pPr>
            <a:lvl9pPr marL="4876678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0500" y="1287553"/>
            <a:ext cx="10491821" cy="4890842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5"/>
            <a:ext cx="2742843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5"/>
            <a:ext cx="4114264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5"/>
            <a:ext cx="2742843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0501" y="152025"/>
            <a:ext cx="10491821" cy="998974"/>
          </a:xfrm>
          <a:prstGeom prst="rect">
            <a:avLst/>
          </a:prstGeom>
          <a:noFill/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405458"/>
            <a:ext cx="10149477" cy="3168352"/>
          </a:xfrm>
        </p:spPr>
        <p:txBody>
          <a:bodyPr>
            <a:normAutofit/>
          </a:bodyPr>
          <a:lstStyle/>
          <a:p>
            <a:r>
              <a:rPr lang="ru-RU" sz="4000" b="1">
                <a:solidFill>
                  <a:srgbClr val="002060"/>
                </a:solidFill>
                <a:latin typeface="Times New Roman"/>
              </a:rPr>
              <a:t>ОПЫТНО-ЭКСПЕРИМЕНТАЛЬНАЯ ДЕЯТЕЛЬНОСТЬ С ДЕТЬМИ КАК УСЛОВИЕ ПОЗИТИВНОЙ СОЦИАЛИЗАЦИИ СТАРШИХ ДОШКОЛЬНИКОВ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98862" y="3861842"/>
            <a:ext cx="7630642" cy="151216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КВАЛИФИКАЦИОННОЙ КАТЕГОРИИ МДОАУ № 106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ВИТЬКО Т.Н.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7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Форма работы с детьми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622" y="1197546"/>
            <a:ext cx="10491821" cy="5400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Организованная образовательная деятельность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взрослого и детей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ребенка со сверстниками в процессе самостоятельной деятельности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Проблемные ситуации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Эвристические задачи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опытов - экспериментов</a:t>
            </a:r>
          </a:p>
        </p:txBody>
      </p:sp>
    </p:spTree>
    <p:extLst>
      <p:ext uri="{BB962C8B-B14F-4D97-AF65-F5344CB8AC3E}">
        <p14:creationId xmlns:p14="http://schemas.microsoft.com/office/powerpoint/2010/main" val="27704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05" y="0"/>
            <a:ext cx="11849080" cy="134156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Связь экспериментирования с другими видами деятельности</a:t>
            </a:r>
          </a:p>
        </p:txBody>
      </p:sp>
      <p:sp>
        <p:nvSpPr>
          <p:cNvPr id="4" name="Табличка 3"/>
          <p:cNvSpPr/>
          <p:nvPr/>
        </p:nvSpPr>
        <p:spPr>
          <a:xfrm>
            <a:off x="3599254" y="3018219"/>
            <a:ext cx="5087903" cy="817053"/>
          </a:xfrm>
          <a:prstGeom prst="plaqu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ДЕТСКОЕ ЭКСПЕРИМЕНТИРОВАНИЕ</a:t>
            </a:r>
          </a:p>
        </p:txBody>
      </p:sp>
      <p:sp>
        <p:nvSpPr>
          <p:cNvPr id="5" name="Шестиугольник 4"/>
          <p:cNvSpPr/>
          <p:nvPr/>
        </p:nvSpPr>
        <p:spPr>
          <a:xfrm>
            <a:off x="505902" y="1155122"/>
            <a:ext cx="2997016" cy="1378015"/>
          </a:xfrm>
          <a:prstGeom prst="hexagon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ФЭМП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225522" y="2737736"/>
            <a:ext cx="2681891" cy="1378015"/>
          </a:xfrm>
          <a:prstGeom prst="hexagon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познание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521140" y="4317645"/>
            <a:ext cx="2681891" cy="1378015"/>
          </a:xfrm>
          <a:prstGeom prst="hexagon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укрепление здоровья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4802259" y="1176123"/>
            <a:ext cx="2681891" cy="1378015"/>
          </a:xfrm>
          <a:prstGeom prst="hexagon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речи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4873118" y="4354907"/>
            <a:ext cx="2681891" cy="1378015"/>
          </a:xfrm>
          <a:prstGeom prst="hexagon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физическое воспитание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8297101" y="1120570"/>
            <a:ext cx="3277697" cy="1412567"/>
          </a:xfrm>
          <a:prstGeom prst="hexagon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художественное творчество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9222046" y="2737738"/>
            <a:ext cx="2681891" cy="1378015"/>
          </a:xfrm>
          <a:prstGeom prst="hexagon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труд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8687159" y="4354907"/>
            <a:ext cx="3216777" cy="1378015"/>
          </a:xfrm>
          <a:prstGeom prst="hexagon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3203031" y="1834645"/>
            <a:ext cx="1115423" cy="117409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4" idx="0"/>
          </p:cNvCxnSpPr>
          <p:nvPr/>
        </p:nvCxnSpPr>
        <p:spPr>
          <a:xfrm flipH="1">
            <a:off x="6143206" y="2529750"/>
            <a:ext cx="70857" cy="488469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3" idx="0"/>
            <a:endCxn id="4" idx="1"/>
          </p:cNvCxnSpPr>
          <p:nvPr/>
        </p:nvCxnSpPr>
        <p:spPr>
          <a:xfrm>
            <a:off x="2907413" y="3426744"/>
            <a:ext cx="691841" cy="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19" idx="3"/>
          </p:cNvCxnSpPr>
          <p:nvPr/>
        </p:nvCxnSpPr>
        <p:spPr>
          <a:xfrm flipH="1">
            <a:off x="8094435" y="1826854"/>
            <a:ext cx="202666" cy="118188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4" idx="3"/>
            <a:endCxn id="20" idx="3"/>
          </p:cNvCxnSpPr>
          <p:nvPr/>
        </p:nvCxnSpPr>
        <p:spPr>
          <a:xfrm>
            <a:off x="8687159" y="3426745"/>
            <a:ext cx="53488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endCxn id="14" idx="0"/>
          </p:cNvCxnSpPr>
          <p:nvPr/>
        </p:nvCxnSpPr>
        <p:spPr>
          <a:xfrm flipH="1">
            <a:off x="3203031" y="3844758"/>
            <a:ext cx="1115423" cy="11618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6211013" y="3855935"/>
            <a:ext cx="3050" cy="5196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endCxn id="21" idx="3"/>
          </p:cNvCxnSpPr>
          <p:nvPr/>
        </p:nvCxnSpPr>
        <p:spPr>
          <a:xfrm>
            <a:off x="8106627" y="3844757"/>
            <a:ext cx="580532" cy="11991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10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590" y="693490"/>
            <a:ext cx="10992282" cy="99897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результативной и качественной работы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распределила опытную экспериментальную деятельность по четырём направлениям:</a:t>
            </a:r>
            <a:b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0500" y="1287552"/>
            <a:ext cx="10491821" cy="54546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Живая природа: </a:t>
            </a: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многообразие живой природы организмов, их приспособленность к окружающей среде;</a:t>
            </a:r>
          </a:p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Неживая природа: </a:t>
            </a: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воздух, вода, почва, песок, камни, явления природы;</a:t>
            </a:r>
          </a:p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Человек:</a:t>
            </a: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функционирование организма, рукотворный мир, материалы и их свойства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41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Классификация экспериментов: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590" y="1287552"/>
            <a:ext cx="10945216" cy="557203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характеру объектов :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опыты с растениями, животными, с объектами неживой природы;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месту проведения опытов 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групповой комнате, на участке;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количеству наблюдений за одним и тем же объектом 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однократные, многократные, циклические;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причине проведения 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случайные,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запланированные, поставленные в ответ на вопрос ребенка;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количеству детей 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индивидуальные, коллективные;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характеру включения 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педпроцесс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эпизодические, систематические.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4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7313" y="2061642"/>
            <a:ext cx="11327783" cy="4797945"/>
          </a:xfrm>
        </p:spPr>
        <p:txBody>
          <a:bodyPr/>
          <a:lstStyle/>
          <a:p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предметно-развивающей среды по экспериментальной деятельности</a:t>
            </a:r>
          </a:p>
          <a:p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работы с детьми</a:t>
            </a:r>
          </a:p>
          <a:p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взаимодействия с семьями воспитанников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5317" y="764881"/>
            <a:ext cx="11615778" cy="957052"/>
          </a:xfrm>
        </p:spPr>
        <p:txBody>
          <a:bodyPr>
            <a:normAutofit/>
          </a:bodyPr>
          <a:lstStyle/>
          <a:p>
            <a:r>
              <a:rPr lang="ru-RU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в работе</a:t>
            </a:r>
          </a:p>
        </p:txBody>
      </p:sp>
    </p:spTree>
    <p:extLst>
      <p:ext uri="{BB962C8B-B14F-4D97-AF65-F5344CB8AC3E}">
        <p14:creationId xmlns:p14="http://schemas.microsoft.com/office/powerpoint/2010/main" val="211420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50" y="117426"/>
            <a:ext cx="11788129" cy="145660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Роль педагога 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повышении познавательной активности детей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632318" y="1723468"/>
            <a:ext cx="3413316" cy="1062304"/>
          </a:xfrm>
          <a:prstGeom prst="flowChartAlternateProcess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Стимулирует интерес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834271" y="2849189"/>
            <a:ext cx="3413316" cy="1062304"/>
          </a:xfrm>
          <a:prstGeom prst="flowChartAlternateProcess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Стимулирует исследовательское поведение детей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357686" y="4010919"/>
            <a:ext cx="4553944" cy="1062304"/>
          </a:xfrm>
          <a:prstGeom prst="flowChartAlternateProcess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Обсуждает варианты поиска, прогнозирования и результата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7980698" y="5146656"/>
            <a:ext cx="4176464" cy="1062304"/>
          </a:xfrm>
          <a:prstGeom prst="flowChartAlternateProcess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Помогает в составлении алгоритмов действий, правил и ограничений</a:t>
            </a:r>
          </a:p>
        </p:txBody>
      </p:sp>
    </p:spTree>
    <p:extLst>
      <p:ext uri="{BB962C8B-B14F-4D97-AF65-F5344CB8AC3E}">
        <p14:creationId xmlns:p14="http://schemas.microsoft.com/office/powerpoint/2010/main" val="37606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0501" y="152024"/>
            <a:ext cx="10491821" cy="140556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уголков экспериментальной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622" y="1773609"/>
            <a:ext cx="10513699" cy="4752529"/>
          </a:xfrm>
        </p:spPr>
        <p:txBody>
          <a:bodyPr>
            <a:normAutofit/>
          </a:bodyPr>
          <a:lstStyle/>
          <a:p>
            <a:pPr lvl="0" defTabSz="914400" fontAlgn="t">
              <a:lnSpc>
                <a:spcPct val="100000"/>
              </a:lnSpc>
              <a:spcBef>
                <a:spcPct val="20000"/>
              </a:spcBef>
            </a:pP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постоянной выставки</a:t>
            </a:r>
          </a:p>
          <a:p>
            <a:pPr lvl="0" defTabSz="914400" fontAlgn="t">
              <a:lnSpc>
                <a:spcPct val="100000"/>
              </a:lnSpc>
              <a:spcBef>
                <a:spcPct val="20000"/>
              </a:spcBef>
            </a:pP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приборов</a:t>
            </a:r>
          </a:p>
          <a:p>
            <a:pPr defTabSz="914400" fontAlgn="t">
              <a:lnSpc>
                <a:spcPct val="100000"/>
              </a:lnSpc>
              <a:spcBef>
                <a:spcPct val="20000"/>
              </a:spcBef>
            </a:pP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для хранения материалов </a:t>
            </a:r>
          </a:p>
          <a:p>
            <a:pPr defTabSz="914400" fontAlgn="t">
              <a:lnSpc>
                <a:spcPct val="100000"/>
              </a:lnSpc>
              <a:spcBef>
                <a:spcPct val="20000"/>
              </a:spcBef>
            </a:pP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проведения </a:t>
            </a: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опытов</a:t>
            </a:r>
          </a:p>
          <a:p>
            <a:pPr defTabSz="914400" fontAlgn="t">
              <a:lnSpc>
                <a:spcPct val="100000"/>
              </a:lnSpc>
              <a:spcBef>
                <a:spcPct val="20000"/>
              </a:spcBef>
            </a:pP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неструктурированных материалов</a:t>
            </a:r>
            <a:endParaRPr lang="ru-RU" sz="3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333450"/>
            <a:ext cx="4824536" cy="5184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333450"/>
            <a:ext cx="528058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333450"/>
            <a:ext cx="5040560" cy="532859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98" y="333450"/>
            <a:ext cx="536514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с глобусом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1269554"/>
            <a:ext cx="5489210" cy="41169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45" y="1269554"/>
            <a:ext cx="514237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630" y="261442"/>
            <a:ext cx="10491821" cy="99897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6614" y="1125539"/>
            <a:ext cx="10585707" cy="57340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Современные дети живут и развиваются в эпоху информатизации. В условиях быстро меняющейся жизни от человека требуется не только владение знаниями, но и в первую очередь умение добывать эти знания самому и оперировать ими, мыслить самостоятельно и творчески. Мы хотим видеть наших воспитанников любознательными, общительными, умеющими ориентироваться в окружающей обстановке, решать возникающие проблемы, самостоятельными, творческими личностями.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экспериментирование имеет огромный развивающий потенциал. Экспериментирование является наиболее успешным путем ознакомления детей с миром окружающей их живой и неживой природы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повседневной жизни ребенок неизбежно сталкивается с новыми, незнакомыми ему предметами и явлениями неживой природы и у него возникает желание узнать это новое, понять непонятное.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1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с водой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909514"/>
            <a:ext cx="4320480" cy="278604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86" y="1053530"/>
            <a:ext cx="4473397" cy="2592288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3789834"/>
            <a:ext cx="4320480" cy="28537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86" y="3747182"/>
            <a:ext cx="4473397" cy="29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8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261442"/>
            <a:ext cx="3668315" cy="58326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02" y="261442"/>
            <a:ext cx="672074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8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с песком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9" y="1053530"/>
            <a:ext cx="4987525" cy="22322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1053530"/>
            <a:ext cx="5221130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7" y="3645818"/>
            <a:ext cx="5005107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3717826"/>
            <a:ext cx="522113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5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с магнитом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42" y="3933850"/>
            <a:ext cx="3497113" cy="262283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14" y="1269554"/>
            <a:ext cx="3516941" cy="24756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1281210"/>
            <a:ext cx="7089248" cy="53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9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606" y="4661"/>
            <a:ext cx="10491821" cy="99897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с краской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 ДЕТЕЙ РАБОТА\DSC01196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46" y="3789834"/>
            <a:ext cx="4464496" cy="278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ФОТО ДЕТЕЙ РАБОТА\DSC01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78" y="117426"/>
            <a:ext cx="2808312" cy="33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Фото\фотоаппарат\101MSDCF\DSC00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46" y="981520"/>
            <a:ext cx="4464496" cy="264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ДЕТЕЙ РАБОТА\DSC002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02" y="3622795"/>
            <a:ext cx="4392488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52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с камнями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6" y="958795"/>
            <a:ext cx="4316418" cy="24455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14" y="974065"/>
            <a:ext cx="5040560" cy="2671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4" y="3645818"/>
            <a:ext cx="4320480" cy="29437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14" y="4149874"/>
            <a:ext cx="4920547" cy="243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7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с бумагой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5" y="981521"/>
            <a:ext cx="4213019" cy="25251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9" y="3817166"/>
            <a:ext cx="3924987" cy="2858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64" y="3785454"/>
            <a:ext cx="4141010" cy="28897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53" y="981522"/>
            <a:ext cx="3816424" cy="27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333450"/>
            <a:ext cx="10491821" cy="9361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Посев и проращивание семян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 ДЕТЕЙ РАБОТА\DSC01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9" y="1413570"/>
            <a:ext cx="4752527" cy="476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ФОТО ДЕТЕЙ РАБОТА\DSC0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17" y="1413570"/>
            <a:ext cx="553526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1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1197546"/>
            <a:ext cx="5256584" cy="44590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98" y="1224136"/>
            <a:ext cx="5112568" cy="45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4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0501" y="117426"/>
            <a:ext cx="10491821" cy="99897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Фиксация результатов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1125538"/>
            <a:ext cx="4608512" cy="25202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82" y="1125538"/>
            <a:ext cx="5437154" cy="2448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3879608"/>
            <a:ext cx="4608512" cy="2700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82" y="3879607"/>
            <a:ext cx="5437155" cy="26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8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6614" y="1125538"/>
            <a:ext cx="10491821" cy="48908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Умейте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открыть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перед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ребенком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окружающем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мире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что-то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одно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открыть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чтобы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кусочек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жизни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заиграл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перед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детьми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всеми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красками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радуги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Оставляйте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всегда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что-то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недосказанное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чтобы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ребенку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захотелось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еще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еще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возвратит</a:t>
            </a:r>
            <a:r>
              <a:rPr lang="ru-RU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ь</a:t>
            </a:r>
            <a:r>
              <a:rPr lang="en-US" sz="40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ся</a:t>
            </a:r>
            <a:r>
              <a:rPr lang="en-US" sz="4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тому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узнал</a:t>
            </a: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b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4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В.А. </a:t>
            </a: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Сухомлинский</a:t>
            </a: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97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566" y="152025"/>
            <a:ext cx="11449271" cy="99897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606" y="1269554"/>
            <a:ext cx="10491821" cy="5184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1.Анкетирование </a:t>
            </a:r>
            <a:r>
              <a:rPr lang="ru-RU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тему: «Возможно ли организовать поисково-исследовательскую работу дома».</a:t>
            </a:r>
          </a:p>
          <a:p>
            <a:pPr marL="0" indent="0">
              <a:buNone/>
            </a:pPr>
            <a:r>
              <a:rPr lang="ru-RU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2.Привлечение </a:t>
            </a:r>
            <a:r>
              <a:rPr lang="ru-RU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родителей к созданию к оказанию помощи в оборудовании уголка экспериментирования, пополнения необходимыми материалами.</a:t>
            </a:r>
          </a:p>
          <a:p>
            <a:pPr marL="0" indent="0">
              <a:buNone/>
            </a:pPr>
            <a:r>
              <a:rPr lang="ru-RU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3.Оформление </a:t>
            </a:r>
            <a:r>
              <a:rPr lang="ru-RU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наглядной информации в родительском уголке: игры с песком, водой, снегом и т.д.</a:t>
            </a:r>
          </a:p>
          <a:p>
            <a:pPr marL="0" indent="0">
              <a:buNone/>
            </a:pPr>
            <a:r>
              <a:rPr lang="ru-RU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4.Проведение </a:t>
            </a:r>
            <a:r>
              <a:rPr lang="ru-RU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консультации на тему: «Роль семьи в развитии познавательной активности дошкольников».</a:t>
            </a:r>
          </a:p>
          <a:p>
            <a:pPr marL="0" indent="0">
              <a:buNone/>
            </a:pPr>
            <a:r>
              <a:rPr lang="ru-RU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5.Рекомендовать </a:t>
            </a:r>
            <a:r>
              <a:rPr lang="ru-RU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родителям во время прогулок проводить наблюдение за интересными объектами, явлениями в природе. Ставить вопросы и вместе искать на них ответы, делать выводы. Давать детям больше самостоятельности в своих суждениях.</a:t>
            </a:r>
          </a:p>
          <a:p>
            <a:pPr marL="0" indent="0">
              <a:buNone/>
            </a:pPr>
            <a:r>
              <a:rPr lang="ru-RU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6.Читать </a:t>
            </a:r>
            <a:r>
              <a:rPr lang="ru-RU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детям познавательную и развивающую литературу - детские энциклопедии, «Почемучку», детские журналы и т.д.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Совместные опыты родителей и детей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93" y="3645818"/>
            <a:ext cx="2962945" cy="3096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34" y="3519984"/>
            <a:ext cx="2880320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0" y="926168"/>
            <a:ext cx="2856007" cy="3439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70" y="954286"/>
            <a:ext cx="3420931" cy="256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333450"/>
            <a:ext cx="2631928" cy="35150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324" y="2723420"/>
            <a:ext cx="2578013" cy="3443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183" y="2723420"/>
            <a:ext cx="2847592" cy="3803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22" y="333450"/>
            <a:ext cx="2612020" cy="34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7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518" y="230066"/>
            <a:ext cx="2275716" cy="29642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68" y="230066"/>
            <a:ext cx="3579933" cy="2964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51" y="241682"/>
            <a:ext cx="4069003" cy="2964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51" y="3628801"/>
            <a:ext cx="4069003" cy="30517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30" y="3357786"/>
            <a:ext cx="3842456" cy="342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8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44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Экспериментирование является наиболее успешным путём ознакомления детей с миром окружающей их живой и неживой природы. В процессе экспериментирования дошкольник получает возможность удовлетворить присущую ему любознательность, почувствовать себя учёным, исследователем, первооткрывателем</a:t>
            </a:r>
            <a:r>
              <a:rPr lang="ru-RU" sz="44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baseline="-25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1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«Люди</a:t>
            </a:r>
            <a:r>
              <a:rPr lang="ru-RU" alt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научившиеся </a:t>
            </a:r>
            <a:r>
              <a:rPr lang="ru-RU" alt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 наблюдениям </a:t>
            </a:r>
            <a:r>
              <a:rPr lang="ru-RU" alt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опытам, приобретают способность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не </a:t>
            </a:r>
            <a:r>
              <a:rPr lang="ru-RU" alt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прошёл».  </a:t>
            </a:r>
            <a:endParaRPr lang="ru-RU" alt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alt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ru-RU" sz="4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Е. Тимирязев</a:t>
            </a:r>
            <a:endParaRPr lang="ru-RU" alt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55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477466"/>
            <a:ext cx="10491821" cy="5112568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развитие познавательной активности дошкольников в </a:t>
            </a:r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процессе  экспериментальной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70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магнитный диск 5"/>
          <p:cNvSpPr/>
          <p:nvPr/>
        </p:nvSpPr>
        <p:spPr>
          <a:xfrm>
            <a:off x="1304374" y="0"/>
            <a:ext cx="9325666" cy="975586"/>
          </a:xfrm>
          <a:prstGeom prst="flowChartMagneticDisk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ДЕТСКОГО ЭКСПЕРИМЕНТИРОВАНИЯ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Лента лицом вниз 6"/>
          <p:cNvSpPr/>
          <p:nvPr/>
        </p:nvSpPr>
        <p:spPr>
          <a:xfrm>
            <a:off x="0" y="1042658"/>
            <a:ext cx="11495806" cy="1188995"/>
          </a:xfrm>
          <a:prstGeom prst="ribbon">
            <a:avLst>
              <a:gd name="adj1" fmla="val 16667"/>
              <a:gd name="adj2" fmla="val 71675"/>
            </a:avLst>
          </a:prstGeom>
          <a:solidFill>
            <a:srgbClr val="00B0F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Детское экспериментирование – особая форма поисковой деятельности,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которой наиболее ярко выражены процессы возникновения и развития новых мотивов личности, лежащих в основе саморазвития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4" name="Лента лицом вниз 13"/>
          <p:cNvSpPr/>
          <p:nvPr/>
        </p:nvSpPr>
        <p:spPr>
          <a:xfrm>
            <a:off x="585140" y="2298724"/>
            <a:ext cx="10910666" cy="1737762"/>
          </a:xfrm>
          <a:prstGeom prst="ribbon">
            <a:avLst>
              <a:gd name="adj1" fmla="val 16667"/>
              <a:gd name="adj2" fmla="val 72216"/>
            </a:avLst>
          </a:prstGeom>
          <a:solidFill>
            <a:srgbClr val="00B0F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детском экспериментировании наиболее мощно проявляется собственная активность детей, направленная на получение: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новых знаний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(познавательная форма)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продуктов творчества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(продуктивная форма).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Лента лицом вниз 14"/>
          <p:cNvSpPr/>
          <p:nvPr/>
        </p:nvSpPr>
        <p:spPr>
          <a:xfrm>
            <a:off x="585140" y="4167581"/>
            <a:ext cx="10996001" cy="1188995"/>
          </a:xfrm>
          <a:prstGeom prst="ribbon">
            <a:avLst>
              <a:gd name="adj1" fmla="val 16667"/>
              <a:gd name="adj2" fmla="val 71675"/>
            </a:avLst>
          </a:prstGeom>
          <a:solidFill>
            <a:srgbClr val="00B0F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Детское экспериментирование – стержень любого процесса детского творчества.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Лента лицом вниз 15"/>
          <p:cNvSpPr/>
          <p:nvPr/>
        </p:nvSpPr>
        <p:spPr>
          <a:xfrm>
            <a:off x="560682" y="5518026"/>
            <a:ext cx="10532517" cy="1188995"/>
          </a:xfrm>
          <a:prstGeom prst="ribbon">
            <a:avLst>
              <a:gd name="adj1" fmla="val 16667"/>
              <a:gd name="adj2" fmla="val 71675"/>
            </a:avLst>
          </a:prstGeom>
          <a:solidFill>
            <a:srgbClr val="00B0F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Детское экспериментирование – пронизывает все сферы детской жизни, все виды деятельности, в том числе и игровую.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71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574" y="117426"/>
            <a:ext cx="10491821" cy="99897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ДЕТСКОГО ЭКСПЕРИМЕНТИРОВАНИЯ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622" y="1629594"/>
            <a:ext cx="10491821" cy="502331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Выявить особенности развития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ознавательной активности детей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познавательный интерес у детей в процессе экспериментирования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Обучать детей проводить элементарные опыты, выдвигать гипотезы, искать ответы на вопросы и делать простейшие умозаключения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Создавать условия для проведения экспериментов, нацеленных на развитие познавательной активности дошкольников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6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ПРИНЦИПЫ: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0500" y="1287552"/>
            <a:ext cx="10491821" cy="5166577"/>
          </a:xfrm>
        </p:spPr>
        <p:txBody>
          <a:bodyPr>
            <a:normAutofit/>
          </a:bodyPr>
          <a:lstStyle/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52832" y="1125538"/>
            <a:ext cx="9967452" cy="43204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 научности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52831" y="1737606"/>
            <a:ext cx="9967453" cy="3600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 целостности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52832" y="2277666"/>
            <a:ext cx="9967452" cy="64807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 систематичности и последовательности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16649" y="3141762"/>
            <a:ext cx="10054942" cy="86271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 индивидуально-личностной ориентации воспитания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83990" y="4149874"/>
            <a:ext cx="9987601" cy="64807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 доступности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52610" y="5102460"/>
            <a:ext cx="9967674" cy="57378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 креативности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52831" y="5878066"/>
            <a:ext cx="9967453" cy="64807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 результативности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6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-170606"/>
            <a:ext cx="10130107" cy="127776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Эксперимент как метод обучения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49" y="876560"/>
            <a:ext cx="3287983" cy="4174077"/>
          </a:xfrm>
          <a:prstGeom prst="rect">
            <a:avLst/>
          </a:prstGeom>
        </p:spPr>
      </p:pic>
      <p:sp>
        <p:nvSpPr>
          <p:cNvPr id="8" name="Куб 7"/>
          <p:cNvSpPr/>
          <p:nvPr/>
        </p:nvSpPr>
        <p:spPr>
          <a:xfrm>
            <a:off x="111299" y="876559"/>
            <a:ext cx="4477350" cy="2370908"/>
          </a:xfrm>
          <a:prstGeom prst="cube">
            <a:avLst>
              <a:gd name="adj" fmla="val 10697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Дает детям реальные представления о различных сторонах изучаемого объекта,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 его взаимоотношениях с другими объектами и со средой обитания.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7854720" y="981522"/>
            <a:ext cx="4156931" cy="1080491"/>
          </a:xfrm>
          <a:prstGeom prst="cube">
            <a:avLst>
              <a:gd name="adj" fmla="val 14967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Стимулирует развитие речи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Куб 9"/>
          <p:cNvSpPr/>
          <p:nvPr/>
        </p:nvSpPr>
        <p:spPr>
          <a:xfrm>
            <a:off x="111299" y="3602808"/>
            <a:ext cx="4378534" cy="2895653"/>
          </a:xfrm>
          <a:prstGeom prst="cube">
            <a:avLst>
              <a:gd name="adj" fmla="val 7557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Способствует обогащению памяти ребёнка, активизирует его мыслительные процессы, так как постоянно возникает необходимость совершать операции анализа, синтеза, сравнения, классификации, обобщения.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Куб 10"/>
          <p:cNvSpPr/>
          <p:nvPr/>
        </p:nvSpPr>
        <p:spPr>
          <a:xfrm>
            <a:off x="7854720" y="2277667"/>
            <a:ext cx="4156931" cy="1800200"/>
          </a:xfrm>
          <a:prstGeom prst="cube">
            <a:avLst>
              <a:gd name="adj" fmla="val 13175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Способствует накоплению фонда умственных приёмов и операций, которые рассматриваются как умственные умения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Куб 11"/>
          <p:cNvSpPr/>
          <p:nvPr/>
        </p:nvSpPr>
        <p:spPr>
          <a:xfrm>
            <a:off x="7854722" y="4293890"/>
            <a:ext cx="4156929" cy="2454463"/>
          </a:xfrm>
          <a:prstGeom prst="cube">
            <a:avLst>
              <a:gd name="adj" fmla="val 8729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Способствует развитию творческих способностей, формированию трудовых навыков и укреплению здоровья за счет повышения общего уровня двигательной активности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28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проведения эксперимента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622" y="1629594"/>
            <a:ext cx="10491821" cy="4890842"/>
          </a:xfrm>
        </p:spPr>
        <p:txBody>
          <a:bodyPr/>
          <a:lstStyle/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91380" y="1501895"/>
            <a:ext cx="4176464" cy="115212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Постановка проблемы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66814" y="2653687"/>
            <a:ext cx="3600400" cy="79208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Поиск путей решения проблемы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96079" y="3445775"/>
            <a:ext cx="3096344" cy="93610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 наблюдения, опыта, эксперимента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51190" y="4381879"/>
            <a:ext cx="4032448" cy="12241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Обсуждение увиденных результатов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14416" y="5606015"/>
            <a:ext cx="4320480" cy="100811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Формулировка выводов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6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</TotalTime>
  <Words>941</Words>
  <Application>Microsoft Office PowerPoint</Application>
  <PresentationFormat>Произвольный</PresentationFormat>
  <Paragraphs>116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Тема1</vt:lpstr>
      <vt:lpstr>ОПЫТНО-ЭКСПЕРИМЕНТАЛЬНАЯ ДЕЯТЕЛЬНОСТЬ С ДЕТЬМИ КАК УСЛОВИЕ ПОЗИТИВНОЙ СОЦИАЛИЗАЦИИ СТАРШИХ ДОШКОЛЬНИКОВ</vt:lpstr>
      <vt:lpstr>АКТУАЛЬНОСТЬ</vt:lpstr>
      <vt:lpstr>Презентация PowerPoint</vt:lpstr>
      <vt:lpstr>Презентация PowerPoint</vt:lpstr>
      <vt:lpstr>Презентация PowerPoint</vt:lpstr>
      <vt:lpstr>ЗАДАЧИ ДЕТСКОГО ЭКСПЕРИМЕНТИРОВАНИЯ</vt:lpstr>
      <vt:lpstr>ПРИНЦИПЫ:</vt:lpstr>
      <vt:lpstr>Эксперимент как метод обучения</vt:lpstr>
      <vt:lpstr>Структура проведения эксперимента</vt:lpstr>
      <vt:lpstr>Форма работы с детьми</vt:lpstr>
      <vt:lpstr>Связь экспериментирования с другими видами деятельности</vt:lpstr>
      <vt:lpstr>Для результативной и качественной работы  распределила опытную экспериментальную деятельность по четырём направлениям: </vt:lpstr>
      <vt:lpstr>Классификация экспериментов:</vt:lpstr>
      <vt:lpstr>Основные направления в работе</vt:lpstr>
      <vt:lpstr>Роль педагога  в повышении познавательной активности детей</vt:lpstr>
      <vt:lpstr>Содержание уголков экспериментальной деятельности</vt:lpstr>
      <vt:lpstr>Презентация PowerPoint</vt:lpstr>
      <vt:lpstr>Презентация PowerPoint</vt:lpstr>
      <vt:lpstr>Знакомство с глобусом</vt:lpstr>
      <vt:lpstr>Опыты с водой</vt:lpstr>
      <vt:lpstr>Презентация PowerPoint</vt:lpstr>
      <vt:lpstr>Опыты с песком</vt:lpstr>
      <vt:lpstr>Опыты с магнитом</vt:lpstr>
      <vt:lpstr>Опыты с краской</vt:lpstr>
      <vt:lpstr>Опыты с камнями</vt:lpstr>
      <vt:lpstr>Опыты с бумагой</vt:lpstr>
      <vt:lpstr>Посев и проращивание семян</vt:lpstr>
      <vt:lpstr>Презентация PowerPoint</vt:lpstr>
      <vt:lpstr>Фиксация результатов</vt:lpstr>
      <vt:lpstr>Работа с родителями</vt:lpstr>
      <vt:lpstr>Совместные опыты родителей и детей</vt:lpstr>
      <vt:lpstr>Презентация PowerPoint</vt:lpstr>
      <vt:lpstr>Презентация PowerPoint</vt:lpstr>
      <vt:lpstr>Заключение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74</cp:revision>
  <dcterms:created xsi:type="dcterms:W3CDTF">2020-12-12T09:24:22Z</dcterms:created>
  <dcterms:modified xsi:type="dcterms:W3CDTF">2021-01-03T10:00:09Z</dcterms:modified>
</cp:coreProperties>
</file>