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3" r:id="rId3"/>
    <p:sldId id="274" r:id="rId4"/>
    <p:sldId id="272" r:id="rId5"/>
    <p:sldId id="258" r:id="rId6"/>
    <p:sldId id="271" r:id="rId7"/>
    <p:sldId id="276" r:id="rId8"/>
    <p:sldId id="268" r:id="rId9"/>
    <p:sldId id="259" r:id="rId10"/>
    <p:sldId id="260" r:id="rId11"/>
    <p:sldId id="261" r:id="rId12"/>
    <p:sldId id="263" r:id="rId13"/>
    <p:sldId id="267" r:id="rId14"/>
    <p:sldId id="262" r:id="rId15"/>
    <p:sldId id="264" r:id="rId16"/>
    <p:sldId id="265" r:id="rId17"/>
    <p:sldId id="257" r:id="rId18"/>
    <p:sldId id="278" r:id="rId19"/>
    <p:sldId id="266" r:id="rId20"/>
    <p:sldId id="275" r:id="rId21"/>
    <p:sldId id="279" r:id="rId22"/>
    <p:sldId id="277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7F820-6EB9-46A6-926E-766DEC52902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52447-782B-4038-A39C-AB3725226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2447-782B-4038-A39C-AB37252262D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2447-782B-4038-A39C-AB37252262D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800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"Детский сад № 63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вида с приоритетным осуществлением познавательно-речевого развития воспитанников "Ракета" г. Орска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«Певческая деятельность как средство развития музыкальных способностей дошкольников»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музыкальный руководитель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Буланова С.Е.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500570"/>
            <a:ext cx="3286148" cy="2187663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00570"/>
            <a:ext cx="3290763" cy="2190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500570"/>
            <a:ext cx="3286148" cy="2187663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500570"/>
            <a:ext cx="3290763" cy="2190735"/>
          </a:xfrm>
          <a:prstGeom prst="rect">
            <a:avLst/>
          </a:prstGeom>
          <a:noFill/>
        </p:spPr>
      </p:pic>
      <p:pic>
        <p:nvPicPr>
          <p:cNvPr id="24580" name="Picture 4" descr="https://www.eduportal44.ru/npo/shpk/SiteAssets/DocLib45/%D0%94%D0%BE%D0%BC%D0%B0%D1%88%D0%BD%D1%8F%D1%8F/%D1%81%D0%BE%D0%B2%D0%B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00042"/>
            <a:ext cx="1921535" cy="2092338"/>
          </a:xfrm>
          <a:prstGeom prst="rect">
            <a:avLst/>
          </a:prstGeom>
          <a:noFill/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142976" y="214290"/>
            <a:ext cx="5143536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Вокально-артикуляционное упражнение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«Про филина»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Сл. народные,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Д.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Огороднова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Филин сидит в темном лесу.- Ух,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у-у-ух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у-у-у!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ты сидишь, что ты не спишь?- Ух,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у-у-ух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у-у-у!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все слежу, лес сторожу.- Ух,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у-у-ух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у-у-у!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928926" y="2786058"/>
            <a:ext cx="5000660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Пальчиковая игра «Мышки»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как наши ребятишки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Расшалились, словно мышки.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Ловко пальчиками трут,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Словно лапками скребут.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Ш-ш-ш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скребут пальчиками по коленям.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500570"/>
            <a:ext cx="3286148" cy="2187663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500570"/>
            <a:ext cx="3290763" cy="2190735"/>
          </a:xfrm>
          <a:prstGeom prst="rect">
            <a:avLst/>
          </a:prstGeom>
          <a:noFill/>
        </p:spPr>
      </p:pic>
      <p:pic>
        <p:nvPicPr>
          <p:cNvPr id="23554" name="Picture 2" descr="https://p4.tabor.ru/feed/2019-03-05/18574388/1440677_76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43116"/>
            <a:ext cx="4214842" cy="2318163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57158" y="642918"/>
            <a:ext cx="3929058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Бегемот»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(храп- на вдох,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 выдох в конце каждой строчки)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Сладко спит в своей постели бегемот.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Видит он во сне морковку и компот.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Спит он, широко разинув рот.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 сне он громким голосом поет.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714876" y="142852"/>
            <a:ext cx="4111190" cy="2010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Храпесни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Никто, никто не слышал на планете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Чудесных песен, что поют медведи.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Медведи не рычат и не кукуют,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исполняют песенку такую: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(храп- на вдох,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 выдох)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500570"/>
            <a:ext cx="3286148" cy="2187663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500570"/>
            <a:ext cx="3290763" cy="2190735"/>
          </a:xfrm>
          <a:prstGeom prst="rect">
            <a:avLst/>
          </a:prstGeom>
          <a:noFill/>
        </p:spPr>
      </p:pic>
      <p:pic>
        <p:nvPicPr>
          <p:cNvPr id="21506" name="Picture 2" descr="https://i.pinimg.com/originals/4b/2b/0d/4b2b0d632ca7383e449b9eeb7bdcc20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14289"/>
            <a:ext cx="2469438" cy="4067807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rot="5400000" flipH="1" flipV="1">
            <a:off x="4357686" y="1500174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4572000" y="1857364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4214810" y="2143116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4786314" y="2500306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785918" y="214290"/>
            <a:ext cx="4214842" cy="4124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«Вопрос-ответ»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В.В. Емельянов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жирафа есть вопрос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высокий рост?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Видно с этой высоты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Всех, кто прячется в кусты.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последний слог каждой строчки  выполняем восходящее глиссандо, показывая рукой  длинную шею жирафа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4321967" y="1393017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4464843" y="1678769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4464843" y="1964521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4822033" y="2321711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500570"/>
            <a:ext cx="3286148" cy="2187663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500570"/>
            <a:ext cx="3290763" cy="2190735"/>
          </a:xfrm>
          <a:prstGeom prst="rect">
            <a:avLst/>
          </a:prstGeom>
          <a:noFill/>
        </p:spPr>
      </p:pic>
      <p:pic>
        <p:nvPicPr>
          <p:cNvPr id="17410" name="Picture 2" descr="https://i.pinimg.com/474x/c1/50/b1/c150b1684a14f2b111a4ad828da80f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85728"/>
            <a:ext cx="2773351" cy="256381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572132" y="3000372"/>
            <a:ext cx="3124445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Попевка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«Домик на горе»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гуляю во дворе,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Вижу домик на горе.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 лесенке взберусь,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в окошко постучусь.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857488" y="0"/>
            <a:ext cx="2980239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Попевки</a:t>
            </a: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 в домике живет?»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 домике живет?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Низкие голоса.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 домике живет?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Средние голоса.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 домике живет?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Высокие голоса.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928662" y="2928934"/>
            <a:ext cx="341773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Попевка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 активное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piano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«Пойте тише, малыши!»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гору едет воз лениво,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уж с горушки спешит.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петь всегда красиво,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Пойте тише, малыши.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s://cdn.culture.ru/images/f17cd1ea-a07c-5cb7-84bf-3e6db462a6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57166"/>
            <a:ext cx="2794984" cy="2693994"/>
          </a:xfrm>
          <a:prstGeom prst="rect">
            <a:avLst/>
          </a:prstGeom>
          <a:noFill/>
        </p:spPr>
      </p:pic>
      <p:pic>
        <p:nvPicPr>
          <p:cNvPr id="13" name="Picture 2" descr="https://i3.wp.com/fotobase.co/files/img/photo/kuznechik-dlia-detei/kuznechik-dlia-detei-6.webp?ss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572008"/>
            <a:ext cx="1823101" cy="17441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57158" y="1357298"/>
            <a:ext cx="2285984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«Кузнечик»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Посмотрите, как кузнечик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Скачет по цветочкам!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спешит домой скорее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дочкам и сыночкам.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Скок-скок-скок, скок-скок-скок,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Скок-скок-скок, скок-скок-скок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(На слова «скок-скок-скок» дети импровизируют)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2857488" y="428604"/>
            <a:ext cx="2857520" cy="409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54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Песенная импровизация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54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54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«Часики»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5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как часики идут,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5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Быстро стрелочки бегут.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5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Быстро стрелочки бегут,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5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Свою песенку поют: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5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Тик-так, тик-так!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5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Тик-так, тик-так!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5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 слова «тик-так» дети импровизируют)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54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929322" y="3429000"/>
            <a:ext cx="3006230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54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«Композитор»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5475" algn="l"/>
              </a:tabLs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Придумать</a:t>
            </a:r>
            <a:r>
              <a:rPr kumimoji="0" lang="ru-RU" sz="20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песенку 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5475" algn="l"/>
              </a:tabLs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веселого или грустного котенка, лягушонка,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5475" algn="l"/>
              </a:tabLs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зайчика и т.д.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500570"/>
            <a:ext cx="3286148" cy="2187663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500570"/>
            <a:ext cx="3290763" cy="2190735"/>
          </a:xfrm>
          <a:prstGeom prst="rect">
            <a:avLst/>
          </a:prstGeom>
          <a:noFill/>
        </p:spPr>
      </p:pic>
      <p:pic>
        <p:nvPicPr>
          <p:cNvPr id="20484" name="Picture 4" descr="https://aventar.eu/wp-content/uploads/2019/03/ca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2804" y="214291"/>
            <a:ext cx="2546153" cy="2571768"/>
          </a:xfrm>
          <a:prstGeom prst="rect">
            <a:avLst/>
          </a:prstGeom>
          <a:noFill/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214546" y="214290"/>
            <a:ext cx="4071966" cy="409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Ритмические игры с пением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Новый дом»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Тук-тук молотком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построим новый дом.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Тук-тук, тук-тук-тук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(педагог простукивает ритмический рисунок,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пропевая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его)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Тук-тук, тук-тук-тук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повторяют за педагогом ритмический рисунок, простукивая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клавесами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пропевая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его)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cdn.vectorstock.com/i/500p/08/67/marching-band-vector-213808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670173"/>
            <a:ext cx="3286116" cy="2187827"/>
          </a:xfrm>
          <a:prstGeom prst="rect">
            <a:avLst/>
          </a:prstGeom>
          <a:noFill/>
        </p:spPr>
      </p:pic>
      <p:pic>
        <p:nvPicPr>
          <p:cNvPr id="19462" name="Picture 6" descr="https://sun9-23.userapi.com/impg/btkw5JWPfCW1emepDtjImA1yslSXYKZUWAufoQ/HXAaOz8jmj0.jpg?size=600x446&amp;quality=95&amp;sign=a6c7ff9c689c3cfafc6288d0656178cd&amp;c_uniq_tag=aLw3Of0iZHKD4t9iheNw78esh-VyE4y6Yy8Eo47dMVQ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2"/>
            <a:ext cx="3053843" cy="2270024"/>
          </a:xfrm>
          <a:prstGeom prst="rect">
            <a:avLst/>
          </a:prstGeom>
          <a:noFill/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428992" y="142852"/>
            <a:ext cx="5551655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Вокализация при слушании музыки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певческое исполнение основного лейтмотива пьесы.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«Болезнь куклы»  П.Чайковского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За-бо-ле-ла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Кукла Маша...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85720" y="2357430"/>
            <a:ext cx="4857751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«Марш деревянных солдатиков»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Ать-два! Левой-правой!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Ать-два! Левой-правой!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шагаем дружно на парад!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Ать-два! Левой-правой!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Ать-два! Левой-правой!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Деревянный славный наш отряд!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143372" y="4919008"/>
            <a:ext cx="3971408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«Сладкая греза»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П. Чайковского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Милая бабушка,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Сядем на лавочку,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ты расскажешь мне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Новую сказочку.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М.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Картушина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7" name="Picture 11" descr="https://cdn.culture.ru/images/5e1c888b-d83f-5991-b370-7b2899a35f7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285992"/>
            <a:ext cx="312602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214678" y="142852"/>
            <a:ext cx="314327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Певческая работа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071678"/>
            <a:ext cx="300039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Слушание        музыки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929066"/>
            <a:ext cx="221457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2428868"/>
            <a:ext cx="221457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Пение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4786322"/>
            <a:ext cx="221457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Танцы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2143116"/>
            <a:ext cx="235745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Музыкальные игры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43670" y="4143380"/>
            <a:ext cx="250033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Динамические паузы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>
            <a:off x="2928926" y="1500174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4394199" y="1892289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6036479" y="1464455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1785918" y="2428868"/>
            <a:ext cx="314327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H="1">
            <a:off x="4714876" y="2357430"/>
            <a:ext cx="300039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4" idx="2"/>
          </p:cNvCxnSpPr>
          <p:nvPr/>
        </p:nvCxnSpPr>
        <p:spPr>
          <a:xfrm rot="16200000" flipH="1">
            <a:off x="4189894" y="4189898"/>
            <a:ext cx="1157123" cy="35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290"/>
            <a:ext cx="3848010" cy="28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286124"/>
            <a:ext cx="3970662" cy="296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285728"/>
            <a:ext cx="4357718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Музыкально-дидактические игры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использую для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тренировки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развития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ладо-тонального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звуко-высотного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слуха, чувства ритма, эмоциональной отзывчивости, песенной  импровизации.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286124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214290"/>
            <a:ext cx="5072098" cy="6370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Характеристика певческого репертуара</a:t>
            </a:r>
          </a:p>
          <a:p>
            <a:pPr algn="ctr"/>
            <a:r>
              <a:rPr lang="ru-RU" sz="2400" dirty="0" smtClean="0"/>
              <a:t>* художественная ценность произведения</a:t>
            </a:r>
          </a:p>
          <a:p>
            <a:pPr algn="ctr"/>
            <a:r>
              <a:rPr lang="ru-RU" sz="2400" dirty="0" smtClean="0"/>
              <a:t>* доступность для понимания детей</a:t>
            </a:r>
          </a:p>
          <a:p>
            <a:pPr algn="ctr"/>
            <a:r>
              <a:rPr lang="ru-RU" sz="2400" dirty="0" smtClean="0"/>
              <a:t>* соответствие возрастному диапазону (принцип</a:t>
            </a:r>
          </a:p>
          <a:p>
            <a:pPr algn="ctr"/>
            <a:r>
              <a:rPr lang="ru-RU" sz="2400" dirty="0" smtClean="0"/>
              <a:t>* песня должна представлять интерес для детей</a:t>
            </a:r>
          </a:p>
          <a:p>
            <a:pPr algn="ctr"/>
            <a:r>
              <a:rPr lang="ru-RU" sz="2400" dirty="0" smtClean="0"/>
              <a:t>* песня должна способствовать вокальному росту ребенка</a:t>
            </a:r>
          </a:p>
          <a:p>
            <a:pPr algn="ctr"/>
            <a:r>
              <a:rPr lang="ru-RU" sz="2400" i="1" dirty="0" smtClean="0"/>
              <a:t>Песня должна быть удобной и доступной для исполнения детьми,</a:t>
            </a:r>
          </a:p>
          <a:p>
            <a:pPr algn="ctr"/>
            <a:r>
              <a:rPr lang="ru-RU" sz="2400" i="1" dirty="0" smtClean="0"/>
              <a:t> нести эстетическую ценность и быть понятна детям, близка их жизненному опыту .</a:t>
            </a:r>
          </a:p>
          <a:p>
            <a:pPr algn="ctr"/>
            <a:r>
              <a:rPr lang="ru-RU" sz="2400" i="1" dirty="0" smtClean="0"/>
              <a:t>Количество  12-15 песен в год.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86256"/>
            <a:ext cx="3071834" cy="23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214554"/>
            <a:ext cx="3071834" cy="22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14290"/>
            <a:ext cx="31209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034" y="0"/>
            <a:ext cx="8143932" cy="5355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мастер-класса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Знакомство с методами и приемами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формирования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музыкальных 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способностей дошкольников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певческой деятельности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Раскрыть содержания вокально-хоровых упражнений и музыкальных игр, развивающих певческие навыки и музыкальные способности.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монстрировать приемы развития эмоциональной отзывчивости у детей в процессе певческой деятельности.</a:t>
            </a:r>
          </a:p>
          <a:p>
            <a:r>
              <a:rPr lang="ru-RU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Наблюдения за пением детей в процессе музыкальных занятий и в повседневной жизни показали, что детскому исполнительству присуще форсирование звука во время пения, нарушение мелодичности и напевности звучания, нечеткая дикция. Значительная часть детей остается практически не поющей. Дети поют в основном в разговорной манере, в ограниченном диапазоне, фальшиво и напряженно, не показывают необходимых навыков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слухо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–вокальной координации, артикуляции, дикции.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 тем, именно в детском саду на музыкальных занятиях дети должны быть научены достаточно грамотно и красиво петь</a:t>
            </a:r>
            <a:r>
              <a:rPr lang="ru-RU" dirty="0" smtClean="0"/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670337"/>
            <a:ext cx="3286148" cy="2187663"/>
          </a:xfrm>
          <a:prstGeom prst="rect">
            <a:avLst/>
          </a:prstGeom>
          <a:noFill/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670337"/>
            <a:ext cx="3286148" cy="218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5715016"/>
            <a:ext cx="364333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Концертное исполнение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Костюмы, декорации, театрализация.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2285992"/>
            <a:ext cx="389908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endParaRPr lang="ru-RU" b="1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работы над песней:</a:t>
            </a:r>
          </a:p>
          <a:p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142852"/>
            <a:ext cx="3643338" cy="1908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Ознакомление с песней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Исполнение песни педагогом.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Используются беседа о содержании, стихи, загадки, картинки.</a:t>
            </a:r>
          </a:p>
          <a:p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1857364"/>
            <a:ext cx="3571900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Разучивание песни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Прием моделирования, проговаривание шепотом, беззвучно, пение «эхом» с педагогом.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3643314"/>
            <a:ext cx="35719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Закрепление и повторение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Работа над ансамблем. Пение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capella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с жестовым сопровождением, по цепочке,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инсценирование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девочки-мальчики и т.д.</a:t>
            </a:r>
            <a:endParaRPr lang="ru-RU" b="1" dirty="0"/>
          </a:p>
        </p:txBody>
      </p:sp>
      <p:pic>
        <p:nvPicPr>
          <p:cNvPr id="18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670337"/>
            <a:ext cx="3286148" cy="218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0"/>
            <a:ext cx="7572396" cy="4339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Благодаря планомерной певческой работе у  дошкольников растет интерес к певческой деятельности, дети более эмоциональные, активные, растут и творческие проявления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заметно улучшается музыкальный слух и чувство ритма, активизируется артикуляционный аппарат;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развиваются  речевые и певческие навыки ;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формируется умение оценивать свое пение и пение товарищей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-дети поют сами, играют в музыкальные игры, устраивают концерты, играют в театр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-пение становится не принудительной обязанностью, а естественной потребностью для каждого ребенка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0"/>
            <a:ext cx="32971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143380"/>
            <a:ext cx="3228449" cy="247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071942"/>
            <a:ext cx="1928825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81918">
            <a:off x="160222" y="4431005"/>
            <a:ext cx="3133998" cy="227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73493">
            <a:off x="171731" y="1454113"/>
            <a:ext cx="2268167" cy="304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03308">
            <a:off x="5811850" y="4467060"/>
            <a:ext cx="3075311" cy="223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1428736"/>
            <a:ext cx="3381437" cy="239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428728" y="214290"/>
            <a:ext cx="592935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Воспитанники нашего детского сада очень любят петь,  всегда принимают участие в вокальных  конкурсах и фестивалях и нередко занимают призовые места.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38327">
            <a:off x="6619397" y="1401075"/>
            <a:ext cx="2213278" cy="303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3857628"/>
            <a:ext cx="2286016" cy="300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detsad6.tomsk.ru/images/muzikant/lpvd_m/0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71678"/>
            <a:ext cx="5843427" cy="3226859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500298" y="2214554"/>
            <a:ext cx="4057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2976" y="214290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0"/>
            <a:ext cx="7715304" cy="4801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темы мастер-класса связана с тем, что через песенную деятельность происходит приобщение ребенка к музыкальной культуре. В пении успешно формируется весь комплекс музыкальных способностей: эмоциональная отзывчивость на музыку, ладовое чувство, музыкально-слуховые представления, чувство ритма. Пение является одним из самых доступных и близких видов  исполнительской деятельности. Очевидно воздействие пения на физическое развитие детей: способствует развитию и укреплению легких; развивая координацию голоса и слуха, улучшает детскую речь; влияет на общее состояние организма ребенка, его кровообращение, дыхание. По мнению врачей, пение является лучшей формой дыхательной гимнастики. Воспитание слуха и голоса сказывается на формировании речи, а речь, как известно, является материальной основой мышления. Пение активно вовлекает поющих в творческий процесс. Поэтому в дошкольном учреждении оно рассматривается как самое действенное средство, способствующее воспитанию вкусов детей, формированию основ их музыкальной культуры.</a:t>
            </a:r>
            <a:r>
              <a:rPr lang="ru-RU" dirty="0" smtClean="0"/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670337"/>
            <a:ext cx="3286148" cy="2187663"/>
          </a:xfrm>
          <a:prstGeom prst="rect">
            <a:avLst/>
          </a:prstGeom>
          <a:noFill/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670337"/>
            <a:ext cx="3286148" cy="218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214422"/>
            <a:ext cx="307173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ПЕВЧЕСКИЕ НАВЫКИ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357166"/>
            <a:ext cx="342677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ПРАВИЛЬНОЕ ДЫХАНИЕ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143116"/>
            <a:ext cx="334848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ЧЕТКАЯ АРТИКУЛЯЦИЯ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3857628"/>
            <a:ext cx="378622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ЧИСТОЕ ИНТОНИРОВАНИЕ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5500702"/>
            <a:ext cx="400789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НАВЫК ПЕНИЯ В АНСАМБЛЕ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1214422"/>
            <a:ext cx="307173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ПЕВЧЕСКИЕ НАВЫКИ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>
            <a:endCxn id="6" idx="1"/>
          </p:cNvCxnSpPr>
          <p:nvPr/>
        </p:nvCxnSpPr>
        <p:spPr>
          <a:xfrm flipV="1">
            <a:off x="3929058" y="864998"/>
            <a:ext cx="1000132" cy="635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000496" y="2071678"/>
            <a:ext cx="100013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0" idx="1"/>
          </p:cNvCxnSpPr>
          <p:nvPr/>
        </p:nvCxnSpPr>
        <p:spPr>
          <a:xfrm rot="16200000" flipH="1">
            <a:off x="3425109" y="2932817"/>
            <a:ext cx="1865154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1" idx="1"/>
          </p:cNvCxnSpPr>
          <p:nvPr/>
        </p:nvCxnSpPr>
        <p:spPr>
          <a:xfrm rot="16200000" flipH="1">
            <a:off x="2246382" y="3540040"/>
            <a:ext cx="3508228" cy="142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670337"/>
            <a:ext cx="3286148" cy="218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0"/>
            <a:ext cx="8001056" cy="4616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над формированием певческих навыков включает следующие основные положения: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постоянная направленность внимания детей на эталон певческого звучания: красота, мягкость, звонкость, легкость, напевность, ровность, пение без форсирования звука;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свободное, непринужденное пение, лишенное напряжения, в то же время активное, с соблюдением певческой установки;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спокойное дыхание, мягкий, вдох и ровный выдох;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устойчивое положение гортани;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хорошая дикция;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музыкальная выразительность пения;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эмоционально-эстетическая атмосфера на протяжении всего занятия;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пение в диапазоне, соответствующем индивидуальным возможностям ребенка;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отбор музыкального репертуара с учетом возрастных возможностей.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670337"/>
            <a:ext cx="3286148" cy="2187663"/>
          </a:xfrm>
          <a:prstGeom prst="rect">
            <a:avLst/>
          </a:prstGeom>
          <a:noFill/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670337"/>
            <a:ext cx="3286148" cy="218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143240" y="2357430"/>
            <a:ext cx="2500330" cy="20574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ПЕВЧЕСКАЯ РАБОТА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5720" y="2571744"/>
            <a:ext cx="2357454" cy="19859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7.Развитие ладового чувства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85786" y="4572008"/>
            <a:ext cx="2500330" cy="20574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6.Работа над интонацией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286116" y="4800592"/>
            <a:ext cx="2428892" cy="20574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5.Звуковедение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786446" y="4572008"/>
            <a:ext cx="2500330" cy="20574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4.Артикуляция и дикция</a:t>
            </a:r>
          </a:p>
        </p:txBody>
      </p:sp>
      <p:sp>
        <p:nvSpPr>
          <p:cNvPr id="20" name="Овал 19"/>
          <p:cNvSpPr/>
          <p:nvPr/>
        </p:nvSpPr>
        <p:spPr>
          <a:xfrm>
            <a:off x="3214678" y="0"/>
            <a:ext cx="2500330" cy="20716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1.Певческая установка</a:t>
            </a:r>
          </a:p>
        </p:txBody>
      </p:sp>
      <p:sp>
        <p:nvSpPr>
          <p:cNvPr id="21" name="Овал 20"/>
          <p:cNvSpPr/>
          <p:nvPr/>
        </p:nvSpPr>
        <p:spPr>
          <a:xfrm>
            <a:off x="5643570" y="571480"/>
            <a:ext cx="2500330" cy="20574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Работа над дыханием</a:t>
            </a:r>
          </a:p>
        </p:txBody>
      </p:sp>
      <p:sp>
        <p:nvSpPr>
          <p:cNvPr id="22" name="Овал 21"/>
          <p:cNvSpPr/>
          <p:nvPr/>
        </p:nvSpPr>
        <p:spPr>
          <a:xfrm>
            <a:off x="6429388" y="2643182"/>
            <a:ext cx="2286016" cy="1857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3.Атака звука 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звукообразование</a:t>
            </a:r>
          </a:p>
        </p:txBody>
      </p:sp>
      <p:sp>
        <p:nvSpPr>
          <p:cNvPr id="23" name="Овал 22"/>
          <p:cNvSpPr/>
          <p:nvPr/>
        </p:nvSpPr>
        <p:spPr>
          <a:xfrm>
            <a:off x="714348" y="428604"/>
            <a:ext cx="2500330" cy="20574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8.Работа над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темпоритмом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динамикой и выразительностью</a:t>
            </a:r>
          </a:p>
        </p:txBody>
      </p:sp>
      <p:cxnSp>
        <p:nvCxnSpPr>
          <p:cNvPr id="27" name="Прямая соединительная линия 26"/>
          <p:cNvCxnSpPr>
            <a:stCxn id="14" idx="3"/>
          </p:cNvCxnSpPr>
          <p:nvPr/>
        </p:nvCxnSpPr>
        <p:spPr>
          <a:xfrm rot="5400000">
            <a:off x="2918493" y="4123972"/>
            <a:ext cx="601346" cy="580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4321968" y="4607729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4" idx="5"/>
          </p:cNvCxnSpPr>
          <p:nvPr/>
        </p:nvCxnSpPr>
        <p:spPr>
          <a:xfrm rot="16200000" flipH="1">
            <a:off x="5374128" y="4016814"/>
            <a:ext cx="672784" cy="866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715008" y="3429000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23" idx="3"/>
          </p:cNvCxnSpPr>
          <p:nvPr/>
        </p:nvCxnSpPr>
        <p:spPr>
          <a:xfrm flipV="1">
            <a:off x="428596" y="2184712"/>
            <a:ext cx="651917" cy="458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 flipV="1">
            <a:off x="4357688" y="2214554"/>
            <a:ext cx="28575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14" idx="1"/>
          </p:cNvCxnSpPr>
          <p:nvPr/>
        </p:nvCxnSpPr>
        <p:spPr>
          <a:xfrm rot="16200000" flipV="1">
            <a:off x="3032797" y="2182121"/>
            <a:ext cx="372738" cy="580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0800000">
            <a:off x="2571736" y="3500438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5429256" y="2285992"/>
            <a:ext cx="50006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357166"/>
            <a:ext cx="8143932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над приобретением детьми певческих навыков происходит с помощью вокальных упражнений, которые должны присутствовать на каждом занятии.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своей работе я использую: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*Игры и упражнения, развивающие речевое и певческое дыхание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*Вокально-артикуляционные упражнения или артикуляционную гимнастику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Фонопедические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упражнения для расширения диапазона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*Пальчиковые игры с пением, скороговорки,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чистоговорки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Попевки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развитие ладового чувства, певческой импровизации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*Ритмические игры-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прохлопывание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или простукивание ритма, пение по ритмическим картинкам, ритм по цепочке, ритмический аккомпанемент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*Этюды на звукоподражание,, пение по пиктограммам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ритмодекламация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мелодекламация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670337"/>
            <a:ext cx="3286148" cy="2187663"/>
          </a:xfrm>
          <a:prstGeom prst="rect">
            <a:avLst/>
          </a:prstGeom>
          <a:noFill/>
        </p:spPr>
      </p:pic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670337"/>
            <a:ext cx="3286148" cy="218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500570"/>
            <a:ext cx="3286148" cy="2187663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00570"/>
            <a:ext cx="3290763" cy="2190735"/>
          </a:xfrm>
          <a:prstGeom prst="rect">
            <a:avLst/>
          </a:prstGeom>
          <a:noFill/>
        </p:spPr>
      </p:pic>
      <p:pic>
        <p:nvPicPr>
          <p:cNvPr id="16386" name="Picture 2" descr="https://xn--80akjddcen.xn--80asehdb/upload/iblock/c34/c2d5c19421434fae3faaf4342c96a82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7" y="0"/>
            <a:ext cx="2669834" cy="3071810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142976" y="285728"/>
            <a:ext cx="3643338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Фонопедическое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упражнение        «Динозавр»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там ходит по болоту?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xxx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ступь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у бегемота?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xxx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лова на длинной шее,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xxx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Хвост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за ним еще длиннее.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xxx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Необходима  </a:t>
            </a:r>
            <a:r>
              <a:rPr lang="ru-RU" sz="20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звуковысотная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последовательность </a:t>
            </a:r>
            <a:r>
              <a:rPr lang="en-US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фраз: ф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альцетный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режим, грудной режим, </a:t>
            </a:r>
            <a:r>
              <a:rPr kumimoji="0" lang="ru-RU" sz="20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штро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—бас(</a:t>
            </a:r>
            <a:r>
              <a:rPr kumimoji="0" lang="en-US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xxx)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1607323" y="1035827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1464447" y="2250273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1535885" y="1607331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1893075" y="2893215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143504" y="2786058"/>
            <a:ext cx="357709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«Удивляемся- расстраиваемся»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(инспираторная фонация)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Удивляемся «А-а» на вдохе 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Расстраиваемся: «А-а» на выдохе.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024ec6258a69c45fa2bb4b8c74de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42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14282" y="2071678"/>
            <a:ext cx="4143372" cy="4031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Утренняя песенка»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Совушку-сову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позову: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А-у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А-у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Совушка-сова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летит к нам сама.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совушка-сова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 лесом кружу,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видела, что слышала сейчас вам расскажу!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ветер шумит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с-с-с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с-с-с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Листочек летит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и-и-и-и-и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нисходящее глиссандо)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дятел стучит (щелкаем языком)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змейка шипит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ш-ш-ш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Лягушка кричит (ква-ква,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штробас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рыбка молчит!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т-ссс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714876" y="357166"/>
            <a:ext cx="3929090" cy="5724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Фонопедические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«На машине»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поедем на машине (вибрация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губами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Задувает ветерок (У-у выдувание)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Мимо пробегает зебра (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поцокать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Мышь подаст нам голосок («А-а» на вдохе-выдохе)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Лев тихонечко урчит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штробасс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Чайка с высоты кричит (А_А_А -активная атака звука)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за нею бегемот (Ха-ха-ха-ха)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куда вы все спешите?(У-У на вдох-выдох)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бронтозавру из болот (ОУАЭЫ)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поедем на машине и обратно по домам (вибрация губами)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приснится нам сегодня зебра и гиппопотам.(храп)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https://cdn.culture.ru/images/ae69544b-11d0-5868-a66b-62d199a82fc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57620" cy="257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5493</TotalTime>
  <Words>1326</Words>
  <PresentationFormat>Экран (4:3)</PresentationFormat>
  <Paragraphs>518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277</cp:revision>
  <dcterms:created xsi:type="dcterms:W3CDTF">2025-02-08T08:59:56Z</dcterms:created>
  <dcterms:modified xsi:type="dcterms:W3CDTF">2025-02-12T19:59:09Z</dcterms:modified>
</cp:coreProperties>
</file>