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8" r:id="rId11"/>
    <p:sldId id="269" r:id="rId12"/>
    <p:sldId id="265" r:id="rId13"/>
    <p:sldId id="266" r:id="rId14"/>
    <p:sldId id="270" r:id="rId15"/>
    <p:sldId id="271" r:id="rId16"/>
    <p:sldId id="272" r:id="rId17"/>
    <p:sldId id="273" r:id="rId18"/>
    <p:sldId id="274" r:id="rId19"/>
    <p:sldId id="275" r:id="rId20"/>
    <p:sldId id="276"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15.948"/>
    </inkml:context>
    <inkml:brush xml:id="br0">
      <inkml:brushProperty name="width" value="0.035" units="cm"/>
      <inkml:brushProperty name="height" value="0.035" units="cm"/>
    </inkml:brush>
  </inkml:definitions>
  <inkml:trace contextRef="#ctx0" brushRef="#br0">1150 6271 24575,'-3'-1'0,"1"0"0,-1-1 0,0 1 0,0-1 0,0 1 0,1-1 0,-1 0 0,1 0 0,-1 0 0,1 0 0,0 0 0,-4-5 0,-3-2 0,-9-9 0,-19-22 0,25 24 0,-2 2 0,1 0 0,-27-20 0,11 10 0,0-1 0,-44-50 0,59 59 0,-58-51 0,52 50 0,1-1 0,1 0 0,-29-38 0,-71-119 0,77 121 0,32 45 0,1-1 0,0 0 0,1 0 0,0-1 0,0 0 0,-8-20 0,-5-31 0,-30-77 0,33 95 0,2-1 0,2 0 0,-10-66 0,17 68 0,-1-88 0,7 86 0,-11-76 0,2 66 0,-3-108 0,10 132 0,-2 0 0,-7-37 0,4 31 0,-3-38 0,8 35 0,2 18 0,-1-1 0,-1 1 0,-1 0 0,-1 0 0,-12-36 0,4 24 0,2 0 0,-11-72 0,7 32 0,6 37 0,-4-60 0,10 24 0,2 42 0,0 1 0,-3 0 0,0 0 0,-2 0 0,-9-31 0,0 10 0,-16-100 0,16 73 0,6 41 0,-4-58 0,10-274 0,4 182 0,-2-1483 0,2 1639 0,2 0 0,0 0 0,12-39 0,-13 59 0,4-12 0,0 1 0,13-26 0,-11 30 0,-2 0 0,0-1 0,-1 1 0,4-25 0,-4-20 0,-5 41 0,2-1 0,6-29 0,3 0 22,-8 29-716,14-40 1,-9 42-6133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33.317"/>
    </inkml:context>
    <inkml:brush xml:id="br0">
      <inkml:brushProperty name="width" value="0.035" units="cm"/>
      <inkml:brushProperty name="height" value="0.035" units="cm"/>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47.612"/>
    </inkml:context>
    <inkml:brush xml:id="br0">
      <inkml:brushProperty name="width" value="0.035" units="cm"/>
      <inkml:brushProperty name="height" value="0.035" units="cm"/>
    </inkml:brush>
  </inkml:definitions>
  <inkml:trace contextRef="#ctx0" brushRef="#br0">1 1 24575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47.839"/>
    </inkml:context>
    <inkml:brush xml:id="br0">
      <inkml:brushProperty name="width" value="0.035" units="cm"/>
      <inkml:brushProperty name="height" value="0.035" units="cm"/>
    </inkml:brush>
  </inkml:definitions>
  <inkml:trace contextRef="#ctx0" brushRef="#br0">1 116 24575,'6'0'0,"7"0"0,2-6 0,5-1 0,4-7 0,4-6 0,-2-5 0,-1 1 0,-3 5-8191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21.492"/>
    </inkml:context>
    <inkml:brush xml:id="br0">
      <inkml:brushProperty name="width" value="0.035" units="cm"/>
      <inkml:brushProperty name="height" value="0.035" units="cm"/>
    </inkml:brush>
  </inkml:definitions>
  <inkml:trace contextRef="#ctx0" brushRef="#br0">0 1013 24575,'2'-19'0,"0"1"0,1-1 0,1 1 0,1 0 0,0 1 0,14-30 0,1-4 0,21-66 0,-36 104 0,1-1 0,0 1 0,1 0 0,0 1 0,1 0 0,1 0 0,0 1 0,0 0 0,14-12 0,17-23 0,-30 32 0,15-26 0,-17 25 0,20-26 0,61-78 0,-82 111 0,0-1 0,1 1 0,0 0 0,0 1 0,1 0 0,0 0 0,12-6 0,-8 5 0,-1-1 0,0 0 0,14-14 0,-11 8 0,1 1 0,1 0 0,0 1 0,1 1 0,25-13 0,-8 5 0,-25 13 0,0 1 0,0 0 0,1 0 0,-1 1 0,1 1 0,1 0 0,-1 1 0,18-4 0,11 4-682,48 3-1,-66 1-6143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23.850"/>
    </inkml:context>
    <inkml:brush xml:id="br0">
      <inkml:brushProperty name="width" value="0.035" units="cm"/>
      <inkml:brushProperty name="height" value="0.035" units="cm"/>
    </inkml:brush>
  </inkml:definitions>
  <inkml:trace contextRef="#ctx0" brushRef="#br0">975 243 24159,'-975'-243'0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26.867"/>
    </inkml:context>
    <inkml:brush xml:id="br0">
      <inkml:brushProperty name="width" value="0.035" units="cm"/>
      <inkml:brushProperty name="height" value="0.035" units="cm"/>
    </inkml:brush>
  </inkml:definitions>
  <inkml:trace contextRef="#ctx0" brushRef="#br0">249 0 24575,'-2'0'0,"0"0"0,0 1 0,0-1 0,1 1 0,-1-1 0,0 1 0,0-1 0,1 1 0,-1 0 0,0 0 0,1 0 0,-1 0 0,1 0 0,-1 0 0,1 1 0,-1-1 0,-1 3 0,-20 30 0,12-16 0,-26 28 0,29-38 0,0 1 0,1 0 0,0 0 0,0 1 0,1 0 0,0 0 0,1 0 0,-7 19 0,7-8 0,-2 0 0,-1 0 0,-1 0 0,-11 19 0,14-29 0,2 0 0,-1 0 0,2 0 0,-1 1 0,2 0 0,-1 0 0,0 20 0,3 89 0,2-69 0,-1 261-1365,-1-283-5461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42.118"/>
    </inkml:context>
    <inkml:brush xml:id="br0">
      <inkml:brushProperty name="width" value="0.035" units="cm"/>
      <inkml:brushProperty name="height" value="0.035" units="cm"/>
    </inkml:brush>
  </inkml:definitions>
  <inkml:trace contextRef="#ctx0" brushRef="#br0">422 6 24575,'0'0'0,"0"0"0,0 0 0,0 0 0,0 0 0,1-1 0,-1 1 0,0 0 0,0 0 0,0 0 0,0 0 0,0-1 0,0 1 0,0 0 0,0 0 0,0 0 0,0 0 0,0-1 0,0 1 0,0 0 0,-1 0 0,1 0 0,0 0 0,0-1 0,0 1 0,0 0 0,0 0 0,0 0 0,0 0 0,0 0 0,0 0 0,-1-1 0,1 1 0,0 0 0,0 0 0,0 0 0,0 0 0,0 0 0,-1 0 0,1 0 0,0 0 0,0 0 0,0 0 0,0 0 0,0 0 0,-1 0 0,1-1 0,0 1 0,0 0 0,0 0 0,-1 1 0,-7 7 0,-9 19 0,15-24 0,-5 9 0,0-1 0,-1 0 0,0 0 0,0-1 0,-2 0 0,1 0 0,-12 8 0,13-11 0,0 0 0,0 1 0,0-1 0,2 2 0,-1-1 0,0 1 0,2 0 0,-8 13 0,-3 12 0,-15 39 0,6-10 0,10-23 0,6-19 0,0 0 0,-15 25 0,16-32 0,2-1 0,0 2 0,0-1 0,0 1 0,2-1 0,0 2 0,0-1 0,-1 21 0,-7 29 0,5-39 0,3-1 0,-3 35 0,4-34 0,0 1 0,-7 25 0,4-25 0,-4 50 0,7 272 0,5-176 0,-2 1183 0,2-1323 0,1 0 0,2-1 0,1 0 0,14 47 0,-14-55 0,3 0 0,0-1 0,0-1 0,2 1 0,1-2 0,0 0 0,1 0 0,27 30 0,204 212 0,-234-254 0,-1 0 0,2-1 0,-1-1 0,2 1 0,20 9 0,64 20 0,-63-25 0,-10-5 0,0 0 0,0-2 0,0-1 0,32 1 0,97-6 0,-63-2 0,-3 5 0,84-5 0,-143-2-1365,-6-3-5461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1:48.954"/>
    </inkml:context>
    <inkml:brush xml:id="br0">
      <inkml:brushProperty name="width" value="0.035" units="cm"/>
      <inkml:brushProperty name="height" value="0.035" units="cm"/>
    </inkml:brush>
  </inkml:definitions>
  <inkml:trace contextRef="#ctx0" brushRef="#br0">140 0 24575,'-2'1'0,"-1"0"0,1 0 0,0 0 0,0 0 0,0 0 0,0 1 0,0-1 0,0 0 0,0 1 0,0 0 0,0-1 0,1 1 0,-1 0 0,1 0 0,-1 0 0,1 0 0,0 0 0,-2 3 0,-3 5 0,-2 0 0,1 0 0,0 1 0,1 0 0,0 0 0,0 0 0,1 1 0,1 0 0,0 0 0,1 0 0,0 1 0,1-1 0,-2 18 0,5 65 0,0-70 0,-1-1 0,0 1 0,-2-1 0,-1 1 0,-6 24 0,3-24-682,-5 36-1,8-34-6143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19.439"/>
    </inkml:context>
    <inkml:brush xml:id="br0">
      <inkml:brushProperty name="width" value="0.035" units="cm"/>
      <inkml:brushProperty name="height" value="0.035" units="cm"/>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30.716"/>
    </inkml:context>
    <inkml:brush xml:id="br0">
      <inkml:brushProperty name="width" value="0.035" units="cm"/>
      <inkml:brushProperty name="height" value="0.035" units="cm"/>
    </inkml:brush>
  </inkml:definitions>
  <inkml:trace contextRef="#ctx0" brushRef="#br0">0 0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1-08T09:52:32.569"/>
    </inkml:context>
    <inkml:brush xml:id="br0">
      <inkml:brushProperty name="width" value="0.035" units="cm"/>
      <inkml:brushProperty name="height" value="0.035" units="cm"/>
    </inkml:brush>
  </inkml:definitions>
  <inkml:trace contextRef="#ctx0" brushRef="#br0">0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F97B0D-DDEA-013B-E3B1-9B8471E2E49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B16E3F8-E248-03CC-45A1-CE64DE286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F607314-2932-F338-0D6A-79D0307A4F2F}"/>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8FC41518-5336-261D-20AB-1B9FBEDF9FB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D0113DC-5CB1-F8D4-EA45-2DE5529C26CC}"/>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53090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E3A41D-E4E1-3B22-DCCB-25F266E72A4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D8B375D-3742-9F9A-1414-EBEF2E0497F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8E17171-91E3-C854-2048-BCD9A54B9CE2}"/>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158144A3-98E2-F606-AFF4-3A52468DB2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91D1B4-1B68-F18A-5E35-B115892E2185}"/>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4182586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9A738D7-E1E0-1216-64E4-DAC8A77BD91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EBDDE61-6802-4D7B-98EE-E4876EFF652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E861ACB-5F94-C6B4-0E1E-50BC5B0CB225}"/>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36F2D404-647F-C54A-8D84-299A598EF29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5C34DF-0FB8-20B6-4A33-FB52484170B1}"/>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387713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5E2C6-4FC5-27E9-0CC5-9305C1E1EA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56AF40-7058-5ABE-51AD-DC88A3274F9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7674AF-3711-0103-D8D6-04F7D893F048}"/>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EF3A7533-9398-0ECF-AA84-FAE239598E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F671120-755D-B421-6A04-F607D9DBA7C7}"/>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113696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4EA365-DAE0-5AEE-5B46-CC6CD3C0CF3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3141D3D-F651-09BA-A300-274B4B56E75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88F41A-3610-8A86-3CB8-67FA990BA470}"/>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B7DA2E2A-5D34-5914-614A-30B010E4484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DEFF3A8-0FE1-10A5-9C16-A2137521DBDB}"/>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1519627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70831-3430-11C1-36E9-E32678D18C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2A3982E-9130-C5B3-AC12-A0916DD7427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A39A841-E54B-6807-107C-50659377B237}"/>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21B1604-DB87-93EB-258A-7ABD1430C8DE}"/>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6" name="Espace réservé du pied de page 5">
            <a:extLst>
              <a:ext uri="{FF2B5EF4-FFF2-40B4-BE49-F238E27FC236}">
                <a16:creationId xmlns:a16="http://schemas.microsoft.com/office/drawing/2014/main" id="{23F70898-14A7-593D-DDD3-4ADEE44251D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1EB19C3-0E99-DA40-ABE3-B0323CD58482}"/>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38077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BFDC01-2409-CEDF-19B0-5A78A08FC8C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63D4ACB-C876-CCEC-3878-78AD3539BC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6053897-60FD-3A4D-59F8-1DAE6720DE3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2E01F5E-2EB8-86E5-4AA4-BE2D37E67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7A06789-2CB4-B274-772A-CEF6E98D779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A14C4A8-1179-74B1-1549-C8342EB6FDFE}"/>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8" name="Espace réservé du pied de page 7">
            <a:extLst>
              <a:ext uri="{FF2B5EF4-FFF2-40B4-BE49-F238E27FC236}">
                <a16:creationId xmlns:a16="http://schemas.microsoft.com/office/drawing/2014/main" id="{11ED27AA-7F9A-D76B-2C45-ACDD49F0005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ED3BD74-CD5A-D9D2-C83D-0DD5CA30872C}"/>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85625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785A09-8488-CF37-82A2-4676436BFDE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47EF7F0-3958-7A1D-94E0-712620713EB7}"/>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4" name="Espace réservé du pied de page 3">
            <a:extLst>
              <a:ext uri="{FF2B5EF4-FFF2-40B4-BE49-F238E27FC236}">
                <a16:creationId xmlns:a16="http://schemas.microsoft.com/office/drawing/2014/main" id="{10D7A46F-716C-AE9D-E93C-7A1C6F05BEB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D457290-EF73-D395-DA79-D110E402AC3D}"/>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1384379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89AF07B-E847-EA09-684A-8B34F0B2B98D}"/>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3" name="Espace réservé du pied de page 2">
            <a:extLst>
              <a:ext uri="{FF2B5EF4-FFF2-40B4-BE49-F238E27FC236}">
                <a16:creationId xmlns:a16="http://schemas.microsoft.com/office/drawing/2014/main" id="{ECF449EF-D51F-A6C3-599C-4604F28D879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8D6EA4B3-B3AE-37C7-5B50-D031EDC26B93}"/>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121757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E2A3A-DD8E-3269-B6DF-FCCD4C3D94D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4A07381-E154-A6AD-5CB3-37003C9A3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D081AF7-1DAA-46FE-0359-8C254602C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D7D8028-012B-9659-BBF4-4DE747351A4C}"/>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6" name="Espace réservé du pied de page 5">
            <a:extLst>
              <a:ext uri="{FF2B5EF4-FFF2-40B4-BE49-F238E27FC236}">
                <a16:creationId xmlns:a16="http://schemas.microsoft.com/office/drawing/2014/main" id="{379D0DB2-19A2-C3CF-CFE1-E4A31F1B0D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8706F09-0CCD-884F-0DAE-825EFE4F874D}"/>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249164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164AFD-D4BF-215C-B367-D8BD8BAF54F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4305263-7B93-32FD-8B1A-EB8AA3B8E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386B46-973E-515E-81E5-9D3CCCFA3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8EC60A1-B0CF-88ED-B9AE-794AF071926D}"/>
              </a:ext>
            </a:extLst>
          </p:cNvPr>
          <p:cNvSpPr>
            <a:spLocks noGrp="1"/>
          </p:cNvSpPr>
          <p:nvPr>
            <p:ph type="dt" sz="half" idx="10"/>
          </p:nvPr>
        </p:nvSpPr>
        <p:spPr/>
        <p:txBody>
          <a:bodyPr/>
          <a:lstStyle/>
          <a:p>
            <a:fld id="{10B52BEC-87CE-420B-9B1C-7F4E609F5BB7}" type="datetimeFigureOut">
              <a:rPr lang="fr-FR" smtClean="0"/>
              <a:t>10/02/2026</a:t>
            </a:fld>
            <a:endParaRPr lang="fr-FR"/>
          </a:p>
        </p:txBody>
      </p:sp>
      <p:sp>
        <p:nvSpPr>
          <p:cNvPr id="6" name="Espace réservé du pied de page 5">
            <a:extLst>
              <a:ext uri="{FF2B5EF4-FFF2-40B4-BE49-F238E27FC236}">
                <a16:creationId xmlns:a16="http://schemas.microsoft.com/office/drawing/2014/main" id="{08CF2740-B067-2249-F226-9B878F8CE8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7577AF1-87FA-085E-1DFA-8F77BDD874F5}"/>
              </a:ext>
            </a:extLst>
          </p:cNvPr>
          <p:cNvSpPr>
            <a:spLocks noGrp="1"/>
          </p:cNvSpPr>
          <p:nvPr>
            <p:ph type="sldNum" sz="quarter" idx="12"/>
          </p:nvPr>
        </p:nvSpPr>
        <p:spPr/>
        <p:txBody>
          <a:bodyPr/>
          <a:lstStyle/>
          <a:p>
            <a:fld id="{A377CE98-8766-474B-B77D-3DA29E30B404}" type="slidenum">
              <a:rPr lang="fr-FR" smtClean="0"/>
              <a:t>‹N°›</a:t>
            </a:fld>
            <a:endParaRPr lang="fr-FR"/>
          </a:p>
        </p:txBody>
      </p:sp>
    </p:spTree>
    <p:extLst>
      <p:ext uri="{BB962C8B-B14F-4D97-AF65-F5344CB8AC3E}">
        <p14:creationId xmlns:p14="http://schemas.microsoft.com/office/powerpoint/2010/main" val="366040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3ACAFC9-FB4D-500E-A51E-D2F19A3965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932E1B3-415A-662B-2FD8-97F3E305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41753E-BC70-732B-16D9-7CD8225CAF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B52BEC-87CE-420B-9B1C-7F4E609F5BB7}" type="datetimeFigureOut">
              <a:rPr lang="fr-FR" smtClean="0"/>
              <a:t>10/02/2026</a:t>
            </a:fld>
            <a:endParaRPr lang="fr-FR"/>
          </a:p>
        </p:txBody>
      </p:sp>
      <p:sp>
        <p:nvSpPr>
          <p:cNvPr id="5" name="Espace réservé du pied de page 4">
            <a:extLst>
              <a:ext uri="{FF2B5EF4-FFF2-40B4-BE49-F238E27FC236}">
                <a16:creationId xmlns:a16="http://schemas.microsoft.com/office/drawing/2014/main" id="{128136F5-055B-9009-38DB-0DEB92E09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2D1EC4D-A663-44CC-C76C-0B085DC275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77CE98-8766-474B-B77D-3DA29E30B404}" type="slidenum">
              <a:rPr lang="fr-FR" smtClean="0"/>
              <a:t>‹N°›</a:t>
            </a:fld>
            <a:endParaRPr lang="fr-FR"/>
          </a:p>
        </p:txBody>
      </p:sp>
    </p:spTree>
    <p:extLst>
      <p:ext uri="{BB962C8B-B14F-4D97-AF65-F5344CB8AC3E}">
        <p14:creationId xmlns:p14="http://schemas.microsoft.com/office/powerpoint/2010/main" val="152070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6.png"/><Relationship Id="rId18" Type="http://schemas.openxmlformats.org/officeDocument/2006/relationships/customXml" Target="../ink/ink10.xml"/><Relationship Id="rId3" Type="http://schemas.openxmlformats.org/officeDocument/2006/relationships/image" Target="../media/image1.png"/><Relationship Id="rId21"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customXml" Target="../ink/ink6.xml"/><Relationship Id="rId17" Type="http://schemas.openxmlformats.org/officeDocument/2006/relationships/customXml" Target="../ink/ink9.xml"/><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2.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customXml" Target="../ink/ink5.xml"/><Relationship Id="rId19" Type="http://schemas.openxmlformats.org/officeDocument/2006/relationships/customXml" Target="../ink/ink11.xml"/><Relationship Id="rId4" Type="http://schemas.openxmlformats.org/officeDocument/2006/relationships/customXml" Target="../ink/ink2.xml"/><Relationship Id="rId9" Type="http://schemas.openxmlformats.org/officeDocument/2006/relationships/image" Target="../media/image4.png"/><Relationship Id="rId14" Type="http://schemas.openxmlformats.org/officeDocument/2006/relationships/customXml" Target="../ink/ink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F8E847-4344-8542-5436-1E65776402FC}"/>
              </a:ext>
            </a:extLst>
          </p:cNvPr>
          <p:cNvSpPr>
            <a:spLocks noGrp="1"/>
          </p:cNvSpPr>
          <p:nvPr>
            <p:ph type="ctrTitle"/>
          </p:nvPr>
        </p:nvSpPr>
        <p:spPr/>
        <p:txBody>
          <a:bodyPr>
            <a:normAutofit fontScale="90000"/>
          </a:bodyPr>
          <a:lstStyle/>
          <a:p>
            <a:r>
              <a:rPr lang="fr-FR" dirty="0"/>
              <a:t>Assembler: enjeux plastiques, artistiques, culturels </a:t>
            </a:r>
          </a:p>
        </p:txBody>
      </p:sp>
      <p:sp>
        <p:nvSpPr>
          <p:cNvPr id="3" name="Sous-titre 2">
            <a:extLst>
              <a:ext uri="{FF2B5EF4-FFF2-40B4-BE49-F238E27FC236}">
                <a16:creationId xmlns:a16="http://schemas.microsoft.com/office/drawing/2014/main" id="{F2A0DAEA-A90B-F9C9-B15C-B2DF8F1A739A}"/>
              </a:ext>
            </a:extLst>
          </p:cNvPr>
          <p:cNvSpPr>
            <a:spLocks noGrp="1"/>
          </p:cNvSpPr>
          <p:nvPr>
            <p:ph type="subTitle" idx="1"/>
          </p:nvPr>
        </p:nvSpPr>
        <p:spPr/>
        <p:txBody>
          <a:bodyPr/>
          <a:lstStyle/>
          <a:p>
            <a:r>
              <a:rPr lang="fr-FR" b="1" dirty="0"/>
              <a:t>« ASSEMBLAGES</a:t>
            </a:r>
            <a:endParaRPr lang="fr-FR" dirty="0"/>
          </a:p>
          <a:p>
            <a:r>
              <a:rPr lang="fr-FR" b="1" dirty="0"/>
              <a:t>PRENDRE SOIN DES CHOSES »</a:t>
            </a:r>
          </a:p>
          <a:p>
            <a:r>
              <a:rPr lang="fr-FR" b="1" dirty="0"/>
              <a:t>Exposition au musée des Abattoirs</a:t>
            </a:r>
            <a:endParaRPr lang="fr-FR" dirty="0"/>
          </a:p>
          <a:p>
            <a:endParaRPr lang="fr-FR" dirty="0"/>
          </a:p>
        </p:txBody>
      </p:sp>
    </p:spTree>
    <p:extLst>
      <p:ext uri="{BB962C8B-B14F-4D97-AF65-F5344CB8AC3E}">
        <p14:creationId xmlns:p14="http://schemas.microsoft.com/office/powerpoint/2010/main" val="166355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mur, valise, Bagages et sacs&#10;&#10;Le contenu généré par l’IA peut être incorrect.">
            <a:extLst>
              <a:ext uri="{FF2B5EF4-FFF2-40B4-BE49-F238E27FC236}">
                <a16:creationId xmlns:a16="http://schemas.microsoft.com/office/drawing/2014/main" id="{348CEFB4-2C49-65F1-3483-D1EE56734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64319" cy="6858000"/>
          </a:xfrm>
          <a:prstGeom prst="rect">
            <a:avLst/>
          </a:prstGeom>
        </p:spPr>
      </p:pic>
      <p:sp>
        <p:nvSpPr>
          <p:cNvPr id="8" name="ZoneTexte 7">
            <a:extLst>
              <a:ext uri="{FF2B5EF4-FFF2-40B4-BE49-F238E27FC236}">
                <a16:creationId xmlns:a16="http://schemas.microsoft.com/office/drawing/2014/main" id="{CEBA4374-B402-DBBD-0B73-1CBB5848989A}"/>
              </a:ext>
            </a:extLst>
          </p:cNvPr>
          <p:cNvSpPr txBox="1"/>
          <p:nvPr/>
        </p:nvSpPr>
        <p:spPr>
          <a:xfrm>
            <a:off x="6127682" y="1902188"/>
            <a:ext cx="5521523" cy="3785652"/>
          </a:xfrm>
          <a:prstGeom prst="rect">
            <a:avLst/>
          </a:prstGeom>
          <a:noFill/>
        </p:spPr>
        <p:txBody>
          <a:bodyPr wrap="square">
            <a:spAutoFit/>
          </a:bodyPr>
          <a:lstStyle/>
          <a:p>
            <a:r>
              <a:rPr lang="fr-FR" sz="2400" dirty="0"/>
              <a:t>Marcel </a:t>
            </a:r>
            <a:r>
              <a:rPr lang="fr-FR" sz="2400" dirty="0" err="1"/>
              <a:t>Broodthaers</a:t>
            </a:r>
            <a:r>
              <a:rPr lang="fr-FR" sz="2400" dirty="0"/>
              <a:t> abandonne la poésie en 1964:</a:t>
            </a:r>
          </a:p>
          <a:p>
            <a:r>
              <a:rPr lang="fr-FR" sz="2400" dirty="0"/>
              <a:t> </a:t>
            </a:r>
          </a:p>
          <a:p>
            <a:pPr marL="285750" indent="-285750">
              <a:buFontTx/>
              <a:buChar char="-"/>
            </a:pPr>
            <a:r>
              <a:rPr lang="fr-FR" sz="2400" dirty="0"/>
              <a:t>Poésie (comme texte) devient installation à regarder: machine à écrire absente, remplacée par la housse et des débris</a:t>
            </a:r>
          </a:p>
          <a:p>
            <a:pPr marL="285750" indent="-285750">
              <a:buFontTx/>
              <a:buChar char="-"/>
            </a:pPr>
            <a:r>
              <a:rPr lang="fr-FR" sz="2400" dirty="0"/>
              <a:t>Mots enfermés, mots brisés</a:t>
            </a:r>
          </a:p>
          <a:p>
            <a:r>
              <a:rPr lang="fr-FR" sz="2400" dirty="0"/>
              <a:t>-     La machine ne produit plus de poésie mais devient objet de collection</a:t>
            </a:r>
          </a:p>
        </p:txBody>
      </p:sp>
    </p:spTree>
    <p:extLst>
      <p:ext uri="{BB962C8B-B14F-4D97-AF65-F5344CB8AC3E}">
        <p14:creationId xmlns:p14="http://schemas.microsoft.com/office/powerpoint/2010/main" val="4013983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oue, pneu, moto, véhicule&#10;&#10;Le contenu généré par l’IA peut être incorrect.">
            <a:extLst>
              <a:ext uri="{FF2B5EF4-FFF2-40B4-BE49-F238E27FC236}">
                <a16:creationId xmlns:a16="http://schemas.microsoft.com/office/drawing/2014/main" id="{ED411860-EAC6-3C70-ECCE-49859D75C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92" y="139636"/>
            <a:ext cx="8952738" cy="6578727"/>
          </a:xfrm>
          <a:prstGeom prst="rect">
            <a:avLst/>
          </a:prstGeom>
        </p:spPr>
      </p:pic>
      <p:sp>
        <p:nvSpPr>
          <p:cNvPr id="7" name="Espace réservé du contenu 2">
            <a:extLst>
              <a:ext uri="{FF2B5EF4-FFF2-40B4-BE49-F238E27FC236}">
                <a16:creationId xmlns:a16="http://schemas.microsoft.com/office/drawing/2014/main" id="{967DCA1C-6A93-B001-9CC1-F470A9BB9927}"/>
              </a:ext>
            </a:extLst>
          </p:cNvPr>
          <p:cNvSpPr>
            <a:spLocks noGrp="1"/>
          </p:cNvSpPr>
          <p:nvPr>
            <p:ph idx="1"/>
          </p:nvPr>
        </p:nvSpPr>
        <p:spPr>
          <a:xfrm>
            <a:off x="9269260" y="1691015"/>
            <a:ext cx="2718148" cy="4485948"/>
          </a:xfrm>
        </p:spPr>
        <p:txBody>
          <a:bodyPr>
            <a:normAutofit/>
          </a:bodyPr>
          <a:lstStyle/>
          <a:p>
            <a:pPr marL="0" indent="0">
              <a:buNone/>
            </a:pPr>
            <a:r>
              <a:rPr lang="fr-FR" sz="2400" i="1" u="sng" dirty="0"/>
              <a:t>Tricycle</a:t>
            </a:r>
            <a:r>
              <a:rPr lang="fr-FR" sz="2400" dirty="0"/>
              <a:t>, Jean Tinguely, 1960, métaux de récupération.</a:t>
            </a:r>
          </a:p>
        </p:txBody>
      </p:sp>
    </p:spTree>
    <p:extLst>
      <p:ext uri="{BB962C8B-B14F-4D97-AF65-F5344CB8AC3E}">
        <p14:creationId xmlns:p14="http://schemas.microsoft.com/office/powerpoint/2010/main" val="260550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roue, pneu, Véhicule terrestre, véhicule&#10;&#10;Le contenu généré par l’IA peut être incorrect.">
            <a:extLst>
              <a:ext uri="{FF2B5EF4-FFF2-40B4-BE49-F238E27FC236}">
                <a16:creationId xmlns:a16="http://schemas.microsoft.com/office/drawing/2014/main" id="{9D451E85-4478-BAEA-F75B-9FD824F5E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614"/>
            <a:ext cx="8126730" cy="6176772"/>
          </a:xfrm>
          <a:prstGeom prst="rect">
            <a:avLst/>
          </a:prstGeom>
        </p:spPr>
      </p:pic>
      <p:sp>
        <p:nvSpPr>
          <p:cNvPr id="6" name="ZoneTexte 5">
            <a:extLst>
              <a:ext uri="{FF2B5EF4-FFF2-40B4-BE49-F238E27FC236}">
                <a16:creationId xmlns:a16="http://schemas.microsoft.com/office/drawing/2014/main" id="{6C22F3CB-4768-178B-957E-88497FC1B6D7}"/>
              </a:ext>
            </a:extLst>
          </p:cNvPr>
          <p:cNvSpPr txBox="1"/>
          <p:nvPr/>
        </p:nvSpPr>
        <p:spPr>
          <a:xfrm>
            <a:off x="8126730" y="202828"/>
            <a:ext cx="3782860" cy="6370975"/>
          </a:xfrm>
          <a:prstGeom prst="rect">
            <a:avLst/>
          </a:prstGeom>
          <a:noFill/>
        </p:spPr>
        <p:txBody>
          <a:bodyPr wrap="square" rtlCol="0">
            <a:spAutoFit/>
          </a:bodyPr>
          <a:lstStyle/>
          <a:p>
            <a:r>
              <a:rPr lang="fr-FR" sz="2400" dirty="0"/>
              <a:t>- objets trouvés soudés entre eux, rejetés par la société industrielle, recomposent une forme hétéroclite mais harmonieuse et libre, sans fonction d’usage.</a:t>
            </a:r>
          </a:p>
          <a:p>
            <a:r>
              <a:rPr lang="fr-FR" sz="2400" dirty="0"/>
              <a:t>-le titre évoque l'insouciance, le rêve et le jeu mais sa matérialité rugueuse, coupante, rouillée, écaillée, renvoie aussi à une enfance écorchée, à un temps révolu.</a:t>
            </a:r>
          </a:p>
          <a:p>
            <a:endParaRPr lang="fr-FR" sz="2400" dirty="0"/>
          </a:p>
          <a:p>
            <a:endParaRPr lang="fr-FR" sz="2400" dirty="0"/>
          </a:p>
        </p:txBody>
      </p:sp>
    </p:spTree>
    <p:extLst>
      <p:ext uri="{BB962C8B-B14F-4D97-AF65-F5344CB8AC3E}">
        <p14:creationId xmlns:p14="http://schemas.microsoft.com/office/powerpoint/2010/main" val="87484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ransport, charrette à bras, charrette, panier&#10;&#10;Le contenu généré par l’IA peut être incorrect.">
            <a:extLst>
              <a:ext uri="{FF2B5EF4-FFF2-40B4-BE49-F238E27FC236}">
                <a16:creationId xmlns:a16="http://schemas.microsoft.com/office/drawing/2014/main" id="{BDA6C235-AD50-FF8A-CD9F-0C8BD65B1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04671" cy="6858000"/>
          </a:xfrm>
          <a:prstGeom prst="rect">
            <a:avLst/>
          </a:prstGeom>
        </p:spPr>
      </p:pic>
      <p:sp>
        <p:nvSpPr>
          <p:cNvPr id="6" name="ZoneTexte 5">
            <a:extLst>
              <a:ext uri="{FF2B5EF4-FFF2-40B4-BE49-F238E27FC236}">
                <a16:creationId xmlns:a16="http://schemas.microsoft.com/office/drawing/2014/main" id="{656C177B-07A7-6AD6-2E6F-289AC90A8F51}"/>
              </a:ext>
            </a:extLst>
          </p:cNvPr>
          <p:cNvSpPr txBox="1"/>
          <p:nvPr/>
        </p:nvSpPr>
        <p:spPr>
          <a:xfrm>
            <a:off x="3904671" y="150312"/>
            <a:ext cx="8170419" cy="2954655"/>
          </a:xfrm>
          <a:prstGeom prst="rect">
            <a:avLst/>
          </a:prstGeom>
          <a:noFill/>
        </p:spPr>
        <p:txBody>
          <a:bodyPr wrap="square" rtlCol="0">
            <a:spAutoFit/>
          </a:bodyPr>
          <a:lstStyle/>
          <a:p>
            <a:r>
              <a:rPr lang="fr-FR" sz="2400" i="1" u="sng" dirty="0" err="1"/>
              <a:t>Superart</a:t>
            </a:r>
            <a:r>
              <a:rPr lang="fr-FR" sz="2400" dirty="0"/>
              <a:t>, Marion Baruch, 1988-1990, Chariot de supermarché, métal</a:t>
            </a:r>
          </a:p>
          <a:p>
            <a:endParaRPr lang="fr-FR" sz="2400" dirty="0"/>
          </a:p>
          <a:p>
            <a:endParaRPr lang="fr-FR" sz="2400" dirty="0"/>
          </a:p>
          <a:p>
            <a:endParaRPr lang="fr-FR" dirty="0"/>
          </a:p>
          <a:p>
            <a:endParaRPr lang="fr-FR" dirty="0"/>
          </a:p>
          <a:p>
            <a:endParaRPr lang="fr-FR" dirty="0"/>
          </a:p>
          <a:p>
            <a:r>
              <a:rPr lang="fr-FR" dirty="0"/>
              <a:t> </a:t>
            </a:r>
          </a:p>
          <a:p>
            <a:r>
              <a:rPr lang="fr-FR" dirty="0"/>
              <a:t> </a:t>
            </a:r>
          </a:p>
        </p:txBody>
      </p:sp>
    </p:spTree>
    <p:extLst>
      <p:ext uri="{BB962C8B-B14F-4D97-AF65-F5344CB8AC3E}">
        <p14:creationId xmlns:p14="http://schemas.microsoft.com/office/powerpoint/2010/main" val="411173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t, peinture, mur, transport&#10;&#10;Le contenu généré par l’IA peut être incorrect.">
            <a:extLst>
              <a:ext uri="{FF2B5EF4-FFF2-40B4-BE49-F238E27FC236}">
                <a16:creationId xmlns:a16="http://schemas.microsoft.com/office/drawing/2014/main" id="{001A24E6-9FAE-626F-1E96-76AD3087F7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4756"/>
            <a:ext cx="8114995" cy="5428488"/>
          </a:xfrm>
          <a:prstGeom prst="rect">
            <a:avLst/>
          </a:prstGeom>
        </p:spPr>
      </p:pic>
      <p:sp>
        <p:nvSpPr>
          <p:cNvPr id="7" name="Espace réservé du contenu 2">
            <a:extLst>
              <a:ext uri="{FF2B5EF4-FFF2-40B4-BE49-F238E27FC236}">
                <a16:creationId xmlns:a16="http://schemas.microsoft.com/office/drawing/2014/main" id="{663C1919-0A47-0D7F-16D7-76BF0BD2C81E}"/>
              </a:ext>
            </a:extLst>
          </p:cNvPr>
          <p:cNvSpPr>
            <a:spLocks noGrp="1"/>
          </p:cNvSpPr>
          <p:nvPr>
            <p:ph idx="1"/>
          </p:nvPr>
        </p:nvSpPr>
        <p:spPr>
          <a:xfrm>
            <a:off x="8354860" y="237994"/>
            <a:ext cx="2998940" cy="6313117"/>
          </a:xfrm>
        </p:spPr>
        <p:txBody>
          <a:bodyPr>
            <a:normAutofit fontScale="85000" lnSpcReduction="20000"/>
          </a:bodyPr>
          <a:lstStyle/>
          <a:p>
            <a:r>
              <a:rPr lang="fr-FR" dirty="0"/>
              <a:t>Opposition mobilité/masse</a:t>
            </a:r>
          </a:p>
          <a:p>
            <a:r>
              <a:rPr lang="fr-FR" dirty="0"/>
              <a:t>Tension équilibre/chute</a:t>
            </a:r>
          </a:p>
          <a:p>
            <a:r>
              <a:rPr lang="fr-FR" dirty="0"/>
              <a:t>Déplacement d’un geste utilitaire à un geste sculptural</a:t>
            </a:r>
          </a:p>
          <a:p>
            <a:r>
              <a:rPr lang="fr-FR" dirty="0"/>
              <a:t>Comprime dans sa forme et dans son titre sculpture minimale et objet de consommation</a:t>
            </a:r>
          </a:p>
          <a:p>
            <a:r>
              <a:rPr lang="fr-FR" dirty="0"/>
              <a:t>Le caddie devient le socle mobile et compatible d'une sculpture à l'intégrité artistique assouplie, accessible au plus grand nombre.</a:t>
            </a:r>
          </a:p>
          <a:p>
            <a:endParaRPr lang="fr-FR" dirty="0"/>
          </a:p>
        </p:txBody>
      </p:sp>
    </p:spTree>
    <p:extLst>
      <p:ext uri="{BB962C8B-B14F-4D97-AF65-F5344CB8AC3E}">
        <p14:creationId xmlns:p14="http://schemas.microsoft.com/office/powerpoint/2010/main" val="185969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FEA132-DC50-9D87-1615-B262D57D342A}"/>
              </a:ext>
            </a:extLst>
          </p:cNvPr>
          <p:cNvSpPr>
            <a:spLocks noGrp="1"/>
          </p:cNvSpPr>
          <p:nvPr>
            <p:ph type="title"/>
          </p:nvPr>
        </p:nvSpPr>
        <p:spPr/>
        <p:txBody>
          <a:bodyPr>
            <a:normAutofit/>
          </a:bodyPr>
          <a:lstStyle/>
          <a:p>
            <a:r>
              <a:rPr lang="fr-FR" sz="3200" b="1" dirty="0"/>
              <a:t>Proposition de séquence pour une classe de 3°</a:t>
            </a:r>
          </a:p>
        </p:txBody>
      </p:sp>
      <p:sp>
        <p:nvSpPr>
          <p:cNvPr id="3" name="Espace réservé du contenu 2">
            <a:extLst>
              <a:ext uri="{FF2B5EF4-FFF2-40B4-BE49-F238E27FC236}">
                <a16:creationId xmlns:a16="http://schemas.microsoft.com/office/drawing/2014/main" id="{995C772C-1CD4-9344-F630-A1FBCBC8AF68}"/>
              </a:ext>
            </a:extLst>
          </p:cNvPr>
          <p:cNvSpPr>
            <a:spLocks noGrp="1"/>
          </p:cNvSpPr>
          <p:nvPr>
            <p:ph idx="1"/>
          </p:nvPr>
        </p:nvSpPr>
        <p:spPr>
          <a:xfrm>
            <a:off x="838200" y="1340285"/>
            <a:ext cx="10515600" cy="4836678"/>
          </a:xfrm>
        </p:spPr>
        <p:txBody>
          <a:bodyPr>
            <a:normAutofit fontScale="92500" lnSpcReduction="10000"/>
          </a:bodyPr>
          <a:lstStyle/>
          <a:p>
            <a:pPr marL="0" indent="0">
              <a:buNone/>
            </a:pPr>
            <a:r>
              <a:rPr lang="fr-FR" b="1" u="sng" dirty="0"/>
              <a:t>Intentions:</a:t>
            </a:r>
            <a:r>
              <a:rPr lang="fr-FR" dirty="0">
                <a:solidFill>
                  <a:srgbClr val="C00000"/>
                </a:solidFill>
              </a:rPr>
              <a:t> Comment le geste d’assemblage permet-il l’exploitation               plastique et sémantique d’objets du quotidien?</a:t>
            </a:r>
          </a:p>
          <a:p>
            <a:pPr marL="0" indent="0">
              <a:buNone/>
            </a:pPr>
            <a:r>
              <a:rPr lang="fr-FR" dirty="0">
                <a:solidFill>
                  <a:srgbClr val="C00000"/>
                </a:solidFill>
              </a:rPr>
              <a:t>                         Comment l’assemblage dépasse l’action ludique, vers un geste expressif, poétique, critique, symbolique…</a:t>
            </a:r>
          </a:p>
          <a:p>
            <a:pPr marL="0" indent="0">
              <a:buNone/>
            </a:pPr>
            <a:r>
              <a:rPr lang="fr-FR" b="1" u="sng" dirty="0"/>
              <a:t> Programmes: </a:t>
            </a:r>
          </a:p>
          <a:p>
            <a:pPr marL="0" indent="0">
              <a:buNone/>
            </a:pPr>
            <a:r>
              <a:rPr lang="fr-FR" b="1" dirty="0">
                <a:solidFill>
                  <a:srgbClr val="7030A0"/>
                </a:solidFill>
              </a:rPr>
              <a:t>Processus de création, matérialité, objet:</a:t>
            </a:r>
          </a:p>
          <a:p>
            <a:pPr marL="0" indent="0">
              <a:buNone/>
            </a:pPr>
            <a:r>
              <a:rPr lang="fr-FR" dirty="0">
                <a:solidFill>
                  <a:srgbClr val="7030A0"/>
                </a:solidFill>
              </a:rPr>
              <a:t>▪Travailler en volume et fabriquer en explorant les qualités des matériaux</a:t>
            </a:r>
          </a:p>
          <a:p>
            <a:pPr marL="0" indent="0">
              <a:buNone/>
            </a:pPr>
            <a:r>
              <a:rPr lang="fr-FR" dirty="0">
                <a:solidFill>
                  <a:srgbClr val="7030A0"/>
                </a:solidFill>
              </a:rPr>
              <a:t>▪Questionner les effets plastiques et sémantiques de l</a:t>
            </a:r>
            <a:r>
              <a:rPr lang="fr-FR" u="sng" dirty="0">
                <a:solidFill>
                  <a:srgbClr val="7030A0"/>
                </a:solidFill>
              </a:rPr>
              <a:t>’hétérogénéité</a:t>
            </a:r>
            <a:r>
              <a:rPr lang="fr-FR" dirty="0">
                <a:solidFill>
                  <a:srgbClr val="7030A0"/>
                </a:solidFill>
              </a:rPr>
              <a:t> et de la </a:t>
            </a:r>
            <a:r>
              <a:rPr lang="fr-FR" u="sng" dirty="0">
                <a:solidFill>
                  <a:srgbClr val="7030A0"/>
                </a:solidFill>
              </a:rPr>
              <a:t>cohérence</a:t>
            </a:r>
            <a:r>
              <a:rPr lang="fr-FR" dirty="0">
                <a:solidFill>
                  <a:srgbClr val="7030A0"/>
                </a:solidFill>
              </a:rPr>
              <a:t> plastique par les choix des matériaux , des opérations plastiques</a:t>
            </a:r>
          </a:p>
          <a:p>
            <a:pPr marL="0" indent="0">
              <a:buNone/>
            </a:pPr>
            <a:r>
              <a:rPr lang="fr-FR" dirty="0">
                <a:solidFill>
                  <a:srgbClr val="7030A0"/>
                </a:solidFill>
              </a:rPr>
              <a:t>▪Expérimenter divers processus de création qui favorisent la démarche de projet, valorisent la curiosité, le tâtonnement, la prise d’initiative</a:t>
            </a:r>
          </a:p>
          <a:p>
            <a:pPr marL="0" indent="0">
              <a:buNone/>
            </a:pPr>
            <a:endParaRPr lang="fr-FR" dirty="0"/>
          </a:p>
          <a:p>
            <a:pPr marL="0" indent="0">
              <a:buNone/>
            </a:pPr>
            <a:endParaRPr lang="fr-FR" dirty="0"/>
          </a:p>
          <a:p>
            <a:pPr marL="0" indent="0">
              <a:buNone/>
            </a:pPr>
            <a:endParaRPr lang="fr-FR" dirty="0"/>
          </a:p>
        </p:txBody>
      </p:sp>
    </p:spTree>
    <p:extLst>
      <p:ext uri="{BB962C8B-B14F-4D97-AF65-F5344CB8AC3E}">
        <p14:creationId xmlns:p14="http://schemas.microsoft.com/office/powerpoint/2010/main" val="89305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11478390-F0E4-F41E-7483-B7F9E7F9EC68}"/>
              </a:ext>
            </a:extLst>
          </p:cNvPr>
          <p:cNvSpPr>
            <a:spLocks noGrp="1"/>
          </p:cNvSpPr>
          <p:nvPr>
            <p:ph idx="1"/>
          </p:nvPr>
        </p:nvSpPr>
        <p:spPr>
          <a:xfrm>
            <a:off x="346553" y="450502"/>
            <a:ext cx="11498893" cy="6088084"/>
          </a:xfrm>
        </p:spPr>
        <p:txBody>
          <a:bodyPr>
            <a:normAutofit fontScale="70000" lnSpcReduction="20000"/>
          </a:bodyPr>
          <a:lstStyle/>
          <a:p>
            <a:pPr marL="0" indent="0">
              <a:buNone/>
            </a:pPr>
            <a:r>
              <a:rPr lang="fr-FR" u="sng" dirty="0"/>
              <a:t>Elément déclencheur, incitation: </a:t>
            </a:r>
            <a:r>
              <a:rPr lang="fr-FR" sz="3300" b="1" dirty="0">
                <a:solidFill>
                  <a:srgbClr val="FF0000"/>
                </a:solidFill>
              </a:rPr>
              <a:t>« Un si mignon petit animal pourtant fait de déchets »</a:t>
            </a:r>
          </a:p>
          <a:p>
            <a:pPr marL="0" indent="0">
              <a:buNone/>
            </a:pPr>
            <a:r>
              <a:rPr lang="fr-FR" b="1" dirty="0">
                <a:solidFill>
                  <a:srgbClr val="0070C0"/>
                </a:solidFill>
              </a:rPr>
              <a:t>La visite de l’exposition</a:t>
            </a:r>
            <a:r>
              <a:rPr lang="fr-FR" dirty="0"/>
              <a:t>: permet de libérer les potentielles inhibitions, d’élargir le champ des matériaux et objets mobilisables lors de la collecte, d’ouvrir les modalités d’assemblage, d’anticiper les effets sémantiques et expressifs lors de la phase de recherche, d’accéder à un repérage plus précis de la construction sémantique lors de la verbalisation.</a:t>
            </a:r>
          </a:p>
          <a:p>
            <a:pPr marL="0" indent="0">
              <a:buNone/>
            </a:pPr>
            <a:endParaRPr lang="fr-FR" dirty="0"/>
          </a:p>
          <a:p>
            <a:pPr marL="0" indent="0">
              <a:buNone/>
            </a:pPr>
            <a:r>
              <a:rPr lang="fr-FR" u="sng" dirty="0"/>
              <a:t>Consignes</a:t>
            </a:r>
            <a:r>
              <a:rPr lang="fr-FR" dirty="0"/>
              <a:t>: </a:t>
            </a:r>
            <a:r>
              <a:rPr lang="fr-FR" b="1" dirty="0">
                <a:solidFill>
                  <a:srgbClr val="FF0000"/>
                </a:solidFill>
              </a:rPr>
              <a:t>Réalisez un volume en ronde-bosse de 15 cm de hauteur environ qui représentera un animal de votre choix</a:t>
            </a:r>
          </a:p>
          <a:p>
            <a:pPr marL="0" indent="0">
              <a:buNone/>
            </a:pPr>
            <a:r>
              <a:rPr lang="fr-FR" u="sng" dirty="0"/>
              <a:t>Contraintes</a:t>
            </a:r>
            <a:r>
              <a:rPr lang="fr-FR" dirty="0"/>
              <a:t>: </a:t>
            </a:r>
            <a:r>
              <a:rPr lang="fr-FR" b="1" dirty="0"/>
              <a:t>Vous utiliserez les trois bouchons en plastique distribués et tous les matériaux de récupération de votre choix.</a:t>
            </a:r>
          </a:p>
          <a:p>
            <a:pPr marL="0" indent="0">
              <a:buNone/>
            </a:pPr>
            <a:r>
              <a:rPr lang="fr-FR" u="sng" dirty="0"/>
              <a:t>Durée</a:t>
            </a:r>
            <a:r>
              <a:rPr lang="fr-FR" dirty="0"/>
              <a:t>: 1 séance et demie </a:t>
            </a:r>
          </a:p>
          <a:p>
            <a:pPr marL="0" indent="0">
              <a:buNone/>
            </a:pPr>
            <a:r>
              <a:rPr lang="fr-FR" u="sng" dirty="0"/>
              <a:t>Difficultés à franchir</a:t>
            </a:r>
            <a:r>
              <a:rPr lang="fr-FR" dirty="0"/>
              <a:t>: </a:t>
            </a:r>
          </a:p>
          <a:p>
            <a:pPr marL="0" indent="0">
              <a:buNone/>
            </a:pPr>
            <a:r>
              <a:rPr lang="fr-FR" dirty="0"/>
              <a:t>comment s’approprier les 3 bouchons ? </a:t>
            </a:r>
          </a:p>
          <a:p>
            <a:pPr marL="0" indent="0">
              <a:buNone/>
            </a:pPr>
            <a:r>
              <a:rPr lang="fr-FR" dirty="0"/>
              <a:t>Comment les inclure de façon à figurer? Quels autres matériaux mobiliser?</a:t>
            </a:r>
          </a:p>
          <a:p>
            <a:pPr marL="0" indent="0">
              <a:buNone/>
            </a:pPr>
            <a:r>
              <a:rPr lang="fr-FR" dirty="0"/>
              <a:t> Comment donner une cohérence figurative à l’ensemble? Comment accéder à une cohérence expressive et sémantique? </a:t>
            </a:r>
          </a:p>
          <a:p>
            <a:pPr marL="0" indent="0">
              <a:buNone/>
            </a:pPr>
            <a:r>
              <a:rPr lang="fr-FR" dirty="0"/>
              <a:t>Quelle relation affective développer au volume que je produis? Comment exploiter cette relation à des fins plastiques et sémantiques? </a:t>
            </a:r>
          </a:p>
          <a:p>
            <a:pPr marL="0" indent="0">
              <a:buNone/>
            </a:pPr>
            <a:r>
              <a:rPr lang="fr-FR" dirty="0"/>
              <a:t>Quelle relation se met en place entre mes choix plastiques et les effets expressifs produits? </a:t>
            </a:r>
          </a:p>
        </p:txBody>
      </p:sp>
      <p:sp>
        <p:nvSpPr>
          <p:cNvPr id="2" name="Flèche : droite 1">
            <a:extLst>
              <a:ext uri="{FF2B5EF4-FFF2-40B4-BE49-F238E27FC236}">
                <a16:creationId xmlns:a16="http://schemas.microsoft.com/office/drawing/2014/main" id="{D28A76CA-DAF0-CD9A-8293-D509CEDE4F37}"/>
              </a:ext>
            </a:extLst>
          </p:cNvPr>
          <p:cNvSpPr/>
          <p:nvPr/>
        </p:nvSpPr>
        <p:spPr>
          <a:xfrm>
            <a:off x="-43320" y="1002082"/>
            <a:ext cx="462419" cy="626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888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3C7FBA3-61F4-F821-21F3-E9281A5F512D}"/>
              </a:ext>
            </a:extLst>
          </p:cNvPr>
          <p:cNvSpPr>
            <a:spLocks noGrp="1"/>
          </p:cNvSpPr>
          <p:nvPr>
            <p:ph idx="1"/>
          </p:nvPr>
        </p:nvSpPr>
        <p:spPr>
          <a:xfrm>
            <a:off x="838200" y="397657"/>
            <a:ext cx="10515600" cy="6353871"/>
          </a:xfrm>
        </p:spPr>
        <p:txBody>
          <a:bodyPr/>
          <a:lstStyle/>
          <a:p>
            <a:pPr marL="0" indent="0">
              <a:buNone/>
            </a:pPr>
            <a:r>
              <a:rPr lang="fr-FR" b="1" dirty="0"/>
              <a:t>Questionnements de l’élève lors de la réalisation et lors de l’évaluation formative</a:t>
            </a:r>
            <a:r>
              <a:rPr lang="fr-FR" dirty="0"/>
              <a:t>:</a:t>
            </a:r>
          </a:p>
          <a:p>
            <a:r>
              <a:rPr lang="fr-FR" dirty="0"/>
              <a:t>Quels objets et matériaux collecter pour développer mon projet?</a:t>
            </a:r>
          </a:p>
          <a:p>
            <a:r>
              <a:rPr lang="fr-FR" dirty="0"/>
              <a:t>Comment faire tenir et donner une cohérence figurative?</a:t>
            </a:r>
          </a:p>
          <a:p>
            <a:r>
              <a:rPr lang="fr-FR" dirty="0"/>
              <a:t>Comment orienter mes choix plastiques en tirant profit de l’inattendu?</a:t>
            </a:r>
          </a:p>
          <a:p>
            <a:r>
              <a:rPr lang="fr-FR" dirty="0"/>
              <a:t>Comment porter un regard réflexif sur ma réalisation pour ajuster mon projet à mes choix plastiques?</a:t>
            </a:r>
          </a:p>
          <a:p>
            <a:r>
              <a:rPr lang="fr-FR" dirty="0"/>
              <a:t>Comment les œuvres vues et travaillées collectivement lors de la visite peuvent venir soutenir et ouvrir ma réflexion?</a:t>
            </a:r>
          </a:p>
        </p:txBody>
      </p:sp>
    </p:spTree>
    <p:extLst>
      <p:ext uri="{BB962C8B-B14F-4D97-AF65-F5344CB8AC3E}">
        <p14:creationId xmlns:p14="http://schemas.microsoft.com/office/powerpoint/2010/main" val="181338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C1A73D-2C0C-F64B-9B79-326AF39B4A26}"/>
              </a:ext>
            </a:extLst>
          </p:cNvPr>
          <p:cNvSpPr>
            <a:spLocks noGrp="1"/>
          </p:cNvSpPr>
          <p:nvPr>
            <p:ph idx="1"/>
          </p:nvPr>
        </p:nvSpPr>
        <p:spPr>
          <a:xfrm>
            <a:off x="338203" y="360080"/>
            <a:ext cx="11165909" cy="5940512"/>
          </a:xfrm>
        </p:spPr>
        <p:txBody>
          <a:bodyPr>
            <a:normAutofit/>
          </a:bodyPr>
          <a:lstStyle/>
          <a:p>
            <a:pPr marL="0" indent="0">
              <a:buNone/>
            </a:pPr>
            <a:r>
              <a:rPr lang="fr-FR" dirty="0"/>
              <a:t>	</a:t>
            </a:r>
            <a:r>
              <a:rPr lang="fr-FR" dirty="0">
                <a:solidFill>
                  <a:srgbClr val="FF0000"/>
                </a:solidFill>
              </a:rPr>
              <a:t>Verbalisation</a:t>
            </a:r>
            <a:r>
              <a:rPr lang="fr-FR" dirty="0"/>
              <a:t> qui s’appuie sur les œuvres vues lors de l’exposition non comme modèles mais comme exemplifications, 5 à 6 productions d’élèves sont sélectionnées pour leur variété :</a:t>
            </a:r>
          </a:p>
          <a:p>
            <a:r>
              <a:rPr lang="fr-FR" dirty="0"/>
              <a:t>Qu’est-ce qui est assemblé?  </a:t>
            </a:r>
          </a:p>
          <a:p>
            <a:r>
              <a:rPr lang="fr-FR" dirty="0"/>
              <a:t>Comment?                                                  </a:t>
            </a:r>
          </a:p>
          <a:p>
            <a:r>
              <a:rPr lang="fr-FR" dirty="0"/>
              <a:t> Une figure (et/ou ronde-bosse) est-elle obtenue?</a:t>
            </a:r>
          </a:p>
          <a:p>
            <a:r>
              <a:rPr lang="fr-FR" dirty="0"/>
              <a:t>Quels effets, émotions, sentiments, réflexions</a:t>
            </a:r>
            <a:r>
              <a:rPr lang="fr-FR" dirty="0">
                <a:solidFill>
                  <a:srgbClr val="0070C0"/>
                </a:solidFill>
              </a:rPr>
              <a:t>, </a:t>
            </a:r>
            <a:r>
              <a:rPr lang="fr-FR" dirty="0"/>
              <a:t>la production éveille-t-elle?</a:t>
            </a:r>
            <a:endParaRPr lang="fr-FR" dirty="0">
              <a:solidFill>
                <a:srgbClr val="0070C0"/>
              </a:solidFill>
            </a:endParaRPr>
          </a:p>
          <a:p>
            <a:pPr marL="0" indent="0">
              <a:buNone/>
            </a:pPr>
            <a:r>
              <a:rPr lang="fr-FR" sz="2400" b="1" u="sng" dirty="0">
                <a:solidFill>
                  <a:srgbClr val="FF0000"/>
                </a:solidFill>
              </a:rPr>
              <a:t>Retour (démarche réflexive) </a:t>
            </a:r>
            <a:r>
              <a:rPr lang="fr-FR" sz="2400" b="1" dirty="0">
                <a:solidFill>
                  <a:srgbClr val="FF0000"/>
                </a:solidFill>
              </a:rPr>
              <a:t>: comment ce sentiment est-il produit?</a:t>
            </a:r>
          </a:p>
          <a:p>
            <a:pPr marL="0" indent="0">
              <a:buNone/>
            </a:pPr>
            <a:r>
              <a:rPr lang="fr-FR" sz="2400" b="1" dirty="0">
                <a:solidFill>
                  <a:srgbClr val="FF0000"/>
                </a:solidFill>
              </a:rPr>
              <a:t>Par quels </a:t>
            </a:r>
            <a:r>
              <a:rPr lang="fr-FR" sz="2400" b="1" u="sng" dirty="0">
                <a:solidFill>
                  <a:srgbClr val="FF0000"/>
                </a:solidFill>
              </a:rPr>
              <a:t>effets plastiques </a:t>
            </a:r>
            <a:r>
              <a:rPr lang="fr-FR" sz="2400" b="1" dirty="0">
                <a:solidFill>
                  <a:srgbClr val="FF0000"/>
                </a:solidFill>
              </a:rPr>
              <a:t>(résultat visuel ou tactile produit par l'utilisation volontaire de moyens techniques :outils, gestes, matériaux, supports)?</a:t>
            </a:r>
            <a:endParaRPr lang="fr-FR" b="1" dirty="0">
              <a:solidFill>
                <a:srgbClr val="FF0000"/>
              </a:solidFill>
            </a:endParaRPr>
          </a:p>
          <a:p>
            <a:pPr marL="0" indent="0">
              <a:buNone/>
            </a:pPr>
            <a:r>
              <a:rPr lang="fr-FR" dirty="0"/>
              <a:t>      	Possibilité de réajuster intention/action lors de la dernière phase de réalisation (après verbalisation)</a:t>
            </a:r>
          </a:p>
          <a:p>
            <a:endParaRPr lang="fr-FR" dirty="0"/>
          </a:p>
        </p:txBody>
      </p:sp>
      <p:sp>
        <p:nvSpPr>
          <p:cNvPr id="4" name="Flèche : droite 3">
            <a:extLst>
              <a:ext uri="{FF2B5EF4-FFF2-40B4-BE49-F238E27FC236}">
                <a16:creationId xmlns:a16="http://schemas.microsoft.com/office/drawing/2014/main" id="{D2DF8CCD-7C06-2F0A-1A81-790587AAD2D4}"/>
              </a:ext>
            </a:extLst>
          </p:cNvPr>
          <p:cNvSpPr/>
          <p:nvPr/>
        </p:nvSpPr>
        <p:spPr>
          <a:xfrm>
            <a:off x="687888" y="5430031"/>
            <a:ext cx="588723" cy="2317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F26E85EB-3072-85E6-5D10-8413A43FB203}"/>
              </a:ext>
            </a:extLst>
          </p:cNvPr>
          <p:cNvSpPr/>
          <p:nvPr/>
        </p:nvSpPr>
        <p:spPr>
          <a:xfrm flipV="1">
            <a:off x="687888" y="482250"/>
            <a:ext cx="588723" cy="2317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7379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8708C69-5168-3A7C-10F5-0CE29A248602}"/>
              </a:ext>
            </a:extLst>
          </p:cNvPr>
          <p:cNvSpPr>
            <a:spLocks noGrp="1"/>
          </p:cNvSpPr>
          <p:nvPr>
            <p:ph idx="1"/>
          </p:nvPr>
        </p:nvSpPr>
        <p:spPr>
          <a:xfrm>
            <a:off x="412315" y="475989"/>
            <a:ext cx="10515600" cy="5663396"/>
          </a:xfrm>
        </p:spPr>
        <p:txBody>
          <a:bodyPr>
            <a:normAutofit fontScale="92500"/>
          </a:bodyPr>
          <a:lstStyle/>
          <a:p>
            <a:pPr marL="0" indent="0">
              <a:buNone/>
            </a:pPr>
            <a:r>
              <a:rPr lang="fr-FR" b="1" u="sng" dirty="0"/>
              <a:t>TRACE ECRITE</a:t>
            </a:r>
            <a:r>
              <a:rPr lang="fr-FR" b="1" dirty="0"/>
              <a:t>, compétences visées:</a:t>
            </a:r>
          </a:p>
          <a:p>
            <a:pPr marL="0" indent="0">
              <a:buNone/>
            </a:pPr>
            <a:r>
              <a:rPr lang="fr-FR" b="1" dirty="0"/>
              <a:t>-S’exprimer, analyser sa pratique, celle de ses pairs</a:t>
            </a:r>
          </a:p>
          <a:p>
            <a:pPr marL="0" indent="0">
              <a:buNone/>
            </a:pPr>
            <a:r>
              <a:rPr lang="fr-FR" b="1" dirty="0"/>
              <a:t>-Se repérer dans le domaine des arts plastiques</a:t>
            </a:r>
          </a:p>
          <a:p>
            <a:pPr marL="0" indent="0">
              <a:buNone/>
            </a:pPr>
            <a:r>
              <a:rPr lang="fr-FR" dirty="0"/>
              <a:t>             </a:t>
            </a:r>
            <a:r>
              <a:rPr lang="fr-FR" b="1" u="sng" dirty="0">
                <a:solidFill>
                  <a:srgbClr val="0070C0"/>
                </a:solidFill>
              </a:rPr>
              <a:t>Fiche</a:t>
            </a:r>
            <a:r>
              <a:rPr lang="fr-FR" dirty="0"/>
              <a:t> comportant les images des références sélectionnées lors de l’exposition et les demandes de réponses écrites:</a:t>
            </a:r>
          </a:p>
          <a:p>
            <a:r>
              <a:rPr lang="fr-FR" b="1" dirty="0"/>
              <a:t>Ma production</a:t>
            </a:r>
            <a:r>
              <a:rPr lang="fr-FR" dirty="0"/>
              <a:t>: -qu’est-ce qui est assemblé? Comment?                                                </a:t>
            </a:r>
          </a:p>
          <a:p>
            <a:pPr marL="0" indent="0">
              <a:buNone/>
            </a:pPr>
            <a:r>
              <a:rPr lang="fr-FR" dirty="0"/>
              <a:t>                                     -Quelle figure (et/ou ronde-bosse) est-elle obtenue?</a:t>
            </a:r>
          </a:p>
          <a:p>
            <a:pPr marL="0" indent="0">
              <a:buNone/>
            </a:pPr>
            <a:r>
              <a:rPr lang="fr-FR" dirty="0"/>
              <a:t>                                     -Quels effets, émotions, sentiments, réflexions,   				ma production éveille-t-elle?</a:t>
            </a:r>
          </a:p>
          <a:p>
            <a:pPr marL="0" indent="0">
              <a:buNone/>
            </a:pPr>
            <a:r>
              <a:rPr lang="fr-FR" dirty="0"/>
              <a:t>                                      -Comment ai-je utilisé mes outils, matériaux,   				objets pour que ses effets soient produits?</a:t>
            </a:r>
          </a:p>
          <a:p>
            <a:r>
              <a:rPr lang="fr-FR" b="1" dirty="0"/>
              <a:t>Quelle est l’œuvre est la plus proche de ma démarche et pourquoi?</a:t>
            </a:r>
          </a:p>
        </p:txBody>
      </p:sp>
      <p:sp>
        <p:nvSpPr>
          <p:cNvPr id="4" name="Flèche : droite 3">
            <a:extLst>
              <a:ext uri="{FF2B5EF4-FFF2-40B4-BE49-F238E27FC236}">
                <a16:creationId xmlns:a16="http://schemas.microsoft.com/office/drawing/2014/main" id="{259CD074-EAEB-9846-932F-9241605BBE5C}"/>
              </a:ext>
            </a:extLst>
          </p:cNvPr>
          <p:cNvSpPr/>
          <p:nvPr/>
        </p:nvSpPr>
        <p:spPr>
          <a:xfrm>
            <a:off x="412315" y="1979112"/>
            <a:ext cx="978408" cy="371900"/>
          </a:xfrm>
          <a:prstGeom prst="rightArrow">
            <a:avLst>
              <a:gd name="adj1" fmla="val 3652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5324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5288A-E90F-F267-99E7-ACB7CE8022B7}"/>
              </a:ext>
            </a:extLst>
          </p:cNvPr>
          <p:cNvSpPr>
            <a:spLocks noGrp="1"/>
          </p:cNvSpPr>
          <p:nvPr>
            <p:ph type="title"/>
          </p:nvPr>
        </p:nvSpPr>
        <p:spPr>
          <a:xfrm>
            <a:off x="838200" y="365125"/>
            <a:ext cx="10515600" cy="4482448"/>
          </a:xfrm>
        </p:spPr>
        <p:txBody>
          <a:bodyPr>
            <a:normAutofit/>
          </a:bodyPr>
          <a:lstStyle/>
          <a:p>
            <a:r>
              <a:rPr lang="fr-FR" dirty="0"/>
              <a:t>L'assemblage est la combinaison d'objets ou d'éléments détournés, parfois même de rebuts, le plus souvent issus de la vie quotidienne.</a:t>
            </a:r>
          </a:p>
        </p:txBody>
      </p:sp>
    </p:spTree>
    <p:extLst>
      <p:ext uri="{BB962C8B-B14F-4D97-AF65-F5344CB8AC3E}">
        <p14:creationId xmlns:p14="http://schemas.microsoft.com/office/powerpoint/2010/main" val="2342436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D95AAB-49C5-3880-B204-49E1C0ECD89A}"/>
              </a:ext>
            </a:extLst>
          </p:cNvPr>
          <p:cNvSpPr>
            <a:spLocks noGrp="1"/>
          </p:cNvSpPr>
          <p:nvPr>
            <p:ph idx="1"/>
          </p:nvPr>
        </p:nvSpPr>
        <p:spPr>
          <a:xfrm>
            <a:off x="838200" y="660704"/>
            <a:ext cx="10515600" cy="5652414"/>
          </a:xfrm>
        </p:spPr>
        <p:txBody>
          <a:bodyPr/>
          <a:lstStyle/>
          <a:p>
            <a:r>
              <a:rPr lang="fr-FR" b="1" dirty="0"/>
              <a:t>Evaluation du volume réalisé</a:t>
            </a:r>
            <a:r>
              <a:rPr lang="fr-FR" dirty="0"/>
              <a:t>:</a:t>
            </a:r>
          </a:p>
          <a:p>
            <a:pPr marL="0" indent="0">
              <a:buNone/>
            </a:pPr>
            <a:r>
              <a:rPr lang="fr-FR" u="sng" dirty="0"/>
              <a:t> S’exprimer , produire créer:</a:t>
            </a:r>
          </a:p>
          <a:p>
            <a:pPr marL="0" indent="0">
              <a:buNone/>
            </a:pPr>
            <a:r>
              <a:rPr lang="fr-FR" dirty="0"/>
              <a:t>-Exploitation des objets et de leurs qualités physiques</a:t>
            </a:r>
          </a:p>
          <a:p>
            <a:pPr marL="0" indent="0">
              <a:buNone/>
            </a:pPr>
            <a:r>
              <a:rPr lang="fr-FR" dirty="0"/>
              <a:t>-De l’hétérogénéité à la cohérence plastique: modalités d’assemblage, cohérence du volume comme objet sculptural.</a:t>
            </a:r>
          </a:p>
          <a:p>
            <a:pPr marL="0" indent="0">
              <a:buNone/>
            </a:pPr>
            <a:r>
              <a:rPr lang="fr-FR" dirty="0"/>
              <a:t>- Traduction d’une intention expressive à travers les choix plastiques opérés</a:t>
            </a:r>
          </a:p>
          <a:p>
            <a:pPr marL="0" indent="0">
              <a:buNone/>
            </a:pPr>
            <a:r>
              <a:rPr lang="fr-FR" u="sng" dirty="0"/>
              <a:t>Mettre en œuvre un projet artistique:</a:t>
            </a:r>
          </a:p>
          <a:p>
            <a:pPr marL="0" indent="0">
              <a:buNone/>
            </a:pPr>
            <a:r>
              <a:rPr lang="fr-FR" dirty="0"/>
              <a:t>Prise en compte de l’inattendu et évolution du projet lors du processus créatif</a:t>
            </a:r>
          </a:p>
          <a:p>
            <a:pPr marL="0" indent="0">
              <a:buNone/>
            </a:pPr>
            <a:endParaRPr lang="fr-FR" dirty="0"/>
          </a:p>
        </p:txBody>
      </p:sp>
    </p:spTree>
    <p:extLst>
      <p:ext uri="{BB962C8B-B14F-4D97-AF65-F5344CB8AC3E}">
        <p14:creationId xmlns:p14="http://schemas.microsoft.com/office/powerpoint/2010/main" val="405271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A74DA7F-1F42-E325-4302-160DB8024C57}"/>
              </a:ext>
            </a:extLst>
          </p:cNvPr>
          <p:cNvSpPr>
            <a:spLocks noGrp="1"/>
          </p:cNvSpPr>
          <p:nvPr>
            <p:ph idx="1"/>
          </p:nvPr>
        </p:nvSpPr>
        <p:spPr>
          <a:xfrm>
            <a:off x="838200" y="576197"/>
            <a:ext cx="10515600" cy="5600766"/>
          </a:xfrm>
        </p:spPr>
        <p:txBody>
          <a:bodyPr>
            <a:normAutofit lnSpcReduction="10000"/>
          </a:bodyPr>
          <a:lstStyle/>
          <a:p>
            <a:pPr marL="0" indent="0">
              <a:buNone/>
            </a:pPr>
            <a:r>
              <a:rPr lang="fr-FR" sz="3200" dirty="0">
                <a:solidFill>
                  <a:srgbClr val="C00000"/>
                </a:solidFill>
              </a:rPr>
              <a:t>Comment le geste d’assembler permet-il l’exploitation plastique et expressive d’objets du quotidien?</a:t>
            </a:r>
          </a:p>
          <a:p>
            <a:pPr marL="0" indent="0">
              <a:buNone/>
            </a:pPr>
            <a:endParaRPr lang="fr-FR" dirty="0"/>
          </a:p>
          <a:p>
            <a:pPr marL="0" indent="0">
              <a:buNone/>
            </a:pPr>
            <a:r>
              <a:rPr lang="fr-FR" sz="3200" dirty="0">
                <a:solidFill>
                  <a:schemeClr val="tx2">
                    <a:lumMod val="75000"/>
                    <a:lumOff val="25000"/>
                  </a:schemeClr>
                </a:solidFill>
              </a:rPr>
              <a:t>  </a:t>
            </a:r>
            <a:r>
              <a:rPr lang="fr-FR" sz="3200" b="1" dirty="0">
                <a:solidFill>
                  <a:schemeClr val="accent5">
                    <a:lumMod val="75000"/>
                  </a:schemeClr>
                </a:solidFill>
              </a:rPr>
              <a:t>Comment le sens peut-il se construire pour le spectateur en présence d’une sculpture en ronde-bosse obtenue par assemblage?</a:t>
            </a:r>
          </a:p>
          <a:p>
            <a:pPr marL="0" indent="0">
              <a:buNone/>
            </a:pPr>
            <a:r>
              <a:rPr lang="fr-FR" sz="3200" b="1" dirty="0">
                <a:solidFill>
                  <a:schemeClr val="tx2">
                    <a:lumMod val="50000"/>
                    <a:lumOff val="50000"/>
                  </a:schemeClr>
                </a:solidFill>
              </a:rPr>
              <a:t>   </a:t>
            </a:r>
            <a:r>
              <a:rPr lang="fr-FR" sz="3200" b="1" dirty="0">
                <a:solidFill>
                  <a:schemeClr val="tx2">
                    <a:lumMod val="75000"/>
                    <a:lumOff val="25000"/>
                  </a:schemeClr>
                </a:solidFill>
              </a:rPr>
              <a:t>Cette </a:t>
            </a:r>
            <a:r>
              <a:rPr lang="fr-FR" sz="3600" b="1" u="sng" dirty="0">
                <a:solidFill>
                  <a:schemeClr val="tx2">
                    <a:lumMod val="75000"/>
                    <a:lumOff val="25000"/>
                  </a:schemeClr>
                </a:solidFill>
              </a:rPr>
              <a:t>hétérogénéité</a:t>
            </a:r>
            <a:r>
              <a:rPr lang="fr-FR" sz="3200" b="1" dirty="0">
                <a:solidFill>
                  <a:schemeClr val="tx2">
                    <a:lumMod val="75000"/>
                    <a:lumOff val="25000"/>
                  </a:schemeClr>
                </a:solidFill>
              </a:rPr>
              <a:t> conduit-elle à une certaine </a:t>
            </a:r>
            <a:r>
              <a:rPr lang="fr-FR" sz="3600" b="1" u="sng" dirty="0">
                <a:solidFill>
                  <a:schemeClr val="tx2">
                    <a:lumMod val="75000"/>
                    <a:lumOff val="25000"/>
                  </a:schemeClr>
                </a:solidFill>
              </a:rPr>
              <a:t>unité sémantique</a:t>
            </a:r>
            <a:r>
              <a:rPr lang="fr-FR" sz="3200" b="1" dirty="0">
                <a:solidFill>
                  <a:schemeClr val="tx2">
                    <a:lumMod val="75000"/>
                    <a:lumOff val="25000"/>
                  </a:schemeClr>
                </a:solidFill>
              </a:rPr>
              <a:t>?</a:t>
            </a:r>
          </a:p>
          <a:p>
            <a:pPr marL="0" indent="0">
              <a:buNone/>
            </a:pPr>
            <a:r>
              <a:rPr lang="fr-FR" sz="3200" b="1" dirty="0">
                <a:solidFill>
                  <a:schemeClr val="tx2">
                    <a:lumMod val="50000"/>
                    <a:lumOff val="50000"/>
                  </a:schemeClr>
                </a:solidFill>
              </a:rPr>
              <a:t>Quelles hétérogénéités? Formes? Matériaux? Textures? Couleurs?</a:t>
            </a:r>
          </a:p>
          <a:p>
            <a:pPr marL="0" indent="0">
              <a:buNone/>
            </a:pPr>
            <a:r>
              <a:rPr lang="fr-FR" sz="3200" b="1" dirty="0">
                <a:solidFill>
                  <a:schemeClr val="tx2">
                    <a:lumMod val="50000"/>
                    <a:lumOff val="50000"/>
                  </a:schemeClr>
                </a:solidFill>
              </a:rPr>
              <a:t>Quels sens recueillis? Quels effets produits?</a:t>
            </a:r>
          </a:p>
        </p:txBody>
      </p:sp>
      <p:sp>
        <p:nvSpPr>
          <p:cNvPr id="5" name="Flèche : droite 4">
            <a:extLst>
              <a:ext uri="{FF2B5EF4-FFF2-40B4-BE49-F238E27FC236}">
                <a16:creationId xmlns:a16="http://schemas.microsoft.com/office/drawing/2014/main" id="{EE7FAE62-47E2-43C3-323D-CA2C721752B6}"/>
              </a:ext>
            </a:extLst>
          </p:cNvPr>
          <p:cNvSpPr/>
          <p:nvPr/>
        </p:nvSpPr>
        <p:spPr>
          <a:xfrm>
            <a:off x="200416" y="2167004"/>
            <a:ext cx="726510" cy="3757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63069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FF4426-90DE-32FF-11CF-17DDD8736A72}"/>
              </a:ext>
            </a:extLst>
          </p:cNvPr>
          <p:cNvSpPr>
            <a:spLocks noGrp="1"/>
          </p:cNvSpPr>
          <p:nvPr>
            <p:ph type="title"/>
          </p:nvPr>
        </p:nvSpPr>
        <p:spPr>
          <a:xfrm>
            <a:off x="838200" y="365126"/>
            <a:ext cx="10515600" cy="1075368"/>
          </a:xfrm>
        </p:spPr>
        <p:txBody>
          <a:bodyPr>
            <a:normAutofit fontScale="90000"/>
          </a:bodyPr>
          <a:lstStyle/>
          <a:p>
            <a:r>
              <a:rPr lang="fr-FR" dirty="0"/>
              <a:t>Questions face à des œuvres choisies:</a:t>
            </a:r>
            <a:br>
              <a:rPr lang="fr-FR" dirty="0"/>
            </a:br>
            <a:endParaRPr lang="fr-FR" dirty="0"/>
          </a:p>
        </p:txBody>
      </p:sp>
      <p:sp>
        <p:nvSpPr>
          <p:cNvPr id="3" name="Espace réservé du contenu 2">
            <a:extLst>
              <a:ext uri="{FF2B5EF4-FFF2-40B4-BE49-F238E27FC236}">
                <a16:creationId xmlns:a16="http://schemas.microsoft.com/office/drawing/2014/main" id="{C57A704F-FF4E-E1DB-F44C-3F07018CBB25}"/>
              </a:ext>
            </a:extLst>
          </p:cNvPr>
          <p:cNvSpPr>
            <a:spLocks noGrp="1"/>
          </p:cNvSpPr>
          <p:nvPr>
            <p:ph idx="1"/>
          </p:nvPr>
        </p:nvSpPr>
        <p:spPr>
          <a:xfrm>
            <a:off x="1038067" y="1777012"/>
            <a:ext cx="10515600" cy="4052340"/>
          </a:xfrm>
        </p:spPr>
        <p:txBody>
          <a:bodyPr>
            <a:normAutofit fontScale="77500" lnSpcReduction="20000"/>
          </a:bodyPr>
          <a:lstStyle/>
          <a:p>
            <a:r>
              <a:rPr lang="fr-FR" dirty="0"/>
              <a:t>Qu’est-ce qui est assemblé?    </a:t>
            </a:r>
          </a:p>
          <a:p>
            <a:r>
              <a:rPr lang="fr-FR" dirty="0"/>
              <a:t>Comment?                                                       </a:t>
            </a:r>
            <a:r>
              <a:rPr lang="fr-FR" dirty="0">
                <a:solidFill>
                  <a:srgbClr val="C00000"/>
                </a:solidFill>
              </a:rPr>
              <a:t>hétérogénéité  </a:t>
            </a:r>
            <a:r>
              <a:rPr lang="fr-FR" dirty="0"/>
              <a:t>    </a:t>
            </a:r>
          </a:p>
          <a:p>
            <a:endParaRPr lang="fr-FR" dirty="0"/>
          </a:p>
          <a:p>
            <a:r>
              <a:rPr lang="fr-FR" dirty="0"/>
              <a:t> Une figure (et/ou ronde-bosse) est-elle obtenue?</a:t>
            </a:r>
          </a:p>
          <a:p>
            <a:r>
              <a:rPr lang="fr-FR" dirty="0"/>
              <a:t>Quels effets, émotions, sentiments, réflexions</a:t>
            </a:r>
            <a:r>
              <a:rPr lang="fr-FR" dirty="0">
                <a:solidFill>
                  <a:srgbClr val="0070C0"/>
                </a:solidFill>
              </a:rPr>
              <a:t>,                 cohérence</a:t>
            </a:r>
          </a:p>
          <a:p>
            <a:pPr marL="0" indent="0">
              <a:buNone/>
            </a:pPr>
            <a:r>
              <a:rPr lang="fr-FR" dirty="0"/>
              <a:t> l’œuvre éveille-t-elle?</a:t>
            </a:r>
          </a:p>
          <a:p>
            <a:pPr marL="0" indent="0">
              <a:buNone/>
            </a:pPr>
            <a:endParaRPr lang="fr-FR" dirty="0">
              <a:solidFill>
                <a:srgbClr val="0070C0"/>
              </a:solidFill>
            </a:endParaRPr>
          </a:p>
          <a:p>
            <a:pPr marL="0" indent="0">
              <a:buNone/>
            </a:pPr>
            <a:r>
              <a:rPr lang="fr-FR" sz="3800" u="sng" dirty="0">
                <a:solidFill>
                  <a:srgbClr val="0070C0"/>
                </a:solidFill>
              </a:rPr>
              <a:t>Retour (démarche réflexive) </a:t>
            </a:r>
            <a:r>
              <a:rPr lang="fr-FR" dirty="0">
                <a:solidFill>
                  <a:srgbClr val="0070C0"/>
                </a:solidFill>
              </a:rPr>
              <a:t>: comment ce sentiment est-il produit?</a:t>
            </a:r>
          </a:p>
          <a:p>
            <a:pPr marL="0" indent="0">
              <a:buNone/>
            </a:pPr>
            <a:r>
              <a:rPr lang="fr-FR" sz="3800" dirty="0">
                <a:solidFill>
                  <a:srgbClr val="0070C0"/>
                </a:solidFill>
              </a:rPr>
              <a:t>Par quels </a:t>
            </a:r>
            <a:r>
              <a:rPr lang="fr-FR" sz="3800" b="1" u="sng" dirty="0">
                <a:solidFill>
                  <a:srgbClr val="0070C0"/>
                </a:solidFill>
              </a:rPr>
              <a:t>effets plastiques </a:t>
            </a:r>
            <a:r>
              <a:rPr lang="fr-FR" dirty="0">
                <a:solidFill>
                  <a:srgbClr val="0070C0"/>
                </a:solidFill>
              </a:rPr>
              <a:t>(résultat visuel ou tactile produit par l'utilisation volontaire de moyens techniques :outils, gestes, matériaux, supports)?</a:t>
            </a:r>
          </a:p>
          <a:p>
            <a:pPr marL="0" indent="0">
              <a:buNone/>
            </a:pPr>
            <a:r>
              <a:rPr lang="fr-FR" dirty="0"/>
              <a:t>                             </a:t>
            </a:r>
          </a:p>
        </p:txBody>
      </p:sp>
      <p:sp>
        <p:nvSpPr>
          <p:cNvPr id="6" name="Accolade fermante 5">
            <a:extLst>
              <a:ext uri="{FF2B5EF4-FFF2-40B4-BE49-F238E27FC236}">
                <a16:creationId xmlns:a16="http://schemas.microsoft.com/office/drawing/2014/main" id="{942A1A4C-466F-FAF5-FBB7-25831F02CAC4}"/>
              </a:ext>
            </a:extLst>
          </p:cNvPr>
          <p:cNvSpPr/>
          <p:nvPr/>
        </p:nvSpPr>
        <p:spPr>
          <a:xfrm>
            <a:off x="5048806" y="1689173"/>
            <a:ext cx="538619" cy="103966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7" name="Accolade fermante 6">
            <a:extLst>
              <a:ext uri="{FF2B5EF4-FFF2-40B4-BE49-F238E27FC236}">
                <a16:creationId xmlns:a16="http://schemas.microsoft.com/office/drawing/2014/main" id="{2525857B-39B6-26C5-2F31-EA00658B1466}"/>
              </a:ext>
            </a:extLst>
          </p:cNvPr>
          <p:cNvSpPr/>
          <p:nvPr/>
        </p:nvSpPr>
        <p:spPr>
          <a:xfrm>
            <a:off x="7280163" y="2965536"/>
            <a:ext cx="538620" cy="9269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mc:AlternateContent xmlns:mc="http://schemas.openxmlformats.org/markup-compatibility/2006" xmlns:p14="http://schemas.microsoft.com/office/powerpoint/2010/main">
        <mc:Choice Requires="p14">
          <p:contentPart p14:bwMode="auto" r:id="rId2">
            <p14:nvContentPartPr>
              <p14:cNvPr id="10" name="Encre 9">
                <a:extLst>
                  <a:ext uri="{FF2B5EF4-FFF2-40B4-BE49-F238E27FC236}">
                    <a16:creationId xmlns:a16="http://schemas.microsoft.com/office/drawing/2014/main" id="{8F4A2B23-16B8-6737-B554-02361B65CD15}"/>
                  </a:ext>
                </a:extLst>
              </p14:cNvPr>
              <p14:cNvContentPartPr/>
              <p14:nvPr/>
            </p14:nvContentPartPr>
            <p14:xfrm>
              <a:off x="387187" y="2527402"/>
              <a:ext cx="414360" cy="2257920"/>
            </p14:xfrm>
          </p:contentPart>
        </mc:Choice>
        <mc:Fallback xmlns="">
          <p:pic>
            <p:nvPicPr>
              <p:cNvPr id="10" name="Encre 9">
                <a:extLst>
                  <a:ext uri="{FF2B5EF4-FFF2-40B4-BE49-F238E27FC236}">
                    <a16:creationId xmlns:a16="http://schemas.microsoft.com/office/drawing/2014/main" id="{8F4A2B23-16B8-6737-B554-02361B65CD15}"/>
                  </a:ext>
                </a:extLst>
              </p:cNvPr>
              <p:cNvPicPr/>
              <p:nvPr/>
            </p:nvPicPr>
            <p:blipFill>
              <a:blip r:embed="rId3"/>
              <a:stretch>
                <a:fillRect/>
              </a:stretch>
            </p:blipFill>
            <p:spPr>
              <a:xfrm>
                <a:off x="381067" y="2521282"/>
                <a:ext cx="426600" cy="227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Encre 10">
                <a:extLst>
                  <a:ext uri="{FF2B5EF4-FFF2-40B4-BE49-F238E27FC236}">
                    <a16:creationId xmlns:a16="http://schemas.microsoft.com/office/drawing/2014/main" id="{83BC8340-23F9-4809-2927-73667B5F5814}"/>
                  </a:ext>
                </a:extLst>
              </p14:cNvPr>
              <p14:cNvContentPartPr/>
              <p14:nvPr/>
            </p14:nvContentPartPr>
            <p14:xfrm>
              <a:off x="463147" y="2115922"/>
              <a:ext cx="344160" cy="364680"/>
            </p14:xfrm>
          </p:contentPart>
        </mc:Choice>
        <mc:Fallback xmlns="">
          <p:pic>
            <p:nvPicPr>
              <p:cNvPr id="11" name="Encre 10">
                <a:extLst>
                  <a:ext uri="{FF2B5EF4-FFF2-40B4-BE49-F238E27FC236}">
                    <a16:creationId xmlns:a16="http://schemas.microsoft.com/office/drawing/2014/main" id="{83BC8340-23F9-4809-2927-73667B5F5814}"/>
                  </a:ext>
                </a:extLst>
              </p:cNvPr>
              <p:cNvPicPr/>
              <p:nvPr/>
            </p:nvPicPr>
            <p:blipFill>
              <a:blip r:embed="rId5"/>
              <a:stretch>
                <a:fillRect/>
              </a:stretch>
            </p:blipFill>
            <p:spPr>
              <a:xfrm>
                <a:off x="457027" y="2109802"/>
                <a:ext cx="35640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DB1C49E8-EAE3-EF92-0C09-373FEC493399}"/>
                  </a:ext>
                </a:extLst>
              </p14:cNvPr>
              <p14:cNvContentPartPr/>
              <p14:nvPr/>
            </p14:nvContentPartPr>
            <p14:xfrm>
              <a:off x="463147" y="2029162"/>
              <a:ext cx="351360" cy="87840"/>
            </p14:xfrm>
          </p:contentPart>
        </mc:Choice>
        <mc:Fallback xmlns="">
          <p:pic>
            <p:nvPicPr>
              <p:cNvPr id="13" name="Encre 12">
                <a:extLst>
                  <a:ext uri="{FF2B5EF4-FFF2-40B4-BE49-F238E27FC236}">
                    <a16:creationId xmlns:a16="http://schemas.microsoft.com/office/drawing/2014/main" id="{DB1C49E8-EAE3-EF92-0C09-373FEC493399}"/>
                  </a:ext>
                </a:extLst>
              </p:cNvPr>
              <p:cNvPicPr/>
              <p:nvPr/>
            </p:nvPicPr>
            <p:blipFill>
              <a:blip r:embed="rId7"/>
              <a:stretch>
                <a:fillRect/>
              </a:stretch>
            </p:blipFill>
            <p:spPr>
              <a:xfrm>
                <a:off x="457027" y="2023042"/>
                <a:ext cx="3636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F15E567F-4AF2-0439-7FFB-861E9CE46CCB}"/>
                  </a:ext>
                </a:extLst>
              </p14:cNvPr>
              <p14:cNvContentPartPr/>
              <p14:nvPr/>
            </p14:nvContentPartPr>
            <p14:xfrm>
              <a:off x="699667" y="2104042"/>
              <a:ext cx="89640" cy="349920"/>
            </p14:xfrm>
          </p:contentPart>
        </mc:Choice>
        <mc:Fallback xmlns="">
          <p:pic>
            <p:nvPicPr>
              <p:cNvPr id="14" name="Encre 13">
                <a:extLst>
                  <a:ext uri="{FF2B5EF4-FFF2-40B4-BE49-F238E27FC236}">
                    <a16:creationId xmlns:a16="http://schemas.microsoft.com/office/drawing/2014/main" id="{F15E567F-4AF2-0439-7FFB-861E9CE46CCB}"/>
                  </a:ext>
                </a:extLst>
              </p:cNvPr>
              <p:cNvPicPr/>
              <p:nvPr/>
            </p:nvPicPr>
            <p:blipFill>
              <a:blip r:embed="rId9"/>
              <a:stretch>
                <a:fillRect/>
              </a:stretch>
            </p:blipFill>
            <p:spPr>
              <a:xfrm>
                <a:off x="693547" y="2097922"/>
                <a:ext cx="101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D056D422-3EDA-E421-6AEE-B4B25AB4D1DB}"/>
                  </a:ext>
                </a:extLst>
              </p14:cNvPr>
              <p14:cNvContentPartPr/>
              <p14:nvPr/>
            </p14:nvContentPartPr>
            <p14:xfrm>
              <a:off x="838200" y="4107082"/>
              <a:ext cx="470947" cy="1356480"/>
            </p14:xfrm>
          </p:contentPart>
        </mc:Choice>
        <mc:Fallback xmlns="">
          <p:pic>
            <p:nvPicPr>
              <p:cNvPr id="15" name="Encre 14">
                <a:extLst>
                  <a:ext uri="{FF2B5EF4-FFF2-40B4-BE49-F238E27FC236}">
                    <a16:creationId xmlns:a16="http://schemas.microsoft.com/office/drawing/2014/main" id="{D056D422-3EDA-E421-6AEE-B4B25AB4D1DB}"/>
                  </a:ext>
                </a:extLst>
              </p:cNvPr>
              <p:cNvPicPr/>
              <p:nvPr/>
            </p:nvPicPr>
            <p:blipFill>
              <a:blip r:embed="rId11"/>
              <a:stretch>
                <a:fillRect/>
              </a:stretch>
            </p:blipFill>
            <p:spPr>
              <a:xfrm>
                <a:off x="832084" y="4100964"/>
                <a:ext cx="483179" cy="136871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Encre 15">
                <a:extLst>
                  <a:ext uri="{FF2B5EF4-FFF2-40B4-BE49-F238E27FC236}">
                    <a16:creationId xmlns:a16="http://schemas.microsoft.com/office/drawing/2014/main" id="{B2704CB8-0EC7-29F7-30A2-089F343AE18F}"/>
                  </a:ext>
                </a:extLst>
              </p14:cNvPr>
              <p14:cNvContentPartPr/>
              <p14:nvPr/>
            </p14:nvContentPartPr>
            <p14:xfrm>
              <a:off x="425707" y="2429842"/>
              <a:ext cx="50400" cy="212400"/>
            </p14:xfrm>
          </p:contentPart>
        </mc:Choice>
        <mc:Fallback xmlns="">
          <p:pic>
            <p:nvPicPr>
              <p:cNvPr id="16" name="Encre 15">
                <a:extLst>
                  <a:ext uri="{FF2B5EF4-FFF2-40B4-BE49-F238E27FC236}">
                    <a16:creationId xmlns:a16="http://schemas.microsoft.com/office/drawing/2014/main" id="{B2704CB8-0EC7-29F7-30A2-089F343AE18F}"/>
                  </a:ext>
                </a:extLst>
              </p:cNvPr>
              <p:cNvPicPr/>
              <p:nvPr/>
            </p:nvPicPr>
            <p:blipFill>
              <a:blip r:embed="rId13"/>
              <a:stretch>
                <a:fillRect/>
              </a:stretch>
            </p:blipFill>
            <p:spPr>
              <a:xfrm>
                <a:off x="419587" y="2423722"/>
                <a:ext cx="62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Encre 16">
                <a:extLst>
                  <a:ext uri="{FF2B5EF4-FFF2-40B4-BE49-F238E27FC236}">
                    <a16:creationId xmlns:a16="http://schemas.microsoft.com/office/drawing/2014/main" id="{209107DA-9C1C-AE1D-105E-AA054221B4D1}"/>
                  </a:ext>
                </a:extLst>
              </p14:cNvPr>
              <p14:cNvContentPartPr/>
              <p14:nvPr/>
            </p14:nvContentPartPr>
            <p14:xfrm>
              <a:off x="-1765973" y="3344602"/>
              <a:ext cx="360" cy="360"/>
            </p14:xfrm>
          </p:contentPart>
        </mc:Choice>
        <mc:Fallback xmlns="">
          <p:pic>
            <p:nvPicPr>
              <p:cNvPr id="17" name="Encre 16">
                <a:extLst>
                  <a:ext uri="{FF2B5EF4-FFF2-40B4-BE49-F238E27FC236}">
                    <a16:creationId xmlns:a16="http://schemas.microsoft.com/office/drawing/2014/main" id="{209107DA-9C1C-AE1D-105E-AA054221B4D1}"/>
                  </a:ext>
                </a:extLst>
              </p:cNvPr>
              <p:cNvPicPr/>
              <p:nvPr/>
            </p:nvPicPr>
            <p:blipFill>
              <a:blip r:embed="rId15"/>
              <a:stretch>
                <a:fillRect/>
              </a:stretch>
            </p:blipFill>
            <p:spPr>
              <a:xfrm>
                <a:off x="-1772093" y="333848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Encre 17">
                <a:extLst>
                  <a:ext uri="{FF2B5EF4-FFF2-40B4-BE49-F238E27FC236}">
                    <a16:creationId xmlns:a16="http://schemas.microsoft.com/office/drawing/2014/main" id="{F4E8B71A-63F9-4521-0C47-04603CA83C57}"/>
                  </a:ext>
                </a:extLst>
              </p14:cNvPr>
              <p14:cNvContentPartPr/>
              <p14:nvPr/>
            </p14:nvContentPartPr>
            <p14:xfrm>
              <a:off x="-1841213" y="149962"/>
              <a:ext cx="360" cy="360"/>
            </p14:xfrm>
          </p:contentPart>
        </mc:Choice>
        <mc:Fallback xmlns="">
          <p:pic>
            <p:nvPicPr>
              <p:cNvPr id="18" name="Encre 17">
                <a:extLst>
                  <a:ext uri="{FF2B5EF4-FFF2-40B4-BE49-F238E27FC236}">
                    <a16:creationId xmlns:a16="http://schemas.microsoft.com/office/drawing/2014/main" id="{F4E8B71A-63F9-4521-0C47-04603CA83C57}"/>
                  </a:ext>
                </a:extLst>
              </p:cNvPr>
              <p:cNvPicPr/>
              <p:nvPr/>
            </p:nvPicPr>
            <p:blipFill>
              <a:blip r:embed="rId15"/>
              <a:stretch>
                <a:fillRect/>
              </a:stretch>
            </p:blipFill>
            <p:spPr>
              <a:xfrm>
                <a:off x="-1847333" y="14384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Encre 18">
                <a:extLst>
                  <a:ext uri="{FF2B5EF4-FFF2-40B4-BE49-F238E27FC236}">
                    <a16:creationId xmlns:a16="http://schemas.microsoft.com/office/drawing/2014/main" id="{653C02D7-3EC1-903F-F936-E178B5812AE3}"/>
                  </a:ext>
                </a:extLst>
              </p14:cNvPr>
              <p14:cNvContentPartPr/>
              <p14:nvPr/>
            </p14:nvContentPartPr>
            <p14:xfrm>
              <a:off x="-1966853" y="751162"/>
              <a:ext cx="360" cy="360"/>
            </p14:xfrm>
          </p:contentPart>
        </mc:Choice>
        <mc:Fallback xmlns="">
          <p:pic>
            <p:nvPicPr>
              <p:cNvPr id="19" name="Encre 18">
                <a:extLst>
                  <a:ext uri="{FF2B5EF4-FFF2-40B4-BE49-F238E27FC236}">
                    <a16:creationId xmlns:a16="http://schemas.microsoft.com/office/drawing/2014/main" id="{653C02D7-3EC1-903F-F936-E178B5812AE3}"/>
                  </a:ext>
                </a:extLst>
              </p:cNvPr>
              <p:cNvPicPr/>
              <p:nvPr/>
            </p:nvPicPr>
            <p:blipFill>
              <a:blip r:embed="rId15"/>
              <a:stretch>
                <a:fillRect/>
              </a:stretch>
            </p:blipFill>
            <p:spPr>
              <a:xfrm>
                <a:off x="-1972973" y="74504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Encre 19">
                <a:extLst>
                  <a:ext uri="{FF2B5EF4-FFF2-40B4-BE49-F238E27FC236}">
                    <a16:creationId xmlns:a16="http://schemas.microsoft.com/office/drawing/2014/main" id="{507FCCF3-6586-55D1-382F-78C11D25655D}"/>
                  </a:ext>
                </a:extLst>
              </p14:cNvPr>
              <p14:cNvContentPartPr/>
              <p14:nvPr/>
            </p14:nvContentPartPr>
            <p14:xfrm>
              <a:off x="-1578413" y="500962"/>
              <a:ext cx="360" cy="360"/>
            </p14:xfrm>
          </p:contentPart>
        </mc:Choice>
        <mc:Fallback xmlns="">
          <p:pic>
            <p:nvPicPr>
              <p:cNvPr id="20" name="Encre 19">
                <a:extLst>
                  <a:ext uri="{FF2B5EF4-FFF2-40B4-BE49-F238E27FC236}">
                    <a16:creationId xmlns:a16="http://schemas.microsoft.com/office/drawing/2014/main" id="{507FCCF3-6586-55D1-382F-78C11D25655D}"/>
                  </a:ext>
                </a:extLst>
              </p:cNvPr>
              <p:cNvPicPr/>
              <p:nvPr/>
            </p:nvPicPr>
            <p:blipFill>
              <a:blip r:embed="rId15"/>
              <a:stretch>
                <a:fillRect/>
              </a:stretch>
            </p:blipFill>
            <p:spPr>
              <a:xfrm>
                <a:off x="-1584533" y="49484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Encre 23">
                <a:extLst>
                  <a:ext uri="{FF2B5EF4-FFF2-40B4-BE49-F238E27FC236}">
                    <a16:creationId xmlns:a16="http://schemas.microsoft.com/office/drawing/2014/main" id="{5D2D8DBE-1EB0-D863-437E-7B457B422C88}"/>
                  </a:ext>
                </a:extLst>
              </p14:cNvPr>
              <p14:cNvContentPartPr/>
              <p14:nvPr/>
            </p14:nvContentPartPr>
            <p14:xfrm>
              <a:off x="-2843453" y="1402402"/>
              <a:ext cx="360" cy="360"/>
            </p14:xfrm>
          </p:contentPart>
        </mc:Choice>
        <mc:Fallback xmlns="">
          <p:pic>
            <p:nvPicPr>
              <p:cNvPr id="24" name="Encre 23">
                <a:extLst>
                  <a:ext uri="{FF2B5EF4-FFF2-40B4-BE49-F238E27FC236}">
                    <a16:creationId xmlns:a16="http://schemas.microsoft.com/office/drawing/2014/main" id="{5D2D8DBE-1EB0-D863-437E-7B457B422C88}"/>
                  </a:ext>
                </a:extLst>
              </p:cNvPr>
              <p:cNvPicPr/>
              <p:nvPr/>
            </p:nvPicPr>
            <p:blipFill>
              <a:blip r:embed="rId15"/>
              <a:stretch>
                <a:fillRect/>
              </a:stretch>
            </p:blipFill>
            <p:spPr>
              <a:xfrm>
                <a:off x="-2849573" y="1396282"/>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Encre 24">
                <a:extLst>
                  <a:ext uri="{FF2B5EF4-FFF2-40B4-BE49-F238E27FC236}">
                    <a16:creationId xmlns:a16="http://schemas.microsoft.com/office/drawing/2014/main" id="{FE5BD00A-910D-A0E4-6B76-9E6621E2A82A}"/>
                  </a:ext>
                </a:extLst>
              </p14:cNvPr>
              <p14:cNvContentPartPr/>
              <p14:nvPr/>
            </p14:nvContentPartPr>
            <p14:xfrm>
              <a:off x="-2843453" y="1361002"/>
              <a:ext cx="64800" cy="41760"/>
            </p14:xfrm>
          </p:contentPart>
        </mc:Choice>
        <mc:Fallback xmlns="">
          <p:pic>
            <p:nvPicPr>
              <p:cNvPr id="25" name="Encre 24">
                <a:extLst>
                  <a:ext uri="{FF2B5EF4-FFF2-40B4-BE49-F238E27FC236}">
                    <a16:creationId xmlns:a16="http://schemas.microsoft.com/office/drawing/2014/main" id="{FE5BD00A-910D-A0E4-6B76-9E6621E2A82A}"/>
                  </a:ext>
                </a:extLst>
              </p:cNvPr>
              <p:cNvPicPr/>
              <p:nvPr/>
            </p:nvPicPr>
            <p:blipFill>
              <a:blip r:embed="rId21"/>
              <a:stretch>
                <a:fillRect/>
              </a:stretch>
            </p:blipFill>
            <p:spPr>
              <a:xfrm>
                <a:off x="-2849573" y="1354882"/>
                <a:ext cx="77040" cy="54000"/>
              </a:xfrm>
              <a:prstGeom prst="rect">
                <a:avLst/>
              </a:prstGeom>
            </p:spPr>
          </p:pic>
        </mc:Fallback>
      </mc:AlternateContent>
    </p:spTree>
    <p:extLst>
      <p:ext uri="{BB962C8B-B14F-4D97-AF65-F5344CB8AC3E}">
        <p14:creationId xmlns:p14="http://schemas.microsoft.com/office/powerpoint/2010/main" val="718735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me, Arme de jet, fusil, intérieur&#10;&#10;Le contenu généré par l’IA peut être incorrect.">
            <a:extLst>
              <a:ext uri="{FF2B5EF4-FFF2-40B4-BE49-F238E27FC236}">
                <a16:creationId xmlns:a16="http://schemas.microsoft.com/office/drawing/2014/main" id="{4F98673C-8678-1ECA-B9EA-D955A454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8" y="338203"/>
            <a:ext cx="5970016" cy="4120896"/>
          </a:xfrm>
          <a:prstGeom prst="rect">
            <a:avLst/>
          </a:prstGeom>
        </p:spPr>
      </p:pic>
      <p:pic>
        <p:nvPicPr>
          <p:cNvPr id="7" name="Image 6" descr="Une image contenant panier, art&#10;&#10;Le contenu généré par l’IA peut être incorrect.">
            <a:extLst>
              <a:ext uri="{FF2B5EF4-FFF2-40B4-BE49-F238E27FC236}">
                <a16:creationId xmlns:a16="http://schemas.microsoft.com/office/drawing/2014/main" id="{C5D94FC6-ED45-3C43-EEC7-0A283C6E35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585" y="338203"/>
            <a:ext cx="5387340" cy="6393688"/>
          </a:xfrm>
          <a:prstGeom prst="rect">
            <a:avLst/>
          </a:prstGeom>
        </p:spPr>
      </p:pic>
      <p:sp>
        <p:nvSpPr>
          <p:cNvPr id="9" name="Sous-titre 2">
            <a:extLst>
              <a:ext uri="{FF2B5EF4-FFF2-40B4-BE49-F238E27FC236}">
                <a16:creationId xmlns:a16="http://schemas.microsoft.com/office/drawing/2014/main" id="{0FC22F71-8D50-D9B3-AA23-55146912B1AF}"/>
              </a:ext>
            </a:extLst>
          </p:cNvPr>
          <p:cNvSpPr>
            <a:spLocks noGrp="1"/>
          </p:cNvSpPr>
          <p:nvPr>
            <p:ph type="subTitle" idx="1"/>
          </p:nvPr>
        </p:nvSpPr>
        <p:spPr>
          <a:xfrm>
            <a:off x="301628" y="4609576"/>
            <a:ext cx="5794372" cy="1703541"/>
          </a:xfrm>
        </p:spPr>
        <p:txBody>
          <a:bodyPr>
            <a:normAutofit fontScale="92500" lnSpcReduction="10000"/>
          </a:bodyPr>
          <a:lstStyle/>
          <a:p>
            <a:r>
              <a:rPr lang="fr-FR" sz="3100" dirty="0"/>
              <a:t>Daniel </a:t>
            </a:r>
            <a:r>
              <a:rPr lang="fr-FR" sz="3100" dirty="0" err="1"/>
              <a:t>Dezeuze</a:t>
            </a:r>
            <a:r>
              <a:rPr lang="fr-FR" sz="3100" dirty="0"/>
              <a:t>, 1988, ensemble de 16 objets</a:t>
            </a:r>
          </a:p>
          <a:p>
            <a:r>
              <a:rPr lang="fr-FR" sz="3100" dirty="0"/>
              <a:t>bois, métal et plastique, dimensions variables</a:t>
            </a:r>
            <a:endParaRPr lang="fr-FR" dirty="0"/>
          </a:p>
        </p:txBody>
      </p:sp>
    </p:spTree>
    <p:extLst>
      <p:ext uri="{BB962C8B-B14F-4D97-AF65-F5344CB8AC3E}">
        <p14:creationId xmlns:p14="http://schemas.microsoft.com/office/powerpoint/2010/main" val="1590264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me&#10;&#10;Le contenu généré par l’IA peut être incorrect.">
            <a:extLst>
              <a:ext uri="{FF2B5EF4-FFF2-40B4-BE49-F238E27FC236}">
                <a16:creationId xmlns:a16="http://schemas.microsoft.com/office/drawing/2014/main" id="{F6EE77B7-CC5E-3DF6-E4A7-581913991E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846" y="161248"/>
            <a:ext cx="9111996" cy="5134356"/>
          </a:xfrm>
          <a:prstGeom prst="rect">
            <a:avLst/>
          </a:prstGeom>
        </p:spPr>
      </p:pic>
      <p:sp>
        <p:nvSpPr>
          <p:cNvPr id="7" name="ZoneTexte 6">
            <a:extLst>
              <a:ext uri="{FF2B5EF4-FFF2-40B4-BE49-F238E27FC236}">
                <a16:creationId xmlns:a16="http://schemas.microsoft.com/office/drawing/2014/main" id="{C0FB0B2E-3A85-0E3B-481A-18ECF6C56FB2}"/>
              </a:ext>
            </a:extLst>
          </p:cNvPr>
          <p:cNvSpPr txBox="1"/>
          <p:nvPr/>
        </p:nvSpPr>
        <p:spPr>
          <a:xfrm>
            <a:off x="388307" y="5398718"/>
            <a:ext cx="11235846" cy="1384995"/>
          </a:xfrm>
          <a:prstGeom prst="rect">
            <a:avLst/>
          </a:prstGeom>
          <a:noFill/>
        </p:spPr>
        <p:txBody>
          <a:bodyPr wrap="square" rtlCol="0">
            <a:spAutoFit/>
          </a:bodyPr>
          <a:lstStyle/>
          <a:p>
            <a:r>
              <a:rPr lang="fr-FR" sz="2800" dirty="0"/>
              <a:t>Trouvailles, rencontres fortuites / torsions, compressions, sans soudures / armes inoffensives, poésie enfantine, inquiétante, « énergie ramassée »</a:t>
            </a:r>
          </a:p>
        </p:txBody>
      </p:sp>
    </p:spTree>
    <p:extLst>
      <p:ext uri="{BB962C8B-B14F-4D97-AF65-F5344CB8AC3E}">
        <p14:creationId xmlns:p14="http://schemas.microsoft.com/office/powerpoint/2010/main" val="27569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parapluie, habits, mur, robe&#10;&#10;Le contenu généré par l’IA peut être incorrect.">
            <a:extLst>
              <a:ext uri="{FF2B5EF4-FFF2-40B4-BE49-F238E27FC236}">
                <a16:creationId xmlns:a16="http://schemas.microsoft.com/office/drawing/2014/main" id="{333B4989-B07F-0D60-F50A-40AE34568B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127248" cy="6858000"/>
          </a:xfrm>
          <a:prstGeom prst="rect">
            <a:avLst/>
          </a:prstGeom>
        </p:spPr>
      </p:pic>
      <p:pic>
        <p:nvPicPr>
          <p:cNvPr id="14" name="Image 13" descr="Une image contenant mur, intérieur, plafond, art&#10;&#10;Le contenu généré par l’IA peut être incorrect.">
            <a:extLst>
              <a:ext uri="{FF2B5EF4-FFF2-40B4-BE49-F238E27FC236}">
                <a16:creationId xmlns:a16="http://schemas.microsoft.com/office/drawing/2014/main" id="{B1B083E6-6459-902D-5C67-030D2DC14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6494" y="6"/>
            <a:ext cx="2881745" cy="4387347"/>
          </a:xfrm>
          <a:prstGeom prst="rect">
            <a:avLst/>
          </a:prstGeom>
        </p:spPr>
      </p:pic>
      <p:sp>
        <p:nvSpPr>
          <p:cNvPr id="15" name="ZoneTexte 14">
            <a:extLst>
              <a:ext uri="{FF2B5EF4-FFF2-40B4-BE49-F238E27FC236}">
                <a16:creationId xmlns:a16="http://schemas.microsoft.com/office/drawing/2014/main" id="{00D8A325-10BD-2BE7-D1E8-16C750212DA7}"/>
              </a:ext>
            </a:extLst>
          </p:cNvPr>
          <p:cNvSpPr txBox="1"/>
          <p:nvPr/>
        </p:nvSpPr>
        <p:spPr>
          <a:xfrm>
            <a:off x="7188239" y="225468"/>
            <a:ext cx="4861799" cy="7417415"/>
          </a:xfrm>
          <a:prstGeom prst="rect">
            <a:avLst/>
          </a:prstGeom>
          <a:noFill/>
        </p:spPr>
        <p:txBody>
          <a:bodyPr wrap="square" rtlCol="0">
            <a:spAutoFit/>
          </a:bodyPr>
          <a:lstStyle/>
          <a:p>
            <a:r>
              <a:rPr lang="en-US" sz="2000" i="1" u="sng" dirty="0"/>
              <a:t>She's my country... her breath exploded of putrid death and folly. Her tresses snagged the most prickly greed lured cultures to wet their beds severed family and prayed on hope... she is at war </a:t>
            </a:r>
            <a:r>
              <a:rPr lang="en-US" sz="2000" dirty="0"/>
              <a:t>(</a:t>
            </a:r>
            <a:r>
              <a:rPr lang="fr-FR" i="1" dirty="0"/>
              <a:t>.</a:t>
            </a:r>
            <a:r>
              <a:rPr lang="fr-FR" sz="2000" i="1" dirty="0"/>
              <a:t> Elle est mon pays… Son haleine était chargée de mort et de folie putrides. Ses tresses brisaient la cupidité la plus exacerbée, poussaient les cultures à souiller leurs lits, séparaient les familles et invoquaient l’espoir… elle est en guerre</a:t>
            </a:r>
            <a:r>
              <a:rPr lang="fr-FR" sz="2000" dirty="0"/>
              <a:t>), </a:t>
            </a:r>
          </a:p>
          <a:p>
            <a:r>
              <a:rPr lang="fr-FR" sz="2000" dirty="0"/>
              <a:t>Rina BANERJEE, 2009, Trépied en acier, mannequin, crâne et cornes de bœuf (du Texas), tissus de cérémonie hindoue, cauris, porte torchons de cuisine, globes terrestres, fil de fer, fils de cuivre, cloches en cuivre, ombrelle chinoise, moustiquaire japonaise, perles en os, colliers africains, lanterne chinoise, poudre d'or 22 carats</a:t>
            </a:r>
          </a:p>
          <a:p>
            <a:r>
              <a:rPr lang="fr-FR" sz="2000" dirty="0"/>
              <a:t>243,8 x 127 x 259 cm</a:t>
            </a:r>
          </a:p>
          <a:p>
            <a:r>
              <a:rPr lang="fr-FR" sz="2000" dirty="0"/>
              <a:t>70 Kg</a:t>
            </a:r>
          </a:p>
          <a:p>
            <a:endParaRPr lang="fr-FR" dirty="0"/>
          </a:p>
          <a:p>
            <a:br>
              <a:rPr lang="fr-FR" dirty="0"/>
            </a:br>
            <a:endParaRPr lang="fr-FR" sz="2000" dirty="0"/>
          </a:p>
        </p:txBody>
      </p:sp>
    </p:spTree>
    <p:extLst>
      <p:ext uri="{BB962C8B-B14F-4D97-AF65-F5344CB8AC3E}">
        <p14:creationId xmlns:p14="http://schemas.microsoft.com/office/powerpoint/2010/main" val="387701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rt, oiseau, sculpture, statue&#10;&#10;Le contenu généré par l’IA peut être incorrect.">
            <a:extLst>
              <a:ext uri="{FF2B5EF4-FFF2-40B4-BE49-F238E27FC236}">
                <a16:creationId xmlns:a16="http://schemas.microsoft.com/office/drawing/2014/main" id="{2D4BFCAB-4535-AD55-48D5-0D5EF50AF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7158228" cy="6443472"/>
          </a:xfrm>
          <a:prstGeom prst="rect">
            <a:avLst/>
          </a:prstGeom>
        </p:spPr>
      </p:pic>
      <p:sp>
        <p:nvSpPr>
          <p:cNvPr id="2" name="ZoneTexte 1">
            <a:extLst>
              <a:ext uri="{FF2B5EF4-FFF2-40B4-BE49-F238E27FC236}">
                <a16:creationId xmlns:a16="http://schemas.microsoft.com/office/drawing/2014/main" id="{015390A0-D626-8824-87D2-552EC8DC7EF9}"/>
              </a:ext>
            </a:extLst>
          </p:cNvPr>
          <p:cNvSpPr txBox="1"/>
          <p:nvPr/>
        </p:nvSpPr>
        <p:spPr>
          <a:xfrm>
            <a:off x="7158231" y="300625"/>
            <a:ext cx="4616236" cy="5632311"/>
          </a:xfrm>
          <a:prstGeom prst="rect">
            <a:avLst/>
          </a:prstGeom>
          <a:noFill/>
        </p:spPr>
        <p:txBody>
          <a:bodyPr wrap="square" rtlCol="0">
            <a:spAutoFit/>
          </a:bodyPr>
          <a:lstStyle/>
          <a:p>
            <a:r>
              <a:rPr lang="fr-FR" sz="2400" dirty="0"/>
              <a:t>Rina Banerjee est américaine née à Calcutta, Inde en 1963:</a:t>
            </a:r>
          </a:p>
          <a:p>
            <a:r>
              <a:rPr lang="fr-FR" sz="2400" dirty="0"/>
              <a:t>- métissage, personnage hybride (globalisation: échanges culturels incessants, abolitions des distances)</a:t>
            </a:r>
          </a:p>
          <a:p>
            <a:r>
              <a:rPr lang="fr-FR" sz="2400" dirty="0"/>
              <a:t>- regard sur le monde post-colonial et l’envers de la mondialisation: mise en garde contre la dilution de la culture indienne ( mystique et religieuse / exotisme de pacotille avec le tourisme de masse)</a:t>
            </a:r>
          </a:p>
          <a:p>
            <a:r>
              <a:rPr lang="fr-FR" sz="2400" dirty="0"/>
              <a:t>- le titre accompagne l’ambiguïté formelle, le baroque.</a:t>
            </a:r>
          </a:p>
        </p:txBody>
      </p:sp>
    </p:spTree>
    <p:extLst>
      <p:ext uri="{BB962C8B-B14F-4D97-AF65-F5344CB8AC3E}">
        <p14:creationId xmlns:p14="http://schemas.microsoft.com/office/powerpoint/2010/main" val="210981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accessoire, intérieur, sac à main, mur&#10;&#10;Le contenu généré par l’IA peut être incorrect.">
            <a:extLst>
              <a:ext uri="{FF2B5EF4-FFF2-40B4-BE49-F238E27FC236}">
                <a16:creationId xmlns:a16="http://schemas.microsoft.com/office/drawing/2014/main" id="{66FCB375-F256-6D04-BA6C-84BB66197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038733" cy="6858000"/>
          </a:xfrm>
          <a:prstGeom prst="rect">
            <a:avLst/>
          </a:prstGeom>
        </p:spPr>
      </p:pic>
      <p:sp>
        <p:nvSpPr>
          <p:cNvPr id="2" name="ZoneTexte 1">
            <a:extLst>
              <a:ext uri="{FF2B5EF4-FFF2-40B4-BE49-F238E27FC236}">
                <a16:creationId xmlns:a16="http://schemas.microsoft.com/office/drawing/2014/main" id="{D4EBE1AF-7252-44DD-94D3-28453B4CE5C7}"/>
              </a:ext>
            </a:extLst>
          </p:cNvPr>
          <p:cNvSpPr txBox="1"/>
          <p:nvPr/>
        </p:nvSpPr>
        <p:spPr>
          <a:xfrm>
            <a:off x="5148197" y="250521"/>
            <a:ext cx="6939419" cy="2585323"/>
          </a:xfrm>
          <a:prstGeom prst="rect">
            <a:avLst/>
          </a:prstGeom>
          <a:noFill/>
        </p:spPr>
        <p:txBody>
          <a:bodyPr wrap="square" rtlCol="0">
            <a:spAutoFit/>
          </a:bodyPr>
          <a:lstStyle/>
          <a:p>
            <a:r>
              <a:rPr lang="fr-FR" sz="2400" i="1" u="sng" dirty="0"/>
              <a:t>Machine à poèmes</a:t>
            </a:r>
            <a:r>
              <a:rPr lang="fr-FR" sz="2400" dirty="0"/>
              <a:t>, Marcel </a:t>
            </a:r>
            <a:r>
              <a:rPr lang="fr-FR" sz="2400" dirty="0" err="1"/>
              <a:t>Broodthaers</a:t>
            </a:r>
            <a:r>
              <a:rPr lang="fr-FR" sz="2400" dirty="0"/>
              <a:t>,  18 novembre 1965 – 18 août 1968, 32 x 32 x 18 cm, lettre manuscrite sous verre (avec initiale de l’artiste M.B) coton, verres brisés et entiers, housse de machine à écrire. </a:t>
            </a:r>
          </a:p>
          <a:p>
            <a:endParaRPr lang="fr-FR" sz="2400" dirty="0"/>
          </a:p>
          <a:p>
            <a:endParaRPr lang="fr-FR" dirty="0"/>
          </a:p>
        </p:txBody>
      </p:sp>
    </p:spTree>
    <p:extLst>
      <p:ext uri="{BB962C8B-B14F-4D97-AF65-F5344CB8AC3E}">
        <p14:creationId xmlns:p14="http://schemas.microsoft.com/office/powerpoint/2010/main" val="151798593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1178</TotalTime>
  <Words>1389</Words>
  <Application>Microsoft Office PowerPoint</Application>
  <PresentationFormat>Grand écran</PresentationFormat>
  <Paragraphs>108</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Aptos</vt:lpstr>
      <vt:lpstr>Aptos Display</vt:lpstr>
      <vt:lpstr>Arial</vt:lpstr>
      <vt:lpstr>Thème Office</vt:lpstr>
      <vt:lpstr>Assembler: enjeux plastiques, artistiques, culturels </vt:lpstr>
      <vt:lpstr>L'assemblage est la combinaison d'objets ou d'éléments détournés, parfois même de rebuts, le plus souvent issus de la vie quotidienne.</vt:lpstr>
      <vt:lpstr>Présentation PowerPoint</vt:lpstr>
      <vt:lpstr>Questions face à des œuvres choisies: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Proposition de séquence pour une classe de 3°</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serge Rohel</dc:creator>
  <cp:lastModifiedBy>serge Rohel</cp:lastModifiedBy>
  <cp:revision>8</cp:revision>
  <dcterms:created xsi:type="dcterms:W3CDTF">2026-01-07T10:02:05Z</dcterms:created>
  <dcterms:modified xsi:type="dcterms:W3CDTF">2026-02-10T16:32:38Z</dcterms:modified>
</cp:coreProperties>
</file>