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3" r:id="rId5"/>
    <p:sldId id="259" r:id="rId6"/>
    <p:sldId id="260" r:id="rId7"/>
    <p:sldId id="261" r:id="rId8"/>
    <p:sldId id="262" r:id="rId9"/>
    <p:sldId id="263" r:id="rId10"/>
    <p:sldId id="264" r:id="rId11"/>
    <p:sldId id="294" r:id="rId12"/>
    <p:sldId id="265" r:id="rId13"/>
    <p:sldId id="295" r:id="rId14"/>
    <p:sldId id="266" r:id="rId15"/>
    <p:sldId id="292" r:id="rId16"/>
    <p:sldId id="267" r:id="rId17"/>
    <p:sldId id="268" r:id="rId18"/>
    <p:sldId id="269" r:id="rId19"/>
    <p:sldId id="270" r:id="rId20"/>
    <p:sldId id="273" r:id="rId21"/>
    <p:sldId id="271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36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A4AC3-42FB-35D1-C14A-AA684495A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C4FB77-FFD4-D832-97D6-09504408E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3140A4-D84E-6904-F762-C860CFE1B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CDBCB3-14D6-0FC4-7C9C-EB5588422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495FB8-C5B0-2C4E-B8ED-D7C209BE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7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D641D-8CC2-1A9E-EE4C-8C305273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B6FF0B-A0E8-A439-B424-D7A5A38F6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362DFA-C1F3-F382-F2C4-45B8BA87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30D856-4716-B10B-949F-D6CD4FA53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7D259E-4CEE-F9DA-1422-CECF0B97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19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3897012-CA50-5BAC-20A7-0F8C9C530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B5A4CDA-7B17-7BA0-FFFA-07D7E30BE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617DDD-1D52-4CBD-370F-A031DDDF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747372-B779-F80D-B2AD-A566A2FC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A671B8-5697-627A-3A11-518279F0D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980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3E0FB-C9B6-3F1E-3F80-268CEF7B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871DF8-90BC-8CBE-FD09-03A6E80EB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BF0021-B767-1899-DCC3-31D664185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3376C0-301C-04A4-B72B-1414015F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220B7F-1015-BD43-4841-6297CBCC6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87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608884-F2F9-2B0C-2E34-79313F3C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6E3751-7A4A-1405-85A6-81ED23EC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E7752A-50D3-59B5-3E43-5860CA7C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F68416-E3AC-CB47-557D-9BF3B2D7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AF96DA-2B86-B2A1-5DA4-475A6FD2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6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EF1AB-2F9F-49E4-13F9-3148144E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A6E2AC-19DE-7454-5271-DFB8E3DE3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BF63DD-FCBE-3759-5CF4-50C6765BE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5D434B-0A50-861E-6886-C77F915A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9C43EC-E6CA-3B59-F176-4A0EAF927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773385-F9CD-0DED-6BF0-3E91D0A0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794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51017-8B34-49F9-106C-4BE4418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1F68CA-46F0-A1FF-751A-3A932242A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B99AA5-3107-EA14-F44B-8AE984A71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1337C9-D83D-74E6-F6AC-A3F53DBF24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E01BF0-48F1-B64E-C48A-EA699DDC8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7F0C54-A02B-FACF-438F-AA84E859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6E849C-C4F6-55E8-33FF-B450972B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FCF3A55-AB25-930B-991E-B93FE87C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79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25F9A-0DA1-4879-63B1-43A39C3E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8E13A80-98FB-EDA6-42E2-B328E8C6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763A61-D5AF-E1CD-4E74-AFFFCCDEC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3924CE-8553-8DBE-20A7-9C1EC2912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2914B5F-D3C4-9997-E472-B846BFD6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DDFB86D-FC74-884C-6084-CF26E394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988EC8-C4AF-A570-3B74-858B5DC5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95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B99E4-EC72-BD0F-2E6E-9EF088C5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78879-E468-0530-A832-0C5F1B671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ED0263-EE31-513B-CA29-0B7424C14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C14682-79DA-183E-0BE3-50225F30C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AFA075-CB07-BA42-4C1A-F644573F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B7925C-C619-1B14-9205-478E054D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9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9771B0-60EC-89B1-AC15-DE312268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649AC72-6665-B049-4CCF-3B2761C59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4927FB-E343-0F8A-C31D-2BF46DCF7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264FB8-A93B-B510-F94D-BFC6C78E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47E2C3-6EAD-29B2-1DCF-E2B434EE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F62FED-0E90-C528-603C-95DEEA8D5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72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2C03257-08FD-0EE3-25A4-09EC27F74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A83009-885A-4995-4387-8AB3F7263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D6A4D1-FDC0-B846-49AF-554BD7E12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648807-D5CF-409F-94B0-E3FE789EBE7D}" type="datetimeFigureOut">
              <a:rPr lang="fr-FR" smtClean="0"/>
              <a:t>18/12/2025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D4EDE-202E-E999-D188-2A61B9D41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676CDA-1ECD-5AE1-D904-4FA5E4BAF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8A1703-4095-4350-9C17-DA95792E82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61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59D8E-E562-45F7-FC8E-B62FCEEEA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047967" cy="919379"/>
          </a:xfrm>
        </p:spPr>
        <p:txBody>
          <a:bodyPr>
            <a:normAutofit fontScale="90000"/>
          </a:bodyPr>
          <a:lstStyle/>
          <a:p>
            <a:r>
              <a:rPr lang="fr-FR" dirty="0"/>
              <a:t>Didactique des ARTS PLASTIQUES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D703B5-0EFA-3D10-2A20-313C5DE31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41741"/>
            <a:ext cx="9144000" cy="3945699"/>
          </a:xfrm>
        </p:spPr>
        <p:txBody>
          <a:bodyPr>
            <a:normAutofit/>
          </a:bodyPr>
          <a:lstStyle/>
          <a:p>
            <a:r>
              <a:rPr lang="fr-FR" dirty="0"/>
              <a:t>De façon générale la didactique est l’étude et la réflexion sur les méthodes et pratiques d’enseignement d’une discipline</a:t>
            </a:r>
          </a:p>
          <a:p>
            <a:endParaRPr lang="fr-FR" dirty="0"/>
          </a:p>
          <a:p>
            <a:r>
              <a:rPr lang="fr-FR" sz="4400" b="1" dirty="0">
                <a:solidFill>
                  <a:srgbClr val="0070C0"/>
                </a:solidFill>
              </a:rPr>
              <a:t>Arts plastiques: </a:t>
            </a:r>
          </a:p>
          <a:p>
            <a:r>
              <a:rPr lang="fr-FR" sz="3600" b="1" dirty="0"/>
              <a:t>action + réflexion</a:t>
            </a:r>
            <a:r>
              <a:rPr lang="fr-FR" dirty="0"/>
              <a:t>,</a:t>
            </a:r>
          </a:p>
          <a:p>
            <a:r>
              <a:rPr lang="fr-FR" dirty="0"/>
              <a:t> </a:t>
            </a:r>
            <a:r>
              <a:rPr lang="fr-FR" sz="3200" b="1" dirty="0"/>
              <a:t>production + perception sensible + acquisition de connaissances et références</a:t>
            </a:r>
            <a:r>
              <a:rPr lang="fr-FR" sz="3200" dirty="0"/>
              <a:t> </a:t>
            </a:r>
            <a:r>
              <a:rPr lang="fr-FR" dirty="0"/>
              <a:t>— c’est cette articulation qui incarne la démarche didactique des arts plastiques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36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roquis, dessin, art, peinture&#10;&#10;Le contenu généré par l’IA peut être incorrect.">
            <a:extLst>
              <a:ext uri="{FF2B5EF4-FFF2-40B4-BE49-F238E27FC236}">
                <a16:creationId xmlns:a16="http://schemas.microsoft.com/office/drawing/2014/main" id="{F5D02872-2563-7A57-DB78-C541862F3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83" y="37626"/>
            <a:ext cx="8116433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3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01012-6350-03CC-DE6D-7667C054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0130"/>
          </a:xfrm>
        </p:spPr>
        <p:txBody>
          <a:bodyPr>
            <a:normAutofit/>
          </a:bodyPr>
          <a:lstStyle/>
          <a:p>
            <a:r>
              <a:rPr lang="fr-FR" dirty="0"/>
              <a:t>La ligne: du contour aux qualités du trait dans ses dimensions spatiales, temporelles, représentatives et matérielles.</a:t>
            </a:r>
            <a:br>
              <a:rPr lang="fr-FR" dirty="0"/>
            </a:br>
            <a:r>
              <a:rPr lang="fr-FR" dirty="0"/>
              <a:t> processus, représentation, matérialité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1B73C5F9-9AE1-0FC6-3F2C-47912B29D11D}"/>
              </a:ext>
            </a:extLst>
          </p:cNvPr>
          <p:cNvSpPr/>
          <p:nvPr/>
        </p:nvSpPr>
        <p:spPr>
          <a:xfrm>
            <a:off x="362210" y="3429000"/>
            <a:ext cx="563671" cy="1878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35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art, Dessin de nu&#10;&#10;Le contenu généré par l’IA peut être incorrect.">
            <a:extLst>
              <a:ext uri="{FF2B5EF4-FFF2-40B4-BE49-F238E27FC236}">
                <a16:creationId xmlns:a16="http://schemas.microsoft.com/office/drawing/2014/main" id="{6F6462F7-D1D9-7205-8E63-C14EDB20C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6" y="279000"/>
            <a:ext cx="4994746" cy="6372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16E548-9487-A67D-2725-E3B291A1DF34}"/>
              </a:ext>
            </a:extLst>
          </p:cNvPr>
          <p:cNvSpPr txBox="1"/>
          <p:nvPr/>
        </p:nvSpPr>
        <p:spPr>
          <a:xfrm>
            <a:off x="5874707" y="563671"/>
            <a:ext cx="3970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Feuille d'études de femme pour le Bain turc, Jean-Auguste- Dominique Ingres, 1959-1962, crayon noir sur papier, 62 x 49 cm, musée du Louvre, Paris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153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inture, cadre photo, art, Arts visuels&#10;&#10;Le contenu généré par l’IA peut être incorrect.">
            <a:extLst>
              <a:ext uri="{FF2B5EF4-FFF2-40B4-BE49-F238E27FC236}">
                <a16:creationId xmlns:a16="http://schemas.microsoft.com/office/drawing/2014/main" id="{1F634987-A39A-402B-A304-0C68CDF92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1" y="200417"/>
            <a:ext cx="8553991" cy="6552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F92447-A03C-6131-4B1B-3CF496756AF3}"/>
              </a:ext>
            </a:extLst>
          </p:cNvPr>
          <p:cNvSpPr txBox="1"/>
          <p:nvPr/>
        </p:nvSpPr>
        <p:spPr>
          <a:xfrm>
            <a:off x="8768219" y="350729"/>
            <a:ext cx="2693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/>
              <a:t>L'Origine de la peinture</a:t>
            </a:r>
            <a:r>
              <a:rPr lang="fr-FR" dirty="0"/>
              <a:t>, Jean-Baptiste Regnault, 1786, huile sur toile, 120 x 140 cm, Château de Versailles.</a:t>
            </a:r>
          </a:p>
        </p:txBody>
      </p:sp>
    </p:spTree>
    <p:extLst>
      <p:ext uri="{BB962C8B-B14F-4D97-AF65-F5344CB8AC3E}">
        <p14:creationId xmlns:p14="http://schemas.microsoft.com/office/powerpoint/2010/main" val="79720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t, mur, intérieur, musée&#10;&#10;Le contenu généré par l’IA peut être incorrect.">
            <a:extLst>
              <a:ext uri="{FF2B5EF4-FFF2-40B4-BE49-F238E27FC236}">
                <a16:creationId xmlns:a16="http://schemas.microsoft.com/office/drawing/2014/main" id="{A398CCC4-36F0-17C5-35B0-3E98B2365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9" y="263047"/>
            <a:ext cx="8928000" cy="5952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9FB84C-D8A6-96DF-5FEF-AD0D68F76675}"/>
              </a:ext>
            </a:extLst>
          </p:cNvPr>
          <p:cNvSpPr txBox="1"/>
          <p:nvPr/>
        </p:nvSpPr>
        <p:spPr>
          <a:xfrm>
            <a:off x="9281786" y="425885"/>
            <a:ext cx="26555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Kara Walker, </a:t>
            </a:r>
            <a:r>
              <a:rPr lang="en-US" i="1" u="sng" dirty="0"/>
              <a:t>Gone,</a:t>
            </a:r>
            <a:r>
              <a:rPr lang="en-US" u="sng" dirty="0"/>
              <a:t> </a:t>
            </a:r>
            <a:r>
              <a:rPr lang="en-US" i="1" u="sng" dirty="0"/>
              <a:t>An Historical Romance of a Civil War as it Occurred between the Dusky Thighs of One Young Negress and Her Heart</a:t>
            </a:r>
            <a:r>
              <a:rPr lang="en-US" dirty="0"/>
              <a:t>,</a:t>
            </a:r>
          </a:p>
          <a:p>
            <a:r>
              <a:rPr lang="fr-FR" dirty="0"/>
              <a:t>Disparue, une romance historique d'une guerre civile telle qu'elle s'est déroulée entre les cuisses sombres d'une jeune négresse et son cœur,</a:t>
            </a:r>
            <a:r>
              <a:rPr lang="en-US" dirty="0"/>
              <a:t> 1994, papier </a:t>
            </a:r>
            <a:r>
              <a:rPr lang="en-US" dirty="0" err="1"/>
              <a:t>découpé</a:t>
            </a:r>
            <a:r>
              <a:rPr lang="en-US" dirty="0"/>
              <a:t> sur </a:t>
            </a:r>
            <a:r>
              <a:rPr lang="en-US" dirty="0" err="1"/>
              <a:t>mur</a:t>
            </a:r>
            <a:r>
              <a:rPr lang="en-US" dirty="0"/>
              <a:t>, installation à dimensions variables, env. 396,2 × 1 524 cm, </a:t>
            </a:r>
            <a:r>
              <a:rPr lang="en-US" dirty="0" err="1"/>
              <a:t>vue</a:t>
            </a:r>
            <a:r>
              <a:rPr lang="en-US" dirty="0"/>
              <a:t> de </a:t>
            </a:r>
            <a:r>
              <a:rPr lang="en-US" dirty="0" err="1"/>
              <a:t>l’installation</a:t>
            </a:r>
            <a:r>
              <a:rPr lang="en-US" dirty="0"/>
              <a:t> : Selections 1994, The Drawing Center, New York, 1994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5574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roquis, dessin, illustration, art&#10;&#10;Le contenu généré par l’IA peut être incorrect.">
            <a:extLst>
              <a:ext uri="{FF2B5EF4-FFF2-40B4-BE49-F238E27FC236}">
                <a16:creationId xmlns:a16="http://schemas.microsoft.com/office/drawing/2014/main" id="{B2552EE9-9676-B00D-1E45-205C7D2D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5" y="237995"/>
            <a:ext cx="7668000" cy="59698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F569981-0C58-AA62-4E27-FAE3CB82209E}"/>
              </a:ext>
            </a:extLst>
          </p:cNvPr>
          <p:cNvSpPr txBox="1"/>
          <p:nvPr/>
        </p:nvSpPr>
        <p:spPr>
          <a:xfrm>
            <a:off x="8166970" y="375781"/>
            <a:ext cx="31064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/>
              <a:t>Énigme sans fin, une aventurière africaine anonyme</a:t>
            </a:r>
            <a:r>
              <a:rPr lang="fr-FR" dirty="0"/>
              <a:t>, Kara Walker, 2001, installation murale, papier, collection de l'artiste.</a:t>
            </a:r>
          </a:p>
        </p:txBody>
      </p:sp>
    </p:spTree>
    <p:extLst>
      <p:ext uri="{BB962C8B-B14F-4D97-AF65-F5344CB8AC3E}">
        <p14:creationId xmlns:p14="http://schemas.microsoft.com/office/powerpoint/2010/main" val="4205242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 au trait, Dessin d’enfant, art&#10;&#10;Le contenu généré par l’IA peut être incorrect.">
            <a:extLst>
              <a:ext uri="{FF2B5EF4-FFF2-40B4-BE49-F238E27FC236}">
                <a16:creationId xmlns:a16="http://schemas.microsoft.com/office/drawing/2014/main" id="{10FCB492-7D89-94A9-F912-A5CD98550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0" y="271779"/>
            <a:ext cx="10476000" cy="52750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082475-F083-FF9C-C99B-AA0A662BE329}"/>
              </a:ext>
            </a:extLst>
          </p:cNvPr>
          <p:cNvSpPr txBox="1"/>
          <p:nvPr/>
        </p:nvSpPr>
        <p:spPr>
          <a:xfrm>
            <a:off x="663880" y="5912285"/>
            <a:ext cx="1060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The Muses </a:t>
            </a:r>
            <a:r>
              <a:rPr lang="fr-FR" u="sng" dirty="0" err="1"/>
              <a:t>drawing</a:t>
            </a:r>
            <a:r>
              <a:rPr lang="fr-FR" dirty="0"/>
              <a:t>, Le Dessin des Muses, Brice </a:t>
            </a:r>
            <a:r>
              <a:rPr lang="fr-FR" dirty="0" err="1"/>
              <a:t>Marden</a:t>
            </a:r>
            <a:r>
              <a:rPr lang="fr-FR" dirty="0"/>
              <a:t>, 1991-1993, encre et gouache sur papier, 37 x 74 cm, Centre Pompidou, Paris</a:t>
            </a:r>
          </a:p>
        </p:txBody>
      </p:sp>
    </p:spTree>
    <p:extLst>
      <p:ext uri="{BB962C8B-B14F-4D97-AF65-F5344CB8AC3E}">
        <p14:creationId xmlns:p14="http://schemas.microsoft.com/office/powerpoint/2010/main" val="2622792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Dessin d’enfant, art&#10;&#10;Le contenu généré par l’IA peut être incorrect.">
            <a:extLst>
              <a:ext uri="{FF2B5EF4-FFF2-40B4-BE49-F238E27FC236}">
                <a16:creationId xmlns:a16="http://schemas.microsoft.com/office/drawing/2014/main" id="{9F827777-E0A0-4B7D-924D-498084DA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0" y="260822"/>
            <a:ext cx="11844000" cy="54497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CFCAB61-4CD7-867C-1C6A-0D2ED1C5FB54}"/>
              </a:ext>
            </a:extLst>
          </p:cNvPr>
          <p:cNvSpPr txBox="1"/>
          <p:nvPr/>
        </p:nvSpPr>
        <p:spPr>
          <a:xfrm>
            <a:off x="551145" y="6075123"/>
            <a:ext cx="811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Détail</a:t>
            </a:r>
          </a:p>
        </p:txBody>
      </p:sp>
    </p:spTree>
    <p:extLst>
      <p:ext uri="{BB962C8B-B14F-4D97-AF65-F5344CB8AC3E}">
        <p14:creationId xmlns:p14="http://schemas.microsoft.com/office/powerpoint/2010/main" val="2393526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illustration, Dessin au trait, Œuvre d’art&#10;&#10;Le contenu généré par l’IA peut être incorrect.">
            <a:extLst>
              <a:ext uri="{FF2B5EF4-FFF2-40B4-BE49-F238E27FC236}">
                <a16:creationId xmlns:a16="http://schemas.microsoft.com/office/drawing/2014/main" id="{BBD1108A-D92E-6200-9557-BBD8708FD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0" y="135000"/>
            <a:ext cx="4864140" cy="658800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E95060F-EE29-FA83-2696-8D50E747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608" y="375781"/>
            <a:ext cx="5767192" cy="580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u="sng" dirty="0"/>
              <a:t>Les Lutteurs</a:t>
            </a:r>
            <a:r>
              <a:rPr lang="fr-FR" sz="2000" dirty="0"/>
              <a:t>, Honoré Victorin Daumier, 1808-1879, pierre noire et fusain sur papier, 30 x 21 cm, musée des Beaux-Arts de Lyon.</a:t>
            </a:r>
          </a:p>
        </p:txBody>
      </p:sp>
    </p:spTree>
    <p:extLst>
      <p:ext uri="{BB962C8B-B14F-4D97-AF65-F5344CB8AC3E}">
        <p14:creationId xmlns:p14="http://schemas.microsoft.com/office/powerpoint/2010/main" val="244312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096F4-C4EE-12F7-DEE8-2D0D286DD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>
            <a:normAutofit/>
          </a:bodyPr>
          <a:lstStyle/>
          <a:p>
            <a:r>
              <a:rPr lang="fr-FR" sz="3600" dirty="0"/>
              <a:t>2)Des pratiques graphiques comme vecteurs d’acquisition de compétences plastiques, culturelles, artistiques, et orales.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4E7F67-5A54-CCDC-A280-F51D07925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511" y="3429001"/>
            <a:ext cx="10747330" cy="2646122"/>
          </a:xfrm>
        </p:spPr>
        <p:txBody>
          <a:bodyPr/>
          <a:lstStyle/>
          <a:p>
            <a:r>
              <a:rPr lang="fr-FR" dirty="0"/>
              <a:t>Propositions de situations d’apprentissages: </a:t>
            </a:r>
          </a:p>
          <a:p>
            <a:r>
              <a:rPr lang="fr-FR" sz="2800" dirty="0"/>
              <a:t>▪   </a:t>
            </a:r>
            <a:r>
              <a:rPr lang="fr-FR" sz="2800" dirty="0">
                <a:solidFill>
                  <a:srgbClr val="C00000"/>
                </a:solidFill>
              </a:rPr>
              <a:t>« UNE LIGNE QUI CHEMINE » </a:t>
            </a:r>
            <a:r>
              <a:rPr lang="fr-FR" dirty="0"/>
              <a:t>cf. Texte de Laurence </a:t>
            </a:r>
            <a:r>
              <a:rPr lang="fr-FR" dirty="0" err="1"/>
              <a:t>Espinassy</a:t>
            </a:r>
            <a:r>
              <a:rPr lang="fr-FR" dirty="0"/>
              <a:t> </a:t>
            </a:r>
            <a:r>
              <a:rPr lang="fr-FR" sz="2000" dirty="0"/>
              <a:t>pages 31/32</a:t>
            </a:r>
          </a:p>
          <a:p>
            <a:r>
              <a:rPr lang="fr-FR" dirty="0"/>
              <a:t>▪  </a:t>
            </a:r>
            <a:r>
              <a:rPr lang="fr-FR" sz="2800" dirty="0">
                <a:solidFill>
                  <a:srgbClr val="00B050"/>
                </a:solidFill>
              </a:rPr>
              <a:t>« UN POTAGER AU CREPUSCULE » </a:t>
            </a:r>
          </a:p>
          <a:p>
            <a:r>
              <a:rPr lang="fr-FR" dirty="0"/>
              <a:t>▪ 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« DESSINER SANS FIGURER »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2090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CD8EE0-C262-628E-BD0A-C33E18A6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« </a:t>
            </a:r>
            <a:r>
              <a:rPr lang="fr-FR" i="1" dirty="0"/>
              <a:t>La Didactique des arts plastiques et la mémoire agissante du dessin </a:t>
            </a:r>
            <a:r>
              <a:rPr lang="fr-FR" dirty="0"/>
              <a:t>» Laurence </a:t>
            </a:r>
            <a:r>
              <a:rPr lang="fr-FR" dirty="0" err="1"/>
              <a:t>Espinassy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7466F7-7FF9-04EA-446B-03BAD33AC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17" y="1825625"/>
            <a:ext cx="11624154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  <a:r>
              <a:rPr lang="fr-FR" b="1" dirty="0"/>
              <a:t>L’enseignement du dessin relève d’une didactique des arts plastiques</a:t>
            </a:r>
            <a:r>
              <a:rPr lang="fr-FR" dirty="0"/>
              <a:t>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→ Ne se limite pas à un apprentissage technique passéiste, mais:</a:t>
            </a:r>
          </a:p>
          <a:p>
            <a:pPr marL="0" indent="0">
              <a:buNone/>
            </a:pPr>
            <a:r>
              <a:rPr lang="fr-FR" dirty="0"/>
              <a:t>production artistique ↔ perception sensible, explicitation, acquisition de références, d’une culture plastique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→ S’appuie sur « langage plastique » à travers des notions récurrentes : forme, espace, lumière, couleur, matière, geste, support, outil, temps</a:t>
            </a:r>
          </a:p>
        </p:txBody>
      </p:sp>
    </p:spTree>
    <p:extLst>
      <p:ext uri="{BB962C8B-B14F-4D97-AF65-F5344CB8AC3E}">
        <p14:creationId xmlns:p14="http://schemas.microsoft.com/office/powerpoint/2010/main" val="870402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46B353D-906D-3A25-F36A-2A6A51C72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3588"/>
            <a:ext cx="10515600" cy="5413375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</a:rPr>
              <a:t>« UN POTAGER AU CREPUSCULE » </a:t>
            </a:r>
          </a:p>
          <a:p>
            <a:pPr marL="0" indent="0">
              <a:buNone/>
            </a:pPr>
            <a:r>
              <a:rPr lang="fr-FR" dirty="0"/>
              <a:t>Références artistiques:</a:t>
            </a:r>
          </a:p>
          <a:p>
            <a:r>
              <a:rPr lang="fr-FR" i="1" u="sng" dirty="0"/>
              <a:t>Etudes pour La Vierge à l'Enfant avec sainte Anne, </a:t>
            </a:r>
            <a:r>
              <a:rPr lang="fr-FR" i="1" u="sng" dirty="0" err="1"/>
              <a:t>roues,barrage</a:t>
            </a:r>
            <a:r>
              <a:rPr lang="fr-FR" i="1" u="sng" dirty="0"/>
              <a:t>, réservoir ou pont </a:t>
            </a:r>
            <a:r>
              <a:rPr lang="fr-FR" dirty="0"/>
              <a:t>(recto), Léonard de Vinci,1505-1508,plume et encre brune, lavis d'encre grise, sur pierre noire, sur papier,29 x 19cm, British muséum</a:t>
            </a:r>
          </a:p>
          <a:p>
            <a:r>
              <a:rPr lang="fr-FR" i="1" u="sng" dirty="0"/>
              <a:t>Le Nœud noir</a:t>
            </a:r>
            <a:r>
              <a:rPr lang="fr-FR" dirty="0"/>
              <a:t>, Georges Seurat, 1882, crayon comté, 31 x 25 cm, musée d’Orsay, Paris.</a:t>
            </a:r>
          </a:p>
          <a:p>
            <a:r>
              <a:rPr lang="fr-FR" i="1" u="sng" dirty="0"/>
              <a:t>Réserve du Palais </a:t>
            </a:r>
            <a:r>
              <a:rPr lang="fr-FR" i="1" u="sng" dirty="0" err="1"/>
              <a:t>Galiera</a:t>
            </a:r>
            <a:r>
              <a:rPr lang="fr-FR" i="1" u="sng" dirty="0"/>
              <a:t> , rue Servan, Paris 11/12/2019</a:t>
            </a:r>
            <a:r>
              <a:rPr lang="fr-FR" dirty="0"/>
              <a:t>, Christelle Tea, 2019, encre de chine sur papier, 50 x 65 cm, collection du Palais </a:t>
            </a:r>
            <a:r>
              <a:rPr lang="fr-FR" dirty="0" err="1"/>
              <a:t>Galiera</a:t>
            </a:r>
            <a:r>
              <a:rPr lang="fr-FR" dirty="0"/>
              <a:t>, Paris.</a:t>
            </a:r>
          </a:p>
        </p:txBody>
      </p:sp>
    </p:spTree>
    <p:extLst>
      <p:ext uri="{BB962C8B-B14F-4D97-AF65-F5344CB8AC3E}">
        <p14:creationId xmlns:p14="http://schemas.microsoft.com/office/powerpoint/2010/main" val="3372819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 au trait, Œuvre d’art, illustration&#10;&#10;Le contenu généré par l’IA peut être incorrect.">
            <a:extLst>
              <a:ext uri="{FF2B5EF4-FFF2-40B4-BE49-F238E27FC236}">
                <a16:creationId xmlns:a16="http://schemas.microsoft.com/office/drawing/2014/main" id="{4122772D-83C0-E727-A85D-F9B417AB0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21" y="0"/>
            <a:ext cx="9576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93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art, Œuvre d’art&#10;&#10;Le contenu généré par l’IA peut être incorrect.">
            <a:extLst>
              <a:ext uri="{FF2B5EF4-FFF2-40B4-BE49-F238E27FC236}">
                <a16:creationId xmlns:a16="http://schemas.microsoft.com/office/drawing/2014/main" id="{EA50D1E6-D4EC-C98E-417D-8FB248712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57" y="0"/>
            <a:ext cx="9345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74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1C58290E-E3CF-F1D0-0F17-9809359D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24" y="0"/>
            <a:ext cx="9059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06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 d’enfant, art, illustration&#10;&#10;Le contenu généré par l’IA peut être incorrect.">
            <a:extLst>
              <a:ext uri="{FF2B5EF4-FFF2-40B4-BE49-F238E27FC236}">
                <a16:creationId xmlns:a16="http://schemas.microsoft.com/office/drawing/2014/main" id="{3A6D5CA1-4644-B9E5-FF22-E3EEF86BA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5" y="0"/>
            <a:ext cx="934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62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art, Dessin d’enfant&#10;&#10;Le contenu généré par l’IA peut être incorrect.">
            <a:extLst>
              <a:ext uri="{FF2B5EF4-FFF2-40B4-BE49-F238E27FC236}">
                <a16:creationId xmlns:a16="http://schemas.microsoft.com/office/drawing/2014/main" id="{A173F3B4-6F6A-8301-B259-F79B332FF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2" y="0"/>
            <a:ext cx="9078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6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 d’enfant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43DA88AF-FA62-788A-3E76-AB0406102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19" y="0"/>
            <a:ext cx="9750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31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croquis, art, Dessin au trait&#10;&#10;Le contenu généré par l’IA peut être incorrect.">
            <a:extLst>
              <a:ext uri="{FF2B5EF4-FFF2-40B4-BE49-F238E27FC236}">
                <a16:creationId xmlns:a16="http://schemas.microsoft.com/office/drawing/2014/main" id="{220B5462-3AD6-6C8C-AE7C-EAD3277EC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28" y="0"/>
            <a:ext cx="9323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29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 d’enfant, vélo, Dessin au trait&#10;&#10;Le contenu généré par l’IA peut être incorrect.">
            <a:extLst>
              <a:ext uri="{FF2B5EF4-FFF2-40B4-BE49-F238E27FC236}">
                <a16:creationId xmlns:a16="http://schemas.microsoft.com/office/drawing/2014/main" id="{3628BE9B-C76B-A7DF-558E-4821F028B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61" y="0"/>
            <a:ext cx="987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7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Dessin d’enfant, croquis, art&#10;&#10;Le contenu généré par l’IA peut être incorrect.">
            <a:extLst>
              <a:ext uri="{FF2B5EF4-FFF2-40B4-BE49-F238E27FC236}">
                <a16:creationId xmlns:a16="http://schemas.microsoft.com/office/drawing/2014/main" id="{F95CEDA0-C30D-BBA3-5208-454DB6AE2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7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16F2B-6083-AC6F-4802-9F8F726DA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387" y="438411"/>
            <a:ext cx="10515600" cy="776613"/>
          </a:xfrm>
        </p:spPr>
        <p:txBody>
          <a:bodyPr/>
          <a:lstStyle/>
          <a:p>
            <a:r>
              <a:rPr lang="fr-FR" dirty="0"/>
              <a:t>1) Filiation et actualisation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E8C24D-A687-8504-C488-23A46606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73" y="1215024"/>
            <a:ext cx="11749414" cy="5342351"/>
          </a:xfrm>
        </p:spPr>
        <p:txBody>
          <a:bodyPr>
            <a:normAutofit/>
          </a:bodyPr>
          <a:lstStyle/>
          <a:p>
            <a:r>
              <a:rPr lang="fr-FR" b="1" dirty="0"/>
              <a:t> Héritage et présupposé: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→ </a:t>
            </a:r>
            <a:r>
              <a:rPr lang="fr-FR" b="1" dirty="0">
                <a:solidFill>
                  <a:srgbClr val="FF0000"/>
                </a:solidFill>
              </a:rPr>
              <a:t>processus</a:t>
            </a:r>
            <a:r>
              <a:rPr lang="fr-FR" dirty="0"/>
              <a:t>, première étape d’un projet créatif, sans autonomie :</a:t>
            </a:r>
          </a:p>
          <a:p>
            <a:pPr marL="0" indent="0"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Croquis : </a:t>
            </a:r>
            <a:r>
              <a:rPr lang="fr-FR" altLang="fr-FR" sz="2400" dirty="0">
                <a:latin typeface="Arial" panose="020B0604020202020204" pitchFamily="34" charset="0"/>
              </a:rPr>
              <a:t> recherches rapides, saisir une idée, un aspect du modèle</a:t>
            </a:r>
            <a:endParaRPr lang="fr-FR" altLang="fr-FR" sz="2400" b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Esquisse</a:t>
            </a:r>
            <a:r>
              <a:rPr lang="fr-FR" altLang="fr-FR" sz="2400" dirty="0">
                <a:latin typeface="Arial" panose="020B0604020202020204" pitchFamily="34" charset="0"/>
              </a:rPr>
              <a:t> : recherches d’une composition, de variantes, non destinées à être montrées.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Carton</a:t>
            </a:r>
            <a:r>
              <a:rPr lang="fr-FR" altLang="fr-FR" sz="2400" dirty="0">
                <a:latin typeface="Arial" panose="020B0604020202020204" pitchFamily="34" charset="0"/>
              </a:rPr>
              <a:t> : dessin à l’échelle réelle qui sert de transfert sur le support final.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Étude</a:t>
            </a:r>
            <a:r>
              <a:rPr lang="fr-FR" altLang="fr-FR" sz="2400" dirty="0">
                <a:latin typeface="Arial" panose="020B0604020202020204" pitchFamily="34" charset="0"/>
              </a:rPr>
              <a:t> : dessin approfondi d’une partie de l’œuvre (main, drapé, visage…).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2400" b="1" dirty="0" err="1">
                <a:latin typeface="Arial" panose="020B0604020202020204" pitchFamily="34" charset="0"/>
              </a:rPr>
              <a:t>Modello</a:t>
            </a:r>
            <a:r>
              <a:rPr lang="fr-FR" altLang="fr-FR" sz="2400" dirty="0">
                <a:latin typeface="Arial" panose="020B0604020202020204" pitchFamily="34" charset="0"/>
              </a:rPr>
              <a:t> : version </a:t>
            </a:r>
            <a:r>
              <a:rPr lang="fr-FR" altLang="fr-FR" sz="2400" b="1" dirty="0">
                <a:latin typeface="Arial" panose="020B0604020202020204" pitchFamily="34" charset="0"/>
              </a:rPr>
              <a:t>globale et lisible du projet</a:t>
            </a:r>
            <a:r>
              <a:rPr lang="fr-FR" altLang="fr-FR" sz="2400" dirty="0">
                <a:latin typeface="Arial" panose="020B0604020202020204" pitchFamily="34" charset="0"/>
              </a:rPr>
              <a:t>, présentable à un client ou à un atelier</a:t>
            </a:r>
          </a:p>
          <a:p>
            <a:pPr marL="0" indent="0">
              <a:buNone/>
            </a:pPr>
            <a:r>
              <a:rPr lang="fr-FR" dirty="0"/>
              <a:t>→ </a:t>
            </a:r>
            <a:r>
              <a:rPr lang="fr-FR" b="1" dirty="0">
                <a:solidFill>
                  <a:srgbClr val="FF0000"/>
                </a:solidFill>
              </a:rPr>
              <a:t>figurer </a:t>
            </a:r>
            <a:r>
              <a:rPr lang="fr-FR" dirty="0"/>
              <a:t>:</a:t>
            </a:r>
            <a:r>
              <a:rPr lang="fr-FR" b="1" dirty="0"/>
              <a:t> </a:t>
            </a:r>
            <a:r>
              <a:rPr lang="fr-FR" dirty="0"/>
              <a:t>le dessin comme ligne de contour pour représenter la réalité</a:t>
            </a:r>
          </a:p>
        </p:txBody>
      </p:sp>
    </p:spTree>
    <p:extLst>
      <p:ext uri="{BB962C8B-B14F-4D97-AF65-F5344CB8AC3E}">
        <p14:creationId xmlns:p14="http://schemas.microsoft.com/office/powerpoint/2010/main" val="1343135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 d’enfant, Dessin au trait, illustration&#10;&#10;Le contenu généré par l’IA peut être incorrect.">
            <a:extLst>
              <a:ext uri="{FF2B5EF4-FFF2-40B4-BE49-F238E27FC236}">
                <a16:creationId xmlns:a16="http://schemas.microsoft.com/office/drawing/2014/main" id="{B0641270-855B-D358-28E9-49714FBF3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95" y="0"/>
            <a:ext cx="5260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77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Dessin d’enfant, art&#10;&#10;Le contenu généré par l’IA peut être incorrect.">
            <a:extLst>
              <a:ext uri="{FF2B5EF4-FFF2-40B4-BE49-F238E27FC236}">
                <a16:creationId xmlns:a16="http://schemas.microsoft.com/office/drawing/2014/main" id="{D59E6F1F-40AE-8640-DEE8-1CE9ECF94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90" y="0"/>
            <a:ext cx="9080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9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26AF8-B5CC-0795-1029-2B9A4CBE8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655761"/>
          </a:xfrm>
        </p:spPr>
        <p:txBody>
          <a:bodyPr>
            <a:normAutofit/>
          </a:bodyPr>
          <a:lstStyle/>
          <a:p>
            <a:r>
              <a:rPr lang="fr-FR" sz="31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« DESSINER SANS FIGURER »</a:t>
            </a:r>
            <a:b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FD2F116-0D2D-C123-3643-7D58EC9F0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4163"/>
            <a:ext cx="9144000" cy="4083485"/>
          </a:xfrm>
        </p:spPr>
        <p:txBody>
          <a:bodyPr>
            <a:normAutofit/>
          </a:bodyPr>
          <a:lstStyle/>
          <a:p>
            <a:pPr algn="l"/>
            <a:r>
              <a:rPr lang="fr-FR" sz="3000" dirty="0"/>
              <a:t>Références artistiques:</a:t>
            </a:r>
          </a:p>
          <a:p>
            <a:pPr algn="l"/>
            <a:r>
              <a:rPr lang="fr-FR" sz="3000" dirty="0"/>
              <a:t>▪</a:t>
            </a:r>
            <a:r>
              <a:rPr lang="fr-FR" sz="3000" i="1" u="sng" dirty="0" err="1"/>
              <a:t>Loopy</a:t>
            </a:r>
            <a:r>
              <a:rPr lang="fr-FR" sz="3000" i="1" u="sng" dirty="0"/>
              <a:t> </a:t>
            </a:r>
            <a:r>
              <a:rPr lang="fr-FR" sz="3000" i="1" u="sng" dirty="0" err="1"/>
              <a:t>Doopy</a:t>
            </a:r>
            <a:r>
              <a:rPr lang="fr-FR" sz="3000" i="1" u="sng" dirty="0"/>
              <a:t> </a:t>
            </a:r>
            <a:r>
              <a:rPr lang="fr-FR" sz="3000" dirty="0"/>
              <a:t>, Sol </a:t>
            </a:r>
            <a:r>
              <a:rPr lang="fr-FR" sz="3000" dirty="0" err="1"/>
              <a:t>Lewitt</a:t>
            </a:r>
            <a:r>
              <a:rPr lang="fr-FR" sz="3000" dirty="0"/>
              <a:t>, dessin mural réalisé pour la 1</a:t>
            </a:r>
            <a:r>
              <a:rPr lang="fr-FR" sz="3000" baseline="30000" dirty="0"/>
              <a:t>ère</a:t>
            </a:r>
            <a:r>
              <a:rPr lang="fr-FR" sz="3000" dirty="0"/>
              <a:t> fois en 1998 puis au Centre Pompidou Metz, 2012.</a:t>
            </a:r>
          </a:p>
          <a:p>
            <a:pPr algn="l"/>
            <a:r>
              <a:rPr lang="fr-FR" sz="3000" dirty="0"/>
              <a:t>▪</a:t>
            </a:r>
            <a:r>
              <a:rPr lang="fr-FR" sz="3000" i="1" u="sng" dirty="0"/>
              <a:t>Dessin automatique</a:t>
            </a:r>
            <a:r>
              <a:rPr lang="fr-FR" sz="3000" dirty="0"/>
              <a:t>, André Masson, 1935, encre sur papier, collection particulière.</a:t>
            </a:r>
          </a:p>
          <a:p>
            <a:pPr algn="l"/>
            <a:r>
              <a:rPr lang="fr-FR" sz="3000" dirty="0"/>
              <a:t>▪</a:t>
            </a:r>
            <a:r>
              <a:rPr lang="fr-FR" sz="3000" i="1" u="sng" dirty="0"/>
              <a:t>Rayon fossile</a:t>
            </a:r>
            <a:r>
              <a:rPr lang="fr-FR" sz="3000" dirty="0"/>
              <a:t>, Abdelkader </a:t>
            </a:r>
            <a:r>
              <a:rPr lang="fr-FR" sz="3000" dirty="0" err="1"/>
              <a:t>Benchamma</a:t>
            </a:r>
            <a:r>
              <a:rPr lang="fr-FR" sz="3000" dirty="0"/>
              <a:t>, dessin mural, encre et fusain, 2022, Avignon.</a:t>
            </a:r>
          </a:p>
          <a:p>
            <a:pPr algn="l"/>
            <a:endParaRPr lang="fr-FR" sz="30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2357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Dessin au trait, Dessin d’enfant&#10;&#10;Le contenu généré par l’IA peut être incorrect.">
            <a:extLst>
              <a:ext uri="{FF2B5EF4-FFF2-40B4-BE49-F238E27FC236}">
                <a16:creationId xmlns:a16="http://schemas.microsoft.com/office/drawing/2014/main" id="{48EA2004-15A2-CCCA-C00E-F0751E1E8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97" y="0"/>
            <a:ext cx="905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17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essin, croquis, tissu&#10;&#10;Le contenu généré par l’IA peut être incorrect.">
            <a:extLst>
              <a:ext uri="{FF2B5EF4-FFF2-40B4-BE49-F238E27FC236}">
                <a16:creationId xmlns:a16="http://schemas.microsoft.com/office/drawing/2014/main" id="{BB1A8CF9-1796-372B-1278-74ED5F100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02" y="0"/>
            <a:ext cx="9068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96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essin, croquis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32AD855C-89A5-696F-55E2-01E4E7636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45" y="0"/>
            <a:ext cx="8932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6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Plan, schématique&#10;&#10;Le contenu généré par l’IA peut être incorrect.">
            <a:extLst>
              <a:ext uri="{FF2B5EF4-FFF2-40B4-BE49-F238E27FC236}">
                <a16:creationId xmlns:a16="http://schemas.microsoft.com/office/drawing/2014/main" id="{3FA2B9AB-3B8C-44CB-BD79-BCEE85CA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05" y="0"/>
            <a:ext cx="9038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29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croquis, texte, diagramme&#10;&#10;Le contenu généré par l’IA peut être incorrect.">
            <a:extLst>
              <a:ext uri="{FF2B5EF4-FFF2-40B4-BE49-F238E27FC236}">
                <a16:creationId xmlns:a16="http://schemas.microsoft.com/office/drawing/2014/main" id="{B76466F6-D2B0-F250-DD8E-2B2B5EE12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76" y="0"/>
            <a:ext cx="9164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04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croquis, carte, art&#10;&#10;Le contenu généré par l’IA peut être incorrect.">
            <a:extLst>
              <a:ext uri="{FF2B5EF4-FFF2-40B4-BE49-F238E27FC236}">
                <a16:creationId xmlns:a16="http://schemas.microsoft.com/office/drawing/2014/main" id="{3D4B4768-7672-B493-F481-8BC9DAD4B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38" y="0"/>
            <a:ext cx="8945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74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croquis, Dessin d’enfant, art&#10;&#10;Le contenu généré par l’IA peut être incorrect.">
            <a:extLst>
              <a:ext uri="{FF2B5EF4-FFF2-40B4-BE49-F238E27FC236}">
                <a16:creationId xmlns:a16="http://schemas.microsoft.com/office/drawing/2014/main" id="{FEBB5DE8-6ECA-2747-7272-D49257CA9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59" y="0"/>
            <a:ext cx="9092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8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3057FE-B611-9D2D-0E21-742E2BDB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9764"/>
            <a:ext cx="10515600" cy="4509370"/>
          </a:xfrm>
        </p:spPr>
        <p:txBody>
          <a:bodyPr/>
          <a:lstStyle/>
          <a:p>
            <a:pPr algn="ctr"/>
            <a:r>
              <a:rPr lang="fr-FR" dirty="0"/>
              <a:t>Le dessin comme projet et/ou comme œuvre</a:t>
            </a:r>
            <a:br>
              <a:rPr lang="fr-FR" dirty="0"/>
            </a:br>
            <a:r>
              <a:rPr lang="fr-FR" dirty="0"/>
              <a:t>                processus, représentation,            matérialité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6656E86E-4A32-0FD9-AF4E-2F21A76BE132}"/>
              </a:ext>
            </a:extLst>
          </p:cNvPr>
          <p:cNvSpPr/>
          <p:nvPr/>
        </p:nvSpPr>
        <p:spPr>
          <a:xfrm>
            <a:off x="3306870" y="3250503"/>
            <a:ext cx="563671" cy="1878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287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, croquis, art, papier&#10;&#10;Le contenu généré par l’IA peut être incorrect.">
            <a:extLst>
              <a:ext uri="{FF2B5EF4-FFF2-40B4-BE49-F238E27FC236}">
                <a16:creationId xmlns:a16="http://schemas.microsoft.com/office/drawing/2014/main" id="{677C2ABB-F673-E1B8-D762-9198E34A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17" y="0"/>
            <a:ext cx="9159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3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AA0F903-A6B5-F697-5D71-AF0C2514C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" y="1373538"/>
            <a:ext cx="4623424" cy="3456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A2B3C8-8483-1316-4DDA-EE4EC5A8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13" y="638827"/>
            <a:ext cx="4579831" cy="5436000"/>
          </a:xfrm>
          <a:prstGeom prst="rect">
            <a:avLst/>
          </a:prstGeom>
        </p:spPr>
      </p:pic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F70EFFC-FEE9-6166-2016-C4F613E57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6691" y="638827"/>
            <a:ext cx="2050302" cy="5436000"/>
          </a:xfrm>
        </p:spPr>
        <p:txBody>
          <a:bodyPr anchor="t">
            <a:normAutofit lnSpcReduction="10000"/>
          </a:bodyPr>
          <a:lstStyle/>
          <a:p>
            <a:r>
              <a:rPr lang="fr-FR" sz="2000" i="1" u="sng" dirty="0"/>
              <a:t>Le Martyr de Saint Symphorien</a:t>
            </a:r>
            <a:r>
              <a:rPr lang="fr-FR" sz="2000" dirty="0"/>
              <a:t>, Jean-Auguste- Dominique Ingres, 1827, </a:t>
            </a:r>
            <a:r>
              <a:rPr lang="fr-FR" sz="2000" b="1" dirty="0" err="1"/>
              <a:t>modello</a:t>
            </a:r>
            <a:r>
              <a:rPr lang="fr-FR" sz="2000" dirty="0"/>
              <a:t>, 16 x 20 cm, plume sur papier</a:t>
            </a:r>
          </a:p>
          <a:p>
            <a:r>
              <a:rPr lang="fr-FR" sz="2000" i="1" u="sng" dirty="0"/>
              <a:t>Le Martyr de Saint Symphorien</a:t>
            </a:r>
            <a:r>
              <a:rPr lang="fr-FR" sz="2000" dirty="0"/>
              <a:t>, Jean-Auguste Dominique Ingres, 1834, </a:t>
            </a:r>
            <a:r>
              <a:rPr lang="fr-FR" sz="2000" b="1" dirty="0"/>
              <a:t>peinture à l'huile sur toile</a:t>
            </a:r>
            <a:r>
              <a:rPr lang="fr-FR" sz="2000" dirty="0"/>
              <a:t>, 4 x 3m, cathédrale St Lazare, Autun, Bourgogne.</a:t>
            </a:r>
            <a:endParaRPr lang="en-US" sz="20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182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20D52F-F756-84F1-5DDF-E64423605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8" y="484631"/>
            <a:ext cx="4422689" cy="5652000"/>
          </a:xfrm>
          <a:prstGeom prst="rect">
            <a:avLst/>
          </a:prstGeom>
        </p:spPr>
      </p:pic>
      <p:pic>
        <p:nvPicPr>
          <p:cNvPr id="7" name="Image 6" descr="Une image contenant dessin, croquis&#10;&#10;Le contenu généré par l’IA peut être incorrect.">
            <a:extLst>
              <a:ext uri="{FF2B5EF4-FFF2-40B4-BE49-F238E27FC236}">
                <a16:creationId xmlns:a16="http://schemas.microsoft.com/office/drawing/2014/main" id="{528C4246-1434-CEA2-F9AD-3C6B01785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22" y="484631"/>
            <a:ext cx="4352040" cy="565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A0F6BD7-EAA1-4123-9F77-B7E02164D788}"/>
              </a:ext>
            </a:extLst>
          </p:cNvPr>
          <p:cNvSpPr txBox="1"/>
          <p:nvPr/>
        </p:nvSpPr>
        <p:spPr>
          <a:xfrm>
            <a:off x="9333467" y="726510"/>
            <a:ext cx="25954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/>
              <a:t>▪Etudes pour La Vierge à l'Enfant avec sainte Anne, </a:t>
            </a:r>
            <a:r>
              <a:rPr lang="fr-FR" i="1" u="sng" dirty="0" err="1"/>
              <a:t>roues,barrage</a:t>
            </a:r>
            <a:r>
              <a:rPr lang="fr-FR" i="1" u="sng" dirty="0"/>
              <a:t>, réservoir ou pont </a:t>
            </a:r>
            <a:r>
              <a:rPr lang="fr-FR" dirty="0"/>
              <a:t>(recto), Léonard de Vinci,1505-1508,plume et encre brune, lavis d'encre grise, sur pierre noire, sur papier,29 x 19cm, British muséum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B1B990-2A70-F58E-7278-B74971B84391}"/>
              </a:ext>
            </a:extLst>
          </p:cNvPr>
          <p:cNvSpPr txBox="1"/>
          <p:nvPr/>
        </p:nvSpPr>
        <p:spPr>
          <a:xfrm>
            <a:off x="9333467" y="3745282"/>
            <a:ext cx="24660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/>
              <a:t>▪ Profil de vieil homme tourné vers la droite; transfert de la composition de La Vierge à l'Enfant avec sainte Anne</a:t>
            </a:r>
            <a:r>
              <a:rPr lang="fr-FR" dirty="0"/>
              <a:t> (verso), Leonard de Vinci, 1505-1508, pierre noire, sur papier, 29 x 19 cm, British muséum, Londres</a:t>
            </a:r>
          </a:p>
        </p:txBody>
      </p:sp>
    </p:spTree>
    <p:extLst>
      <p:ext uri="{BB962C8B-B14F-4D97-AF65-F5344CB8AC3E}">
        <p14:creationId xmlns:p14="http://schemas.microsoft.com/office/powerpoint/2010/main" val="410975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écriture manuscrite, document, papier&#10;&#10;Le contenu généré par l’IA peut être incorrect.">
            <a:extLst>
              <a:ext uri="{FF2B5EF4-FFF2-40B4-BE49-F238E27FC236}">
                <a16:creationId xmlns:a16="http://schemas.microsoft.com/office/drawing/2014/main" id="{77E470E3-6A4C-7592-FC08-EA019249D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8" y="0"/>
            <a:ext cx="6962437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9037BFD-2E4C-F0E6-BD60-B403F79D8E45}"/>
              </a:ext>
            </a:extLst>
          </p:cNvPr>
          <p:cNvSpPr txBox="1"/>
          <p:nvPr/>
        </p:nvSpPr>
        <p:spPr>
          <a:xfrm>
            <a:off x="7159695" y="601249"/>
            <a:ext cx="4539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/>
              <a:t>« Serial Project No. 1 (ABCD) », </a:t>
            </a:r>
            <a:r>
              <a:rPr lang="fr-FR" dirty="0"/>
              <a:t>Carton de promotion pour l'exposition de Sol </a:t>
            </a:r>
            <a:r>
              <a:rPr lang="fr-FR" dirty="0" err="1"/>
              <a:t>LeWitt</a:t>
            </a:r>
            <a:r>
              <a:rPr lang="fr-FR" dirty="0"/>
              <a:t> à la </a:t>
            </a:r>
            <a:r>
              <a:rPr lang="fr-FR" dirty="0" err="1"/>
              <a:t>Dwan</a:t>
            </a:r>
            <a:r>
              <a:rPr lang="fr-FR" dirty="0"/>
              <a:t> </a:t>
            </a:r>
            <a:r>
              <a:rPr lang="fr-FR" dirty="0" err="1"/>
              <a:t>Gallery</a:t>
            </a:r>
            <a:r>
              <a:rPr lang="fr-FR" dirty="0"/>
              <a:t> (Los Angeles, EU), 1967, Sol </a:t>
            </a:r>
            <a:r>
              <a:rPr lang="fr-FR" dirty="0" err="1"/>
              <a:t>LeWitt</a:t>
            </a:r>
            <a:r>
              <a:rPr lang="fr-FR" dirty="0"/>
              <a:t>, 35,5 x 35,5 cm, Impression offset monochrome sur carton.</a:t>
            </a:r>
          </a:p>
        </p:txBody>
      </p:sp>
    </p:spTree>
    <p:extLst>
      <p:ext uri="{BB962C8B-B14F-4D97-AF65-F5344CB8AC3E}">
        <p14:creationId xmlns:p14="http://schemas.microsoft.com/office/powerpoint/2010/main" val="142589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peinture, art&#10;&#10;Le contenu généré par l’IA peut être incorrect.">
            <a:extLst>
              <a:ext uri="{FF2B5EF4-FFF2-40B4-BE49-F238E27FC236}">
                <a16:creationId xmlns:a16="http://schemas.microsoft.com/office/drawing/2014/main" id="{6D3B2950-BD0F-F2D1-A789-9A00D820E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333375"/>
            <a:ext cx="4867275" cy="61912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4F499E4-9550-87A0-B289-080F32B8A991}"/>
              </a:ext>
            </a:extLst>
          </p:cNvPr>
          <p:cNvSpPr txBox="1"/>
          <p:nvPr/>
        </p:nvSpPr>
        <p:spPr>
          <a:xfrm>
            <a:off x="5774499" y="526093"/>
            <a:ext cx="3144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/>
              <a:t>Le Pont neuf emballé</a:t>
            </a:r>
            <a:r>
              <a:rPr lang="fr-FR" dirty="0"/>
              <a:t>, Christo, dessin, 1975, crayon de couleur, mine de plomb, 7X 5,6 cm, Centre Pompidou, Paris</a:t>
            </a:r>
          </a:p>
        </p:txBody>
      </p:sp>
    </p:spTree>
    <p:extLst>
      <p:ext uri="{BB962C8B-B14F-4D97-AF65-F5344CB8AC3E}">
        <p14:creationId xmlns:p14="http://schemas.microsoft.com/office/powerpoint/2010/main" val="3754962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 et blanc, collage, monochrome, art&#10;&#10;Le contenu généré par l’IA peut être incorrect.">
            <a:extLst>
              <a:ext uri="{FF2B5EF4-FFF2-40B4-BE49-F238E27FC236}">
                <a16:creationId xmlns:a16="http://schemas.microsoft.com/office/drawing/2014/main" id="{5267EF77-D7A7-2534-8835-BB2BA5444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" y="0"/>
            <a:ext cx="10251649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F74AFD-AA87-4C3B-4A35-32F97B5E4E7B}"/>
              </a:ext>
            </a:extLst>
          </p:cNvPr>
          <p:cNvSpPr txBox="1"/>
          <p:nvPr/>
        </p:nvSpPr>
        <p:spPr>
          <a:xfrm>
            <a:off x="1102291" y="175363"/>
            <a:ext cx="3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Dessins de Willem </a:t>
            </a:r>
            <a:r>
              <a:rPr lang="fr-FR" dirty="0" err="1"/>
              <a:t>Kentridge</a:t>
            </a:r>
            <a:r>
              <a:rPr lang="fr-FR" dirty="0"/>
              <a:t> pour le film d’animation </a:t>
            </a:r>
            <a:r>
              <a:rPr lang="fr-FR" u="sng" dirty="0"/>
              <a:t>Mine</a:t>
            </a:r>
            <a:r>
              <a:rPr lang="fr-FR" dirty="0"/>
              <a:t>, 1991, fusain et pastel sur papier, 60 x 75 cm</a:t>
            </a:r>
          </a:p>
        </p:txBody>
      </p:sp>
    </p:spTree>
    <p:extLst>
      <p:ext uri="{BB962C8B-B14F-4D97-AF65-F5344CB8AC3E}">
        <p14:creationId xmlns:p14="http://schemas.microsoft.com/office/powerpoint/2010/main" val="36742641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980</Words>
  <Application>Microsoft Office PowerPoint</Application>
  <PresentationFormat>Grand écran</PresentationFormat>
  <Paragraphs>58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4" baseType="lpstr">
      <vt:lpstr>Aptos</vt:lpstr>
      <vt:lpstr>Aptos Display</vt:lpstr>
      <vt:lpstr>Arial</vt:lpstr>
      <vt:lpstr>Thème Office</vt:lpstr>
      <vt:lpstr>Didactique des ARTS PLASTIQUES</vt:lpstr>
      <vt:lpstr>« La Didactique des arts plastiques et la mémoire agissante du dessin » Laurence Espinassy</vt:lpstr>
      <vt:lpstr>1) Filiation et actualisation </vt:lpstr>
      <vt:lpstr>Le dessin comme projet et/ou comme œuvre                 processus, représentation,            matérialité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ligne: du contour aux qualités du trait dans ses dimensions spatiales, temporelles, représentatives et matérielles.  processus, représentation, matérialité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2)Des pratiques graphiques comme vecteurs d’acquisition de compétences plastiques, culturelles, artistiques, et orales.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« DESSINER SANS FIGURER »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serge Rohel</dc:creator>
  <cp:lastModifiedBy>serge Rohel</cp:lastModifiedBy>
  <cp:revision>6</cp:revision>
  <dcterms:created xsi:type="dcterms:W3CDTF">2025-12-09T09:29:50Z</dcterms:created>
  <dcterms:modified xsi:type="dcterms:W3CDTF">2025-12-18T10:24:52Z</dcterms:modified>
</cp:coreProperties>
</file>