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3" r:id="rId7"/>
    <p:sldId id="264" r:id="rId8"/>
    <p:sldId id="268" r:id="rId9"/>
    <p:sldId id="262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97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88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91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39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4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69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18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7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92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2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95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826F6-1805-4C34-82BD-0605FA8372CB}" type="datetimeFigureOut">
              <a:rPr lang="ru-RU" smtClean="0"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364AB-EE3D-4A2C-BC86-28D60D6D3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8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5640" y="5373216"/>
            <a:ext cx="3736504" cy="115212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Подготовила команда «Языковеды»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0"/>
            <a:ext cx="79884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 smtClean="0">
                <a:solidFill>
                  <a:schemeClr val="bg1"/>
                </a:solidFill>
              </a:rPr>
              <a:t>Дидактическая игра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1285356"/>
            <a:ext cx="8352928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https://img.freepik.com/premium-vector/girl-helping-mom-doing-dishes_1308-25046.jpg?w=148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33" r="30357" b="-1"/>
          <a:stretch/>
        </p:blipFill>
        <p:spPr bwMode="auto">
          <a:xfrm>
            <a:off x="3131840" y="2230588"/>
            <a:ext cx="2880320" cy="32866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2411"/>
            <a:ext cx="8784976" cy="118199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«Мама и дочка моют посуду»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08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221598" y="1776228"/>
            <a:ext cx="6696744" cy="41010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1598" y="1844824"/>
            <a:ext cx="6696744" cy="13681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6000" b="1" dirty="0" smtClean="0">
                <a:solidFill>
                  <a:srgbClr val="663300"/>
                </a:solidFill>
              </a:rPr>
              <a:t>Инструкция: </a:t>
            </a:r>
            <a:r>
              <a:rPr lang="ru-RU" sz="16000" b="1" dirty="0" smtClean="0">
                <a:solidFill>
                  <a:srgbClr val="FF0000"/>
                </a:solidFill>
              </a:rPr>
              <a:t>Таня </a:t>
            </a:r>
            <a:r>
              <a:rPr lang="ru-RU" sz="16000" b="1" dirty="0">
                <a:solidFill>
                  <a:srgbClr val="FF0000"/>
                </a:solidFill>
              </a:rPr>
              <a:t>помогает маме мыть посуду. У мамы посуда большого размера, а у </a:t>
            </a:r>
            <a:r>
              <a:rPr lang="ru-RU" sz="16000" b="1" dirty="0" smtClean="0">
                <a:solidFill>
                  <a:srgbClr val="FF0000"/>
                </a:solidFill>
              </a:rPr>
              <a:t>Тани </a:t>
            </a:r>
            <a:r>
              <a:rPr lang="ru-RU" sz="16000" b="1" dirty="0">
                <a:solidFill>
                  <a:srgbClr val="FF0000"/>
                </a:solidFill>
              </a:rPr>
              <a:t>маленького. Покажи стакан, покажи стаканчик.</a:t>
            </a:r>
          </a:p>
          <a:p>
            <a:pPr marL="0" indent="0" algn="ctr">
              <a:buNone/>
            </a:pPr>
            <a:r>
              <a:rPr lang="ru-RU" sz="16000" b="1" dirty="0">
                <a:solidFill>
                  <a:srgbClr val="FF0000"/>
                </a:solidFill>
              </a:rPr>
              <a:t>-Кто моет стакан? (Мама) </a:t>
            </a:r>
            <a:endParaRPr lang="ru-RU" sz="16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16000" b="1" dirty="0" smtClean="0">
                <a:solidFill>
                  <a:srgbClr val="FF0000"/>
                </a:solidFill>
              </a:rPr>
              <a:t>А </a:t>
            </a:r>
            <a:r>
              <a:rPr lang="ru-RU" sz="16000" b="1" dirty="0">
                <a:solidFill>
                  <a:srgbClr val="FF0000"/>
                </a:solidFill>
              </a:rPr>
              <a:t>кто моет стаканчик? (Таня). </a:t>
            </a:r>
            <a:r>
              <a:rPr lang="ru-RU" sz="16000" b="1" dirty="0" smtClean="0">
                <a:solidFill>
                  <a:srgbClr val="FF0000"/>
                </a:solidFill>
              </a:rPr>
              <a:t> </a:t>
            </a:r>
            <a:endParaRPr lang="ru-RU" sz="1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627784" y="116632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chemeClr val="bg1"/>
                </a:solidFill>
              </a:rPr>
              <a:t>Ход игры: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11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996952"/>
            <a:ext cx="6696744" cy="1215008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Спасибо за внимание!!!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AutoShape 2" descr="https://papik.pro/uploads/posts/2022-01/1642360542_22-papik-pro-p-fialki-klipart-24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https://i.artfile.ru/5000x1400_816289_%5bwww.ArtFile.ru%5d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772816"/>
            <a:ext cx="5108842" cy="143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93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116632"/>
            <a:ext cx="1952530" cy="1215008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Цель: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35564" y="1735096"/>
            <a:ext cx="6017234" cy="12618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4053" y="1735096"/>
            <a:ext cx="5976664" cy="119212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формирование лексико-грамматического строя </a:t>
            </a:r>
            <a:r>
              <a:rPr lang="ru-RU" b="1" dirty="0" smtClean="0">
                <a:solidFill>
                  <a:srgbClr val="FF0000"/>
                </a:solidFill>
              </a:rPr>
              <a:t>речи</a:t>
            </a:r>
            <a:endParaRPr lang="ru-RU" dirty="0">
              <a:solidFill>
                <a:srgbClr val="FF0000"/>
              </a:solidFill>
            </a:endParaRPr>
          </a:p>
          <a:p>
            <a:pPr algn="ctr"/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62972" y="3206120"/>
            <a:ext cx="6017234" cy="10035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3200" b="1" dirty="0">
                <a:solidFill>
                  <a:srgbClr val="FF0000"/>
                </a:solidFill>
              </a:rPr>
              <a:t>активизация речевого общения</a:t>
            </a:r>
          </a:p>
        </p:txBody>
      </p:sp>
      <p:pic>
        <p:nvPicPr>
          <p:cNvPr id="10" name="Picture 2" descr="https://i.ytimg.com/vi/4XsvSgZ-xLM/maxresdefault.jpg?sqp=-oaymwEmCIAKENAF8quKqQMa8AEB-AH-CYACzgWKAgwIABABGHIgRSgvMA8=&amp;amp;rs=AOn4CLCMcRju4scPvjQBV74foPJGtZEA3Q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88" t="10378" r="13187" b="11590"/>
          <a:stretch/>
        </p:blipFill>
        <p:spPr bwMode="auto">
          <a:xfrm>
            <a:off x="4644008" y="4083078"/>
            <a:ext cx="3961382" cy="232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право 5"/>
          <p:cNvSpPr/>
          <p:nvPr/>
        </p:nvSpPr>
        <p:spPr>
          <a:xfrm>
            <a:off x="107504" y="1700808"/>
            <a:ext cx="2664296" cy="1296144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ОНР – </a:t>
            </a:r>
            <a:r>
              <a:rPr lang="en-US" b="1" dirty="0" smtClean="0">
                <a:solidFill>
                  <a:srgbClr val="FF0000"/>
                </a:solidFill>
              </a:rPr>
              <a:t>III </a:t>
            </a:r>
            <a:r>
              <a:rPr lang="ru-RU" b="1" dirty="0" err="1" smtClean="0">
                <a:solidFill>
                  <a:srgbClr val="FF0000"/>
                </a:solidFill>
              </a:rPr>
              <a:t>ур</a:t>
            </a:r>
            <a:r>
              <a:rPr lang="ru-RU" b="1" dirty="0" smtClean="0">
                <a:solidFill>
                  <a:srgbClr val="FF0000"/>
                </a:solidFill>
              </a:rPr>
              <a:t>. 5-6 лет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07504" y="3140968"/>
            <a:ext cx="2664296" cy="1296144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ОНР – </a:t>
            </a:r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ru-RU" b="1" dirty="0" err="1" smtClean="0">
                <a:solidFill>
                  <a:srgbClr val="FF0000"/>
                </a:solidFill>
              </a:rPr>
              <a:t>ур</a:t>
            </a:r>
            <a:r>
              <a:rPr lang="ru-RU" b="1" dirty="0" smtClean="0">
                <a:solidFill>
                  <a:srgbClr val="FF0000"/>
                </a:solidFill>
              </a:rPr>
              <a:t>. 4-5 лет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4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170" y="116632"/>
            <a:ext cx="8229600" cy="121500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bg1">
                    <a:lumMod val="95000"/>
                  </a:schemeClr>
                </a:solidFill>
              </a:rPr>
              <a:t>Задачи:</a:t>
            </a:r>
            <a:endParaRPr lang="ru-RU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1844824"/>
            <a:ext cx="7776864" cy="39604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560840" cy="4032448"/>
          </a:xfrm>
          <a:ln>
            <a:noFill/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6500" b="1" dirty="0" smtClean="0">
                <a:solidFill>
                  <a:srgbClr val="FF0000"/>
                </a:solidFill>
              </a:rPr>
              <a:t>- активизировать словарь по лексической теме «Посуда»;</a:t>
            </a:r>
          </a:p>
          <a:p>
            <a:pPr marL="0" indent="0">
              <a:buNone/>
            </a:pPr>
            <a:r>
              <a:rPr lang="ru-RU" sz="6500" b="1" dirty="0" smtClean="0">
                <a:solidFill>
                  <a:srgbClr val="FF0000"/>
                </a:solidFill>
              </a:rPr>
              <a:t>- учить образовывать существительные с уменьшительно — ласкательными суффиксами, глаголы совершенного и несовершенного </a:t>
            </a:r>
            <a:r>
              <a:rPr lang="ru-RU" sz="6500" b="1" dirty="0" smtClean="0">
                <a:solidFill>
                  <a:srgbClr val="FF0000"/>
                </a:solidFill>
              </a:rPr>
              <a:t>вида, относительные прилагательные;</a:t>
            </a:r>
            <a:endParaRPr lang="ru-RU" sz="6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6500" b="1" dirty="0" smtClean="0">
                <a:solidFill>
                  <a:srgbClr val="FF0000"/>
                </a:solidFill>
              </a:rPr>
              <a:t>- </a:t>
            </a:r>
            <a:r>
              <a:rPr lang="ru-RU" sz="6500" b="1" dirty="0">
                <a:solidFill>
                  <a:srgbClr val="FF0000"/>
                </a:solidFill>
              </a:rPr>
              <a:t>у</a:t>
            </a:r>
            <a:r>
              <a:rPr lang="ru-RU" sz="6500" b="1" dirty="0" smtClean="0">
                <a:solidFill>
                  <a:srgbClr val="FF0000"/>
                </a:solidFill>
              </a:rPr>
              <a:t>чить употреблять сложносочиненные предложения  с  союзом а;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88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170" y="116632"/>
            <a:ext cx="8229600" cy="121500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bg1">
                    <a:lumMod val="95000"/>
                  </a:schemeClr>
                </a:solidFill>
              </a:rPr>
              <a:t>Задачи:</a:t>
            </a:r>
            <a:endParaRPr lang="ru-RU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1538" y="1772816"/>
            <a:ext cx="7776864" cy="47525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9550" y="1844824"/>
            <a:ext cx="7560840" cy="4049584"/>
          </a:xfrm>
          <a:ln>
            <a:noFill/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1200" b="1" dirty="0" smtClean="0">
                <a:solidFill>
                  <a:srgbClr val="FF0000"/>
                </a:solidFill>
              </a:rPr>
              <a:t>- учить воспроизводить доступные </a:t>
            </a:r>
            <a:r>
              <a:rPr lang="ru-RU" sz="11200" b="1" dirty="0">
                <a:solidFill>
                  <a:srgbClr val="FF0000"/>
                </a:solidFill>
              </a:rPr>
              <a:t>по звуковому составу </a:t>
            </a:r>
            <a:r>
              <a:rPr lang="ru-RU" sz="11200" b="1" dirty="0" smtClean="0">
                <a:solidFill>
                  <a:srgbClr val="FF0000"/>
                </a:solidFill>
              </a:rPr>
              <a:t>слова: мама, Таня, моет;</a:t>
            </a:r>
          </a:p>
          <a:p>
            <a:pPr marL="0" indent="0" algn="just">
              <a:buNone/>
            </a:pPr>
            <a:r>
              <a:rPr lang="ru-RU" sz="11200" b="1" dirty="0" smtClean="0">
                <a:solidFill>
                  <a:srgbClr val="FF0000"/>
                </a:solidFill>
              </a:rPr>
              <a:t>- развивать понимание </a:t>
            </a:r>
            <a:r>
              <a:rPr lang="ru-RU" sz="11200" b="1" dirty="0">
                <a:solidFill>
                  <a:srgbClr val="FF0000"/>
                </a:solidFill>
              </a:rPr>
              <a:t>грамматических форм речи  (существительных с уменьшительно – ласкательными суффиксами</a:t>
            </a:r>
            <a:r>
              <a:rPr lang="ru-RU" sz="11200" b="1" dirty="0" smtClean="0">
                <a:solidFill>
                  <a:srgbClr val="FF0000"/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ru-RU" sz="11200" b="1" dirty="0" smtClean="0">
                <a:solidFill>
                  <a:srgbClr val="FF0000"/>
                </a:solidFill>
              </a:rPr>
              <a:t>- учить понимать вопросы: </a:t>
            </a:r>
            <a:r>
              <a:rPr lang="ru-RU" sz="11200" b="1" dirty="0">
                <a:solidFill>
                  <a:srgbClr val="FF0000"/>
                </a:solidFill>
              </a:rPr>
              <a:t>«Кто?», «Что</a:t>
            </a:r>
            <a:r>
              <a:rPr lang="ru-RU" sz="11200" b="1" dirty="0" smtClean="0">
                <a:solidFill>
                  <a:srgbClr val="FF0000"/>
                </a:solidFill>
              </a:rPr>
              <a:t>?»;</a:t>
            </a:r>
          </a:p>
          <a:p>
            <a:pPr marL="0" indent="0" algn="just">
              <a:buNone/>
            </a:pPr>
            <a:r>
              <a:rPr lang="ru-RU" sz="11200" b="1" dirty="0" smtClean="0">
                <a:solidFill>
                  <a:srgbClr val="FF0000"/>
                </a:solidFill>
              </a:rPr>
              <a:t>- учить </a:t>
            </a:r>
            <a:r>
              <a:rPr lang="ru-RU" sz="11200" b="1" dirty="0">
                <a:solidFill>
                  <a:srgbClr val="FF0000"/>
                </a:solidFill>
              </a:rPr>
              <a:t>соотносить </a:t>
            </a:r>
            <a:r>
              <a:rPr lang="ru-RU" sz="11200" b="1" dirty="0" smtClean="0">
                <a:solidFill>
                  <a:srgbClr val="FF0000"/>
                </a:solidFill>
              </a:rPr>
              <a:t>картинки с </a:t>
            </a:r>
            <a:r>
              <a:rPr lang="ru-RU" sz="11200" b="1" dirty="0">
                <a:solidFill>
                  <a:srgbClr val="FF0000"/>
                </a:solidFill>
              </a:rPr>
              <a:t>его </a:t>
            </a:r>
            <a:r>
              <a:rPr lang="ru-RU" sz="11200" b="1" dirty="0" smtClean="0">
                <a:solidFill>
                  <a:srgbClr val="FF0000"/>
                </a:solidFill>
              </a:rPr>
              <a:t>словесным обозначением;</a:t>
            </a:r>
          </a:p>
          <a:p>
            <a:pPr algn="just">
              <a:buFontTx/>
              <a:buChar char="-"/>
            </a:pPr>
            <a:r>
              <a:rPr lang="ru-RU" sz="11200" b="1" dirty="0">
                <a:solidFill>
                  <a:srgbClr val="FF0000"/>
                </a:solidFill>
              </a:rPr>
              <a:t>развивать связную </a:t>
            </a:r>
            <a:r>
              <a:rPr lang="ru-RU" sz="11200" b="1" dirty="0" smtClean="0">
                <a:solidFill>
                  <a:srgbClr val="FF0000"/>
                </a:solidFill>
              </a:rPr>
              <a:t>речь, слуховое внимание, зрительное восприятие;</a:t>
            </a:r>
          </a:p>
          <a:p>
            <a:pPr algn="just">
              <a:buFontTx/>
              <a:buChar char="-"/>
            </a:pPr>
            <a:r>
              <a:rPr lang="ru-RU" sz="11200" b="1" dirty="0" smtClean="0">
                <a:solidFill>
                  <a:srgbClr val="FF0000"/>
                </a:solidFill>
              </a:rPr>
              <a:t>воспитывать </a:t>
            </a:r>
            <a:r>
              <a:rPr lang="ru-RU" sz="11200" b="1" dirty="0">
                <a:solidFill>
                  <a:srgbClr val="FF0000"/>
                </a:solidFill>
              </a:rPr>
              <a:t>желание оказывать помощь взрослым</a:t>
            </a:r>
            <a:r>
              <a:rPr lang="ru-RU" sz="6400" b="1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endParaRPr lang="ru-RU" sz="3400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23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331640" y="1268760"/>
            <a:ext cx="7704856" cy="15841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bg1"/>
                </a:solidFill>
              </a:rPr>
              <a:t>- активизировать </a:t>
            </a:r>
            <a:r>
              <a:rPr lang="ru-RU" sz="2200" b="1" dirty="0">
                <a:solidFill>
                  <a:schemeClr val="bg1"/>
                </a:solidFill>
              </a:rPr>
              <a:t>словарь по лексической теме «Посуда»;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образовывать существительные с уменьшительно — ласкательными суффиксами, 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употреблять сложносочиненные предложения  с  союзом </a:t>
            </a:r>
            <a:r>
              <a:rPr lang="ru-RU" sz="2200" b="1" dirty="0" smtClean="0">
                <a:solidFill>
                  <a:schemeClr val="bg1"/>
                </a:solidFill>
              </a:rPr>
              <a:t>а.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0640" y="2924944"/>
            <a:ext cx="8064896" cy="374441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5032" y="2924944"/>
            <a:ext cx="7272808" cy="57606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6000" b="1" dirty="0" smtClean="0">
                <a:solidFill>
                  <a:schemeClr val="accent2">
                    <a:lumMod val="75000"/>
                  </a:schemeClr>
                </a:solidFill>
              </a:rPr>
              <a:t>Инструкция:</a:t>
            </a:r>
            <a:r>
              <a:rPr lang="ru-RU" sz="16000" b="1" dirty="0" smtClean="0">
                <a:solidFill>
                  <a:srgbClr val="FF0000"/>
                </a:solidFill>
              </a:rPr>
              <a:t> дочка </a:t>
            </a:r>
            <a:r>
              <a:rPr lang="ru-RU" sz="16000" b="1" dirty="0">
                <a:solidFill>
                  <a:srgbClr val="FF0000"/>
                </a:solidFill>
              </a:rPr>
              <a:t>помогает маме мыть посуду. У мамы посуда большого размера, а у дочки маленького. </a:t>
            </a:r>
            <a:r>
              <a:rPr lang="ru-RU" sz="16000" b="1" dirty="0" smtClean="0">
                <a:solidFill>
                  <a:srgbClr val="FF0000"/>
                </a:solidFill>
              </a:rPr>
              <a:t>Выбери посуду для мамы и для дочки. Скажи, какую посуду моет мама, а какую дочка.</a:t>
            </a:r>
          </a:p>
          <a:p>
            <a:pPr algn="ctr"/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843808" y="876536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43808" y="332656"/>
            <a:ext cx="3168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  Вариант </a:t>
            </a:r>
            <a:r>
              <a:rPr lang="ru-RU" sz="4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107504" y="1442912"/>
            <a:ext cx="1440160" cy="79208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Задачи: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8600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789550" y="1772816"/>
            <a:ext cx="7560840" cy="44644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9550" y="2107400"/>
            <a:ext cx="7560840" cy="446449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6000" b="1" dirty="0" smtClean="0">
                <a:solidFill>
                  <a:srgbClr val="FF0000"/>
                </a:solidFill>
              </a:rPr>
              <a:t>Ребенок выбирает картинки с изображением  предметов посуды (большого и маленького размера), раскладывает их по кармашкам,  сопровождая </a:t>
            </a:r>
            <a:r>
              <a:rPr lang="ru-RU" sz="16000" b="1" dirty="0">
                <a:solidFill>
                  <a:srgbClr val="FF0000"/>
                </a:solidFill>
              </a:rPr>
              <a:t>действие </a:t>
            </a:r>
            <a:r>
              <a:rPr lang="ru-RU" sz="16000" b="1" dirty="0" smtClean="0">
                <a:solidFill>
                  <a:srgbClr val="FF0000"/>
                </a:solidFill>
              </a:rPr>
              <a:t>речью, например</a:t>
            </a:r>
            <a:r>
              <a:rPr lang="ru-RU" sz="16000" b="1" dirty="0">
                <a:solidFill>
                  <a:srgbClr val="FF0000"/>
                </a:solidFill>
              </a:rPr>
              <a:t>: Мама моет стакан, а дочка </a:t>
            </a:r>
            <a:r>
              <a:rPr lang="ru-RU" sz="16000" b="1" dirty="0" smtClean="0">
                <a:solidFill>
                  <a:srgbClr val="FF0000"/>
                </a:solidFill>
              </a:rPr>
              <a:t>стаканчик.</a:t>
            </a:r>
            <a:endParaRPr lang="ru-RU" sz="1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     </a:t>
            </a:r>
            <a:endParaRPr lang="ru-RU" sz="44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843808" y="876536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332656"/>
            <a:ext cx="3168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  Ход игры: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1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627784" y="116632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chemeClr val="bg1"/>
                </a:solidFill>
              </a:rPr>
              <a:t>Вариант 2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90718" y="3068960"/>
            <a:ext cx="7560840" cy="36506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1002150" y="3140968"/>
            <a:ext cx="7272808" cy="35283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Ребенок достает из кармашка картинку с изображением  предметов посуды (большого или маленького размера),  сопровождая </a:t>
            </a:r>
            <a:r>
              <a:rPr lang="ru-RU" b="1" dirty="0">
                <a:solidFill>
                  <a:srgbClr val="FF0000"/>
                </a:solidFill>
              </a:rPr>
              <a:t>действие </a:t>
            </a:r>
            <a:r>
              <a:rPr lang="ru-RU" b="1" dirty="0" smtClean="0">
                <a:solidFill>
                  <a:srgbClr val="FF0000"/>
                </a:solidFill>
              </a:rPr>
              <a:t>речью, например</a:t>
            </a:r>
            <a:r>
              <a:rPr lang="ru-RU" b="1" dirty="0">
                <a:solidFill>
                  <a:srgbClr val="FF0000"/>
                </a:solidFill>
              </a:rPr>
              <a:t>: Мама </a:t>
            </a:r>
            <a:r>
              <a:rPr lang="ru-RU" b="1" dirty="0" smtClean="0">
                <a:solidFill>
                  <a:srgbClr val="FF0000"/>
                </a:solidFill>
              </a:rPr>
              <a:t>мыла тарелку, мама вымыла тарелку. Дочка мыла вилочку, дочка вымыла вилочку.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900" b="1" dirty="0" smtClean="0">
                <a:solidFill>
                  <a:srgbClr val="FF0000"/>
                </a:solidFill>
              </a:rPr>
              <a:t>     </a:t>
            </a:r>
            <a:endParaRPr lang="ru-RU" sz="900" b="1" dirty="0">
              <a:solidFill>
                <a:srgbClr val="FF0000"/>
              </a:solidFill>
            </a:endParaRPr>
          </a:p>
          <a:p>
            <a:pPr algn="ctr"/>
            <a:endParaRPr lang="ru-RU" sz="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31640" y="1124744"/>
            <a:ext cx="7704856" cy="144016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bg1"/>
                </a:solidFill>
              </a:rPr>
              <a:t>- активизировать глагольный словарь </a:t>
            </a:r>
            <a:r>
              <a:rPr lang="ru-RU" sz="2200" b="1" dirty="0">
                <a:solidFill>
                  <a:schemeClr val="bg1"/>
                </a:solidFill>
              </a:rPr>
              <a:t>по лексической теме «Посуда»;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образовывать глаголы </a:t>
            </a:r>
            <a:r>
              <a:rPr lang="ru-RU" sz="2200" b="1" dirty="0" smtClean="0">
                <a:solidFill>
                  <a:schemeClr val="bg1"/>
                </a:solidFill>
              </a:rPr>
              <a:t>совершенного </a:t>
            </a:r>
            <a:r>
              <a:rPr lang="ru-RU" sz="2200" b="1" dirty="0">
                <a:solidFill>
                  <a:schemeClr val="bg1"/>
                </a:solidFill>
              </a:rPr>
              <a:t>и </a:t>
            </a:r>
            <a:r>
              <a:rPr lang="ru-RU" sz="2200" b="1" dirty="0" smtClean="0">
                <a:solidFill>
                  <a:schemeClr val="bg1"/>
                </a:solidFill>
              </a:rPr>
              <a:t>несовершенного вида.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5496" y="1442912"/>
            <a:ext cx="1512168" cy="79208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Задачи:</a:t>
            </a:r>
            <a:endParaRPr lang="ru-RU" sz="26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75856" y="2636912"/>
            <a:ext cx="2520280" cy="432048"/>
          </a:xfrm>
          <a:prstGeom prst="roundRect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Ход игры: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4204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627784" y="116632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chemeClr val="bg1"/>
                </a:solidFill>
              </a:rPr>
              <a:t>Вариант </a:t>
            </a:r>
            <a:r>
              <a:rPr lang="ru-RU" sz="5400" b="1" dirty="0" smtClean="0">
                <a:solidFill>
                  <a:schemeClr val="bg1"/>
                </a:solidFill>
              </a:rPr>
              <a:t>3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90718" y="3068960"/>
            <a:ext cx="7560840" cy="36506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663300"/>
                </a:solidFill>
              </a:rPr>
              <a:t>Инструкция: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мама и дочка моют посуду. Мама моет стакан из стекла. Какой стакан моет мама? (стеклянный). Дочка моет кувшин из глины. Какой стакан моет дочка (глиняный). А теперь скажи, какую посуду моют мама и дочка (Мама моет стеклянный стакан, а дочка глиняный кувшин.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31640" y="1124744"/>
            <a:ext cx="7704856" cy="172819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bg1"/>
                </a:solidFill>
              </a:rPr>
              <a:t>- </a:t>
            </a:r>
            <a:endParaRPr lang="ru-RU" sz="22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2200" b="1" dirty="0" smtClean="0">
                <a:solidFill>
                  <a:schemeClr val="bg1"/>
                </a:solidFill>
              </a:rPr>
              <a:t>- </a:t>
            </a:r>
            <a:r>
              <a:rPr lang="ru-RU" sz="2200" b="1" dirty="0" smtClean="0">
                <a:solidFill>
                  <a:schemeClr val="bg1"/>
                </a:solidFill>
              </a:rPr>
              <a:t>активизировать словарь прилагательных по </a:t>
            </a:r>
            <a:r>
              <a:rPr lang="ru-RU" sz="2200" b="1" dirty="0">
                <a:solidFill>
                  <a:schemeClr val="bg1"/>
                </a:solidFill>
              </a:rPr>
              <a:t>лексической теме «Посуда»;</a:t>
            </a:r>
          </a:p>
          <a:p>
            <a:pPr marL="342900" indent="-342900" algn="just">
              <a:buFontTx/>
              <a:buChar char="-"/>
            </a:pPr>
            <a:r>
              <a:rPr lang="ru-RU" sz="2200" b="1" dirty="0" smtClean="0">
                <a:solidFill>
                  <a:schemeClr val="bg1"/>
                </a:solidFill>
              </a:rPr>
              <a:t>учить </a:t>
            </a:r>
            <a:r>
              <a:rPr lang="ru-RU" sz="2200" b="1" dirty="0">
                <a:solidFill>
                  <a:schemeClr val="bg1"/>
                </a:solidFill>
              </a:rPr>
              <a:t>образовывать </a:t>
            </a:r>
            <a:r>
              <a:rPr lang="ru-RU" sz="2200" b="1" dirty="0" smtClean="0">
                <a:solidFill>
                  <a:schemeClr val="bg1"/>
                </a:solidFill>
              </a:rPr>
              <a:t>относительные прилагательные</a:t>
            </a:r>
          </a:p>
          <a:p>
            <a:pPr marL="342900" indent="-342900" algn="just">
              <a:buFontTx/>
              <a:buChar char="-"/>
            </a:pPr>
            <a:r>
              <a:rPr lang="ru-RU" sz="2200" b="1" dirty="0">
                <a:solidFill>
                  <a:schemeClr val="bg1"/>
                </a:solidFill>
              </a:rPr>
              <a:t>учить употреблять сложносочиненные предложения  с  союзом а.</a:t>
            </a:r>
          </a:p>
          <a:p>
            <a:pPr marL="342900" indent="-342900" algn="just">
              <a:buFontTx/>
              <a:buChar char="-"/>
            </a:pP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5496" y="980728"/>
            <a:ext cx="1512168" cy="79208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Задачи: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40670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atherineasquithgallery.com/uploads/posts/2021-02/1613649433_2-p-fon-dlya-kulinarnoi-prezentatsii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9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627784" y="116632"/>
            <a:ext cx="3821008" cy="1215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chemeClr val="bg1"/>
                </a:solidFill>
              </a:rPr>
              <a:t>Вариант </a:t>
            </a:r>
            <a:r>
              <a:rPr lang="ru-RU" sz="5400" b="1" dirty="0" smtClean="0">
                <a:solidFill>
                  <a:schemeClr val="bg1"/>
                </a:solidFill>
              </a:rPr>
              <a:t>4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1333920"/>
            <a:ext cx="7128792" cy="27363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воспроизводить доступные по звуковому составу слова: мама, Таня, моет;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развивать понимание грамматических форм речи  (существительных с уменьшительно – ласкательными суффиксами);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понимать вопросы: «Кто?», «Что?»;</a:t>
            </a:r>
          </a:p>
          <a:p>
            <a:pPr algn="just"/>
            <a:r>
              <a:rPr lang="ru-RU" sz="2200" b="1" dirty="0">
                <a:solidFill>
                  <a:schemeClr val="bg1"/>
                </a:solidFill>
              </a:rPr>
              <a:t>- учить соотносить картинки с его словесным </a:t>
            </a:r>
            <a:r>
              <a:rPr lang="ru-RU" sz="2200" b="1" dirty="0" smtClean="0">
                <a:solidFill>
                  <a:schemeClr val="bg1"/>
                </a:solidFill>
              </a:rPr>
              <a:t>обозначением.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5496" y="1442912"/>
            <a:ext cx="1512168" cy="79208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Задачи: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330526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499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«Мама и дочка моют посуду»</vt:lpstr>
      <vt:lpstr>Цель:</vt:lpstr>
      <vt:lpstr>Задачи:</vt:lpstr>
      <vt:lpstr>Задачи: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</dc:title>
  <dc:creator>Пользователь</dc:creator>
  <cp:lastModifiedBy>Пользователь</cp:lastModifiedBy>
  <cp:revision>34</cp:revision>
  <dcterms:created xsi:type="dcterms:W3CDTF">2023-06-05T06:58:14Z</dcterms:created>
  <dcterms:modified xsi:type="dcterms:W3CDTF">2023-06-08T02:48:56Z</dcterms:modified>
</cp:coreProperties>
</file>