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91" r:id="rId4"/>
    <p:sldId id="282" r:id="rId5"/>
    <p:sldId id="283" r:id="rId6"/>
    <p:sldId id="284" r:id="rId7"/>
    <p:sldId id="285" r:id="rId8"/>
    <p:sldId id="290" r:id="rId9"/>
    <p:sldId id="301" r:id="rId10"/>
    <p:sldId id="292" r:id="rId11"/>
    <p:sldId id="260" r:id="rId12"/>
    <p:sldId id="287" r:id="rId13"/>
    <p:sldId id="286" r:id="rId14"/>
    <p:sldId id="296" r:id="rId15"/>
    <p:sldId id="297" r:id="rId16"/>
    <p:sldId id="337" r:id="rId17"/>
    <p:sldId id="335" r:id="rId18"/>
    <p:sldId id="338" r:id="rId19"/>
    <p:sldId id="336" r:id="rId20"/>
    <p:sldId id="299" r:id="rId21"/>
    <p:sldId id="302" r:id="rId22"/>
    <p:sldId id="303" r:id="rId23"/>
    <p:sldId id="267" r:id="rId24"/>
    <p:sldId id="276" r:id="rId25"/>
    <p:sldId id="341" r:id="rId26"/>
    <p:sldId id="342" r:id="rId27"/>
    <p:sldId id="343" r:id="rId28"/>
    <p:sldId id="306" r:id="rId29"/>
    <p:sldId id="344" r:id="rId30"/>
    <p:sldId id="309" r:id="rId31"/>
    <p:sldId id="310" r:id="rId32"/>
    <p:sldId id="333" r:id="rId33"/>
    <p:sldId id="311" r:id="rId34"/>
    <p:sldId id="312" r:id="rId35"/>
    <p:sldId id="327" r:id="rId36"/>
    <p:sldId id="328" r:id="rId37"/>
    <p:sldId id="325" r:id="rId38"/>
    <p:sldId id="326" r:id="rId39"/>
    <p:sldId id="315" r:id="rId40"/>
    <p:sldId id="345" r:id="rId41"/>
    <p:sldId id="324" r:id="rId42"/>
    <p:sldId id="319" r:id="rId43"/>
    <p:sldId id="347" r:id="rId44"/>
    <p:sldId id="348" r:id="rId45"/>
    <p:sldId id="346" r:id="rId46"/>
    <p:sldId id="320" r:id="rId47"/>
    <p:sldId id="329" r:id="rId48"/>
    <p:sldId id="331" r:id="rId49"/>
    <p:sldId id="321" r:id="rId50"/>
    <p:sldId id="318" r:id="rId51"/>
    <p:sldId id="322" r:id="rId52"/>
    <p:sldId id="323" r:id="rId53"/>
    <p:sldId id="265" r:id="rId54"/>
    <p:sldId id="332" r:id="rId55"/>
    <p:sldId id="330" r:id="rId56"/>
    <p:sldId id="334" r:id="rId57"/>
    <p:sldId id="26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1354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9036" y="4288428"/>
            <a:ext cx="3203848" cy="234888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Подготовили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1 КК</a:t>
            </a:r>
          </a:p>
          <a:p>
            <a:pPr algn="l"/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Кочугурова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Н.Ф.</a:t>
            </a:r>
          </a:p>
        </p:txBody>
      </p:sp>
      <p:pic>
        <p:nvPicPr>
          <p:cNvPr id="1026" name="Picture 2" descr="https://st3.stblizko.ru/images/product/367/250/125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7272"/>
            <a:ext cx="4582541" cy="34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944" y="548680"/>
            <a:ext cx="7920880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речи у детей с моторной алалией с помощью игр и упражнений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1584176"/>
          </a:xfrm>
        </p:spPr>
        <p:txBody>
          <a:bodyPr>
            <a:normAutofit fontScale="85000" lnSpcReduction="20000"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764704"/>
            <a:ext cx="4670176" cy="8572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govorysha.ru/wp-content/uploads/2016/12/6435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" b="6445"/>
          <a:stretch/>
        </p:blipFill>
        <p:spPr bwMode="auto">
          <a:xfrm>
            <a:off x="177339" y="3789040"/>
            <a:ext cx="8966661" cy="22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900" y="1844824"/>
            <a:ext cx="8748588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органическими нарушениями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центрального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коркового) отдела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речедвигательного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анализатора (центр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проводящих путей).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своевременно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 понимать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чужую речь, но собственная речь не развивается.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https://psyinternat.ru/800/600/https/images.slideplayer.com/31/9711157/slides/slide_3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img.fusedlearning.com/img/social-sciences/310/cognitive-neuropsychology-and-the-discoveries-of-broca-and-wernick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3" b="20010"/>
          <a:stretch/>
        </p:blipFill>
        <p:spPr bwMode="auto">
          <a:xfrm>
            <a:off x="3059831" y="3356992"/>
            <a:ext cx="3412909" cy="34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поражением центрального отдела речеслухового анализатора (задняя треть верхней височной извилины − центр Вернике). Характеризуется тем, что при сохранном элементарном слухе ребенок не овладевает пониманием речи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7" b="19525"/>
          <a:stretch/>
        </p:blipFill>
        <p:spPr bwMode="auto">
          <a:xfrm>
            <a:off x="2770816" y="3303976"/>
            <a:ext cx="3809918" cy="355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7200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себе признаки моторной и сенсорной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https://i.pinimg.com/originals/35/4d/63/354d6303329a00ef673d81b85346c4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7500"/>
            <a:ext cx="5697215" cy="3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сохранено, но собственная речь ребенка имеет грубые отклонения или вовсе не развита (зависит от степени тяжести патологии).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Ребенок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заменяет слова жестами или мимикой, либо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звукоподражаниями и несвязным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лепетанием.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Неправильная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звуков в слове.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Выпадение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предлогов из фраз.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Словарный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сильно ограничен.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Новые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 трудом усваиваются, при этом в активном словаре присутствуют преимущественно обиходные термины.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83568" y="141277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303295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48022" y="4221088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127" y="46531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500948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2127" y="5403061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Грубое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формирования связной речи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Алалик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может последовательно изложить события, определить причину и следствие, передать смысл и т.д.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Нарушение внимания, памяти и восприятия.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координацией.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Недостаточное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крупной и мелкой моторики.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самообслуживанием.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Повышенная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утомляемость.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Индивидуальные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поведения – ребенок может быть либо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гиперактивным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либо пассивным и заторможенным.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4036" y="1616205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299695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11560" y="342900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79975" y="378904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79975" y="4507397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74036" y="4886674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01643" y="52245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08150" y="1052736"/>
            <a:ext cx="5040560" cy="100811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преодоление 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ребенка языковых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нарушений.</a:t>
            </a:r>
            <a:r>
              <a:rPr lang="ru-RU" sz="2800" b="1" dirty="0"/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7199" y="2492896"/>
            <a:ext cx="5040560" cy="2880320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нормализация языкового механизма у детей с алалией, овладение ими закономерностями его функционирования в норме. </a:t>
            </a:r>
          </a:p>
        </p:txBody>
      </p:sp>
      <p:sp>
        <p:nvSpPr>
          <p:cNvPr id="4" name="Овал 3"/>
          <p:cNvSpPr/>
          <p:nvPr/>
        </p:nvSpPr>
        <p:spPr>
          <a:xfrm>
            <a:off x="333384" y="1052736"/>
            <a:ext cx="2987811" cy="100811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Основная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27370" y="3325666"/>
            <a:ext cx="3021340" cy="100811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Конечная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21195" y="145345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805264"/>
            <a:ext cx="8568952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работе с детьми с моторной алалией необходимо применять сугубо индивидуальный подход. </a:t>
            </a:r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5328586" y="372638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116632"/>
            <a:ext cx="76328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Коррекционная  работ</a:t>
            </a:r>
            <a:r>
              <a:rPr lang="ru-RU" sz="3600" dirty="0" smtClean="0"/>
              <a:t>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69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172" y="4256722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звуковой стороны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172" y="1844824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смысловой стороны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речи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835424"/>
            <a:ext cx="2880320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Пополнение и уточнение пассивного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словаря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9357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Активизация речевого общения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1941" y="980728"/>
            <a:ext cx="6984776" cy="709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Активизация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процессов, тесно связанных с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речью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элементарных грамматических представлений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3263" y="117854"/>
            <a:ext cx="4500500" cy="7375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Ступени запуска речи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551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слуховых внимания и памяти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0173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элементарного фонематического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восприятия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Воспроизведение доступных по звуковому составу слов и фраз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267744" y="2533594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0"/>
          </p:cNvCxnSpPr>
          <p:nvPr/>
        </p:nvCxnSpPr>
        <p:spPr>
          <a:xfrm>
            <a:off x="6732240" y="2533594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16016" y="2533594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331640" y="4942785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08004" y="4945492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248625" y="4945492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6200000">
            <a:off x="-315677" y="2996952"/>
            <a:ext cx="2736304" cy="10081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Необходимы: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1150630"/>
            <a:ext cx="6016121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Частая смена деятельности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5344" y="2421134"/>
            <a:ext cx="5982577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Разнообразие материалов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3751939"/>
            <a:ext cx="601612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Индивидуальный </a:t>
            </a:r>
            <a:r>
              <a:rPr lang="ru-RU" sz="2400" b="1" dirty="0">
                <a:solidFill>
                  <a:srgbClr val="002060"/>
                </a:solidFill>
              </a:rPr>
              <a:t>подход к </a:t>
            </a:r>
            <a:r>
              <a:rPr lang="ru-RU" sz="2400" b="1" dirty="0" smtClean="0">
                <a:solidFill>
                  <a:srgbClr val="002060"/>
                </a:solidFill>
              </a:rPr>
              <a:t>ребенку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05343" y="5030197"/>
            <a:ext cx="5982577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Тщательная подготовка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2"/>
            <a:endCxn id="6" idx="1"/>
          </p:cNvCxnSpPr>
          <p:nvPr/>
        </p:nvCxnSpPr>
        <p:spPr>
          <a:xfrm flipV="1">
            <a:off x="1556531" y="2781174"/>
            <a:ext cx="1248813" cy="7198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1556531" y="3501008"/>
            <a:ext cx="1143261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8" idx="1"/>
          </p:cNvCxnSpPr>
          <p:nvPr/>
        </p:nvCxnSpPr>
        <p:spPr>
          <a:xfrm>
            <a:off x="1556531" y="3501008"/>
            <a:ext cx="1248812" cy="1889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flipV="1">
            <a:off x="1556531" y="1700808"/>
            <a:ext cx="1143261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27784" y="821168"/>
            <a:ext cx="3744416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dirty="0">
                <a:solidFill>
                  <a:srgbClr val="002060"/>
                </a:solidFill>
              </a:rPr>
              <a:t>Приемы: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547182"/>
            <a:ext cx="8712968" cy="475252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узнавание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предметов по их названию (игрушки, части тела, одежда, животные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);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показ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картинок с изображением предметов, относящихся к определенным категориям различающихся по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признакам;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грамматических форм речи, соотношения между членами предложения; понимание вопросов: «Кто?», «Что?», «Кого?», «У кого?», «Кому?», «Чем?», «Где?», «Куда?», «Откуда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?»;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предложных конструкций с предлогами в,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действий, совершаемых одним и тем же лицом.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88640"/>
            <a:ext cx="72008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Развитие понимания </a:t>
            </a:r>
            <a:r>
              <a:rPr lang="ru-RU" sz="3600" b="1" dirty="0"/>
              <a:t>речи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4437112"/>
            <a:ext cx="8208912" cy="18722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 (от греч. а — частица, означающая отрицание, и лат.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lalia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речь) — отсутствие речи или системное недоразвитие речи вследствие органического поражения речевых зон коры головного мозга во внутриутробном или раннем периоде развития ребенка (до формирования речи).</a:t>
            </a:r>
          </a:p>
        </p:txBody>
      </p:sp>
      <p:sp>
        <p:nvSpPr>
          <p:cNvPr id="2" name="AutoShape 7" descr="https://razvivayrech.ru/wp-content/uploads/2019/10/Alaliya-u-det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.pinimg.com/originals/9e/55/ac/9e55aca469d5427d6bf46ce5804e12e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0" b="6298"/>
          <a:stretch/>
        </p:blipFill>
        <p:spPr bwMode="auto">
          <a:xfrm>
            <a:off x="1965598" y="836711"/>
            <a:ext cx="5212804" cy="35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82"/>
          <a:stretch/>
        </p:blipFill>
        <p:spPr bwMode="auto">
          <a:xfrm>
            <a:off x="2555776" y="3429000"/>
            <a:ext cx="2232248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r="32443" b="66582"/>
          <a:stretch/>
        </p:blipFill>
        <p:spPr bwMode="auto">
          <a:xfrm>
            <a:off x="4788024" y="3429000"/>
            <a:ext cx="1438183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69766"/>
            <a:ext cx="5486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АЛАЛИЯ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8640"/>
            <a:ext cx="7200800" cy="864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 Игра «Умные утята» 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24744"/>
            <a:ext cx="8784976" cy="2160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 игры: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воздушной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струи;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двуручной координации движения - работа с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сачками.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17032"/>
            <a:ext cx="3888432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игру «Умные утята» входит: 9 пищащих уточек, 3 круга разного цвета, 3 сачка</a:t>
            </a:r>
          </a:p>
        </p:txBody>
      </p:sp>
      <p:pic>
        <p:nvPicPr>
          <p:cNvPr id="1026" name="Picture 2" descr="C:\Users\User\Downloads\Ут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1467" y="2655477"/>
            <a:ext cx="356552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6806" y="116632"/>
            <a:ext cx="77768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Игры с </a:t>
            </a:r>
            <a:r>
              <a:rPr lang="ru-RU" sz="4400" b="1" i="1" dirty="0" smtClean="0">
                <a:solidFill>
                  <a:srgbClr val="002060"/>
                </a:solidFill>
              </a:rPr>
              <a:t>крупами</a:t>
            </a:r>
            <a:endParaRPr lang="ru-RU" sz="4400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https://fb.ru/misc/i/gallery/78818/315964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66806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Гречка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thumbs.dreamstime.com/b/%D1%80%D0%B0%D0%B7-%D0%B5-%D0%B5%D0%BD%D0%BD%D1%8B%D0%B5-%D0%B3%D0%BE%D1%80%D0%BE%D1%85%D0%B8-5005533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520280" cy="24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572380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Горох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main-cdn.sbermegamarket.ru/hlr-system/-18/374/473/581/230/118/600002988078b0.jpe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10636" r="8200" b="14890"/>
          <a:stretch/>
        </p:blipFill>
        <p:spPr bwMode="auto">
          <a:xfrm>
            <a:off x="6271448" y="836712"/>
            <a:ext cx="2356956" cy="21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412916" y="3068960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Фасоль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AutoShape 10" descr="http://produhovku.ru/wp-content/uploads/2017/08/r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3487" r="7578" b="5600"/>
          <a:stretch/>
        </p:blipFill>
        <p:spPr bwMode="auto">
          <a:xfrm>
            <a:off x="460369" y="3832397"/>
            <a:ext cx="27993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412916" y="6093296"/>
            <a:ext cx="2479564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Перловка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635896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Нут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3568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Рис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61" name="Picture 13" descr="https://nutraj.ru/image/cache/catalog/category/krupyibobovye/nut%28indija%29-800x8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98" y="3595362"/>
            <a:ext cx="2734811" cy="27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grainboard.ru/data/tradeboard/146110/tradeboardHOZ9IG_im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09" y="3478673"/>
            <a:ext cx="2947686" cy="25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840760" cy="794352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 с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крупами: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700808"/>
            <a:ext cx="8352928" cy="4896544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Спрятать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мелкие игрушки в емкость с крупой. Попросить ребенка найти в крупе сюрприз.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Пересыпать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крупу при помощи совочка, ложки, стаканчика и др. из одной емкости в другую. Пересыпать в руках, обращая внимание ребенка на получающийся при этом звук.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Прятать в крупе игрушки, сопровождая словом: прячу кису, прячу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2149453"/>
            <a:ext cx="5040560" cy="3476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0621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2204865"/>
            <a:ext cx="7992888" cy="439248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понимание отдельных простых просьб, обращений к ребенку;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действовать с предметами, понимать сопровождающую эти действия речь;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и действия с их словесным обозначением.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с его изображением;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игровым действиям;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вызывать подражательную речевую деятельность детей в форме любых звуковых проявлений. </a:t>
            </a:r>
          </a:p>
        </p:txBody>
      </p:sp>
      <p:sp>
        <p:nvSpPr>
          <p:cNvPr id="2" name="Овал 1"/>
          <p:cNvSpPr/>
          <p:nvPr/>
        </p:nvSpPr>
        <p:spPr>
          <a:xfrm>
            <a:off x="3203848" y="1770309"/>
            <a:ext cx="2808312" cy="4345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Задачи: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36" y="1772816"/>
            <a:ext cx="4235156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коробочке находятся кубики разных цветов. Педагог  вынимает из нее красный кубик и просит ребенка достать из коробочки «такой же». Если малыш совершает неадекватные действия, взрослый сравнивает кубики ребенка со своим и дает установку: «Ты достал не такой кубик», - вынимает кубик нужного цвета и говорит: «Достань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такой же».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765179"/>
            <a:ext cx="4106918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592" y="548680"/>
            <a:ext cx="7416824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Игра «Разноцветная коробочка»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4837"/>
            <a:ext cx="3528392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462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8280920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2"/>
                </a:solidFill>
              </a:rPr>
              <a:t>Перед ребенком выкладываются кубики разного цвета и даются инструкции:</a:t>
            </a:r>
          </a:p>
          <a:p>
            <a:r>
              <a:rPr lang="ru-RU" sz="2000" dirty="0">
                <a:solidFill>
                  <a:schemeClr val="tx2"/>
                </a:solidFill>
              </a:rPr>
              <a:t>1</a:t>
            </a:r>
            <a:r>
              <a:rPr lang="ru-RU" sz="2000" dirty="0" smtClean="0">
                <a:solidFill>
                  <a:schemeClr val="tx2"/>
                </a:solidFill>
              </a:rPr>
              <a:t>. Покажи</a:t>
            </a:r>
            <a:r>
              <a:rPr lang="ru-RU" sz="2000" dirty="0">
                <a:solidFill>
                  <a:schemeClr val="tx2"/>
                </a:solidFill>
              </a:rPr>
              <a:t>, где красный кубик? Где синий кубик? Где желтый кубик? Где зеленый кубик? Стучи красным. Стучи синим. Стучи желтым. Стучи зеленым. Стучи, как я. (Ребенок стучит кубиками в заданной последовательности)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2. </a:t>
            </a:r>
            <a:r>
              <a:rPr lang="ru-RU" sz="2000" dirty="0">
                <a:solidFill>
                  <a:schemeClr val="tx2"/>
                </a:solidFill>
              </a:rPr>
              <a:t>Строй синюю башню. Строй красную башню. Строй желтую башню. Строй, как на картинке.</a:t>
            </a:r>
          </a:p>
          <a:p>
            <a:r>
              <a:rPr lang="ru-RU" sz="2000" dirty="0">
                <a:solidFill>
                  <a:schemeClr val="tx2"/>
                </a:solidFill>
              </a:rPr>
              <a:t>3</a:t>
            </a:r>
            <a:r>
              <a:rPr lang="ru-RU" sz="2000" dirty="0" smtClean="0">
                <a:solidFill>
                  <a:schemeClr val="tx2"/>
                </a:solidFill>
              </a:rPr>
              <a:t>. Ломай </a:t>
            </a:r>
            <a:r>
              <a:rPr lang="ru-RU" sz="2000" dirty="0">
                <a:solidFill>
                  <a:schemeClr val="tx2"/>
                </a:solidFill>
              </a:rPr>
              <a:t>синюю башню: «Бах. Упала!». Ломай красную башню: «Бах, упала!»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291372"/>
            <a:ext cx="3960440" cy="244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ownloads\1670418235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4996"/>
            <a:ext cx="3312367" cy="22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4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44624"/>
            <a:ext cx="8258224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губкой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кубик, губка для мытья посуды.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1. Покажи, где кубик? Где губка. Кубик - твердый, а губка - мягкая.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2. Кубиком – стучи, а губкой - три. ( Ребенок стучит кубиком, а затем трет губкой по столу).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3. Кубиком стучи, а на губку – дави. ( Взрослый повторяет: твердо, мягко, стучу, давлю).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329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ownloads\16704184746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r="20354"/>
          <a:stretch/>
        </p:blipFill>
        <p:spPr bwMode="auto">
          <a:xfrm>
            <a:off x="5122416" y="1664804"/>
            <a:ext cx="325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0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64096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кубиком, губкой,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мячом, звонком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48049"/>
            <a:ext cx="8208912" cy="2448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/>
                </a:solidFill>
              </a:rPr>
              <a:t>Отрабатывается понимание действий: стучи, дави (три), кати,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1. Покажи, где кубик? Где мяч? Где губка? Где звонок?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2. Спрячь кубик. Спрячь губку. Спрячь мяч. Спрячь звонок.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3. Стучи. Дави. Кати.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4. Покажи, где твердый? Где мягкая? Где круглый? Где звонкий?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5. Имитация с предметами. «Стучи». (Педагог стучит кубиком, а ребенок повторяет). Аналогично с другими предметами.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 flipH="1">
            <a:off x="3023828" y="2744922"/>
            <a:ext cx="3024336" cy="4824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1670418235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95" y="3716363"/>
            <a:ext cx="3842202" cy="28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23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76470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«Звуковая дорожка</a:t>
            </a:r>
            <a:r>
              <a:rPr lang="ru-RU" sz="3600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8784976" cy="48965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15345"/>
          <a:stretch/>
        </p:blipFill>
        <p:spPr bwMode="auto">
          <a:xfrm rot="16200000">
            <a:off x="2229103" y="-60751"/>
            <a:ext cx="4680520" cy="849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32856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Ребенку </a:t>
            </a:r>
            <a:r>
              <a:rPr lang="ru-RU" sz="2400" b="1" dirty="0">
                <a:solidFill>
                  <a:schemeClr val="tx2"/>
                </a:solidFill>
              </a:rPr>
              <a:t>предъявляется знакомая кукла. Она хочет спать, нужно ее покачать, сопровождая действия звукоподражанием «а-а-а». Взрослый показывает игровые действия, сопровождая их словами: «Кукла Аня хочет спать, куклу надо покачать», и побуждает ребенка сделать то же самое.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316618"/>
            <a:ext cx="7920880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«В гости пришла кукла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196752"/>
            <a:ext cx="8352928" cy="792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Цель: учить соотносить игрушку со звукоподражанием, побуждать ребенка к произвольному произнесению звукоподражания «а-а-а», развивать слуховое внимание.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121011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papik.pro/uploads/posts/2021-12/1639214867_19-papik-pro-p-kukla-klipart-1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4443" r="3031" b="8568"/>
          <a:stretch/>
        </p:blipFill>
        <p:spPr bwMode="auto">
          <a:xfrm>
            <a:off x="4860032" y="2323527"/>
            <a:ext cx="3769063" cy="4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9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2564904"/>
            <a:ext cx="4882746" cy="158668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Нарушены все подсистемы языка: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8718" y="1484784"/>
            <a:ext cx="2823122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семантическая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8364" y="4510357"/>
            <a:ext cx="2992781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фонематическая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1048" y="5301208"/>
            <a:ext cx="2823616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фонетическая,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0" y="4515791"/>
            <a:ext cx="308153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морфологическая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86026" y="1484784"/>
            <a:ext cx="2906454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синтаксическая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31342" y="764704"/>
            <a:ext cx="288081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лексическая</a:t>
            </a:r>
            <a:endParaRPr lang="ru-RU" sz="2400" dirty="0"/>
          </a:p>
        </p:txBody>
      </p:sp>
      <p:sp>
        <p:nvSpPr>
          <p:cNvPr id="9" name="Нашивка 8"/>
          <p:cNvSpPr/>
          <p:nvPr/>
        </p:nvSpPr>
        <p:spPr>
          <a:xfrm rot="13082369">
            <a:off x="1718007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6200000">
            <a:off x="4314259" y="18808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19459283">
            <a:off x="7062609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8713129">
            <a:off x="1696394" y="4207755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2009705">
            <a:off x="7072636" y="4203096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4301936" y="45811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0444" y="332656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Игра </a:t>
            </a:r>
            <a:r>
              <a:rPr lang="ru-RU" sz="3600" dirty="0" smtClean="0">
                <a:solidFill>
                  <a:srgbClr val="002060"/>
                </a:solidFill>
              </a:rPr>
              <a:t>«Пингвин»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/>
                </a:solidFill>
              </a:rPr>
              <a:t>Педагог маркером рисует на листе бумаги дорожки: в виде «овала или «восьмерки». Ребенок произносит длительно и раздельно звуки по символам [а], [о], [у], [и], когда пингвин проезжает мимо этого символа, затем, сливая в одну непрерывную линию звучания.</a:t>
            </a:r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8649" y="2160182"/>
            <a:ext cx="4827125" cy="36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4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37583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«Выбери дорожку»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/>
                </a:solidFill>
              </a:rPr>
              <a:t>Логопед</a:t>
            </a:r>
            <a:r>
              <a:rPr lang="ru-RU" b="1" dirty="0">
                <a:solidFill>
                  <a:schemeClr val="tx2"/>
                </a:solidFill>
              </a:rPr>
              <a:t>. Жила-была лошадка, у нее был домик дом. От домика у нее шли две дорожки (длинная и короткая). (Показывает домик, вырезанный из бумаги, и дорожки.) Когда лошадка гуляет по длинной дорожке, она поет длинную песенку И-И-И-И-И. Когда гуляет по короткой дорожке, то поет короткую песенку И-И-И. (Издает звук длинный [а].)</a:t>
            </a:r>
          </a:p>
          <a:p>
            <a:r>
              <a:rPr lang="ru-RU" b="1" dirty="0">
                <a:solidFill>
                  <a:schemeClr val="tx2"/>
                </a:solidFill>
              </a:rPr>
              <a:t>Лошадка идет по длинной дорожке. (Ребенок воспроизводит длинный звук [и].) Лошадка идет по короткой дорожке </a:t>
            </a:r>
            <a:r>
              <a:rPr lang="ru-RU" b="1" dirty="0">
                <a:solidFill>
                  <a:schemeClr val="tx2"/>
                </a:solidFill>
              </a:rPr>
              <a:t>(Ребенок воспроизводит короткий звук [и].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052736"/>
            <a:ext cx="85689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Задача: определять краткость и длительность звучания.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 b="22964"/>
          <a:stretch/>
        </p:blipFill>
        <p:spPr bwMode="auto">
          <a:xfrm>
            <a:off x="683568" y="4403581"/>
            <a:ext cx="7704856" cy="21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20367"/>
          <a:stretch/>
        </p:blipFill>
        <p:spPr bwMode="auto">
          <a:xfrm rot="16200000">
            <a:off x="3185083" y="1913556"/>
            <a:ext cx="3118385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6" r="17772"/>
          <a:stretch/>
        </p:blipFill>
        <p:spPr bwMode="auto">
          <a:xfrm rot="16200000">
            <a:off x="3093581" y="-1159004"/>
            <a:ext cx="3214833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71591" y="-2738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Пособия Оксаны </a:t>
            </a:r>
            <a:r>
              <a:rPr lang="ru-RU" sz="3600" b="1" dirty="0" err="1" smtClean="0">
                <a:solidFill>
                  <a:srgbClr val="002060"/>
                </a:solidFill>
              </a:rPr>
              <a:t>Вайнгольц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83338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Игра </a:t>
            </a:r>
            <a:r>
              <a:rPr lang="ru-RU" sz="4000" b="1" dirty="0" smtClean="0">
                <a:solidFill>
                  <a:srgbClr val="002060"/>
                </a:solidFill>
              </a:rPr>
              <a:t>«Акула»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980728"/>
            <a:ext cx="84969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Задача: учить повторять слоги за логопедом.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909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</a:t>
            </a:r>
            <a:r>
              <a:rPr lang="ru-RU" sz="2400" b="1" dirty="0">
                <a:solidFill>
                  <a:schemeClr val="tx2"/>
                </a:solidFill>
              </a:rPr>
              <a:t>. Вот наша акула, давай мы с ней поиграем. Акула стреляет шариками.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стреляет шариками в мишень, произносит разные слоги: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</a:rPr>
              <a:t>пу</a:t>
            </a:r>
            <a:r>
              <a:rPr lang="ru-RU" sz="2400" b="1" dirty="0">
                <a:solidFill>
                  <a:schemeClr val="tx2"/>
                </a:solidFill>
              </a:rPr>
              <a:t>, па, по. </a:t>
            </a:r>
            <a:r>
              <a:rPr lang="ru-RU" sz="2400" b="1" dirty="0" smtClean="0">
                <a:solidFill>
                  <a:schemeClr val="tx2"/>
                </a:solidFill>
              </a:rPr>
              <a:t>Ребенок  повторяет слог за логопедом.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User\Downloads\1670418435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8078"/>
          <a:stretch/>
        </p:blipFill>
        <p:spPr bwMode="auto">
          <a:xfrm>
            <a:off x="5004048" y="1916832"/>
            <a:ext cx="36004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«Выложи по кругу»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340768"/>
            <a:ext cx="4104456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/>
                </a:solidFill>
              </a:rPr>
              <a:t>Ребенку предлагается выложить дорожку из помпонов </a:t>
            </a:r>
            <a:r>
              <a:rPr lang="ru-RU" sz="2800" b="1" dirty="0" smtClean="0">
                <a:solidFill>
                  <a:schemeClr val="tx2"/>
                </a:solidFill>
              </a:rPr>
              <a:t>розового </a:t>
            </a:r>
            <a:r>
              <a:rPr lang="ru-RU" sz="2800" b="1" dirty="0">
                <a:solidFill>
                  <a:schemeClr val="tx2"/>
                </a:solidFill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</a:rPr>
              <a:t>зеленого </a:t>
            </a:r>
            <a:r>
              <a:rPr lang="ru-RU" sz="2800" b="1" dirty="0">
                <a:solidFill>
                  <a:schemeClr val="tx2"/>
                </a:solidFill>
              </a:rPr>
              <a:t>цветов. Затем произнести слоги. Показывая на </a:t>
            </a:r>
            <a:r>
              <a:rPr lang="ru-RU" sz="2800" b="1" dirty="0" smtClean="0">
                <a:solidFill>
                  <a:schemeClr val="tx2"/>
                </a:solidFill>
              </a:rPr>
              <a:t>розовый </a:t>
            </a:r>
            <a:r>
              <a:rPr lang="ru-RU" sz="2800" b="1" dirty="0">
                <a:solidFill>
                  <a:schemeClr val="tx2"/>
                </a:solidFill>
              </a:rPr>
              <a:t>помпон произносить слог та, на </a:t>
            </a:r>
            <a:r>
              <a:rPr lang="ru-RU" sz="2800" b="1" dirty="0" smtClean="0">
                <a:solidFill>
                  <a:schemeClr val="tx2"/>
                </a:solidFill>
              </a:rPr>
              <a:t>зеленый </a:t>
            </a:r>
            <a:r>
              <a:rPr lang="ru-RU" sz="2800" b="1" dirty="0">
                <a:solidFill>
                  <a:schemeClr val="tx2"/>
                </a:solidFill>
              </a:rPr>
              <a:t>– ту (можно усложнить па, та).</a:t>
            </a:r>
            <a:endParaRPr lang="ru-RU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340768"/>
            <a:ext cx="3888432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0098"/>
          <a:stretch/>
        </p:blipFill>
        <p:spPr bwMode="auto">
          <a:xfrm>
            <a:off x="4917743" y="1844824"/>
            <a:ext cx="368670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«Удочка»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7270" y="1744282"/>
            <a:ext cx="5669808" cy="432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916832"/>
            <a:ext cx="4032448" cy="302433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Цель:</a:t>
            </a:r>
            <a:r>
              <a:rPr lang="ru-RU" sz="2400" dirty="0"/>
              <a:t> активизировать зрительное восприятие ребенка, формировать его речевую активность, используя двигательные возможности.</a:t>
            </a:r>
          </a:p>
        </p:txBody>
      </p:sp>
    </p:spTree>
    <p:extLst>
      <p:ext uri="{BB962C8B-B14F-4D97-AF65-F5344CB8AC3E}">
        <p14:creationId xmlns:p14="http://schemas.microsoft.com/office/powerpoint/2010/main" val="38718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908720"/>
            <a:ext cx="8784976" cy="568863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Воспроизведение интонационно-ритмического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рисунка одно-, двух-, трехсложных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слов: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1) близких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людей, название (имя) которых состоит из двух слогов: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одинаковых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мама, папа, баба, дядя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разных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с ударением на первом слоге: Вова, Таня,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Аня;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2) односложные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 мак, суп, гусь, кот, дом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3) двухсложные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вата, муха,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слоге: пила, нога, рука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4) трехсложные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(среднем) слоге: машина, собака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ягода,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кубики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последнем слоге: молоко,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сапоги.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1" y="34762"/>
            <a:ext cx="7200800" cy="720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ервые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формы слов</a:t>
            </a:r>
          </a:p>
        </p:txBody>
      </p:sp>
    </p:spTree>
    <p:extLst>
      <p:ext uri="{BB962C8B-B14F-4D97-AF65-F5344CB8AC3E}">
        <p14:creationId xmlns:p14="http://schemas.microsoft.com/office/powerpoint/2010/main" val="15463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8864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«Волшебная дорожка»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Ребенку предлагается построить свою </a:t>
            </a:r>
            <a:r>
              <a:rPr lang="ru-RU" sz="2800" dirty="0">
                <a:solidFill>
                  <a:schemeClr val="tx2"/>
                </a:solidFill>
              </a:rPr>
              <a:t>волшебную дорожку и </a:t>
            </a:r>
            <a:r>
              <a:rPr lang="ru-RU" sz="2800" dirty="0" smtClean="0">
                <a:solidFill>
                  <a:schemeClr val="tx2"/>
                </a:solidFill>
              </a:rPr>
              <a:t>помочь </a:t>
            </a:r>
            <a:r>
              <a:rPr lang="ru-RU" sz="2800" dirty="0">
                <a:solidFill>
                  <a:schemeClr val="tx2"/>
                </a:solidFill>
              </a:rPr>
              <a:t>маме дойти до Дани.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Ребенок </a:t>
            </a:r>
            <a:r>
              <a:rPr lang="ru-RU" sz="2800" dirty="0" smtClean="0">
                <a:solidFill>
                  <a:schemeClr val="tx2"/>
                </a:solidFill>
              </a:rPr>
              <a:t>произносит слово «дыня» и закрывает картинку камешком </a:t>
            </a:r>
            <a:r>
              <a:rPr lang="ru-RU" sz="2800" dirty="0" err="1" smtClean="0">
                <a:solidFill>
                  <a:schemeClr val="tx2"/>
                </a:solidFill>
              </a:rPr>
              <a:t>марблс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1670418435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311" r="11120" b="6928"/>
          <a:stretch/>
        </p:blipFill>
        <p:spPr bwMode="auto">
          <a:xfrm>
            <a:off x="4932040" y="1772816"/>
            <a:ext cx="3456384" cy="42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</a:rPr>
              <a:t>Сквиши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Алалия\Фото, видео\1669809602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" y="966168"/>
            <a:ext cx="4045184" cy="303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лалия\Фото, видео\Богдан сквиши му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53" y="2708920"/>
            <a:ext cx="519137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97074" y="1124744"/>
            <a:ext cx="4623398" cy="14449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учить воспринимать, различать и воспроизводить ритмические контуры слова в соответствии с количеством слогов, ударностью.</a:t>
            </a:r>
          </a:p>
        </p:txBody>
      </p:sp>
      <p:pic>
        <p:nvPicPr>
          <p:cNvPr id="3076" name="Picture 4" descr="C:\Users\User\Desktop\Алалия\Фото, видео\Сквиш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 b="2189"/>
          <a:stretch/>
        </p:blipFill>
        <p:spPr bwMode="auto">
          <a:xfrm>
            <a:off x="35496" y="4005242"/>
            <a:ext cx="3969557" cy="259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«Моторные </a:t>
            </a:r>
            <a:r>
              <a:rPr lang="ru-RU" sz="3600" b="1" dirty="0" err="1" smtClean="0">
                <a:solidFill>
                  <a:srgbClr val="002060"/>
                </a:solidFill>
              </a:rPr>
              <a:t>слогарики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063" y="2420888"/>
            <a:ext cx="8478198" cy="115212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Выкладываем </a:t>
            </a:r>
            <a:r>
              <a:rPr lang="ru-RU" sz="2000" b="1" dirty="0">
                <a:solidFill>
                  <a:schemeClr val="tx2"/>
                </a:solidFill>
              </a:rPr>
              <a:t>перед ребенком моторную карточку предлагаем произнести слово и одновременно постучать (похлопать или позвонить), в соответствии с количеством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789040"/>
            <a:ext cx="5076564" cy="28803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9151" r="1424" b="15626"/>
          <a:stretch/>
        </p:blipFill>
        <p:spPr bwMode="auto">
          <a:xfrm>
            <a:off x="2339752" y="3933056"/>
            <a:ext cx="45948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3529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Задачи. Учить ребенка выполнять цепочку последовательных действий с опорой на моторную программу;</a:t>
            </a:r>
          </a:p>
          <a:p>
            <a:r>
              <a:rPr lang="ru-RU" sz="2000" b="1" dirty="0"/>
              <a:t>2. Развивать координацию движений, чувство ритма, память, внимание, 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val="41221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низ 11"/>
          <p:cNvSpPr/>
          <p:nvPr/>
        </p:nvSpPr>
        <p:spPr>
          <a:xfrm rot="18990738">
            <a:off x="5935129" y="1180576"/>
            <a:ext cx="418303" cy="1111912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243379">
            <a:off x="2529328" y="1232149"/>
            <a:ext cx="435379" cy="1008888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041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1428" y="605886"/>
            <a:ext cx="7488832" cy="7348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rIns="0" bIns="0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нарушений речи при алалии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3793" y="3573016"/>
            <a:ext cx="3888432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варианты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 ЦНС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861" y="3561425"/>
            <a:ext cx="4040611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условия развития и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72528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058591" y="2832850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516216" y="2839002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</a:t>
            </a:r>
            <a:r>
              <a:rPr lang="ru-RU" sz="3600" b="1" dirty="0">
                <a:solidFill>
                  <a:srgbClr val="002060"/>
                </a:solidFill>
              </a:rPr>
              <a:t>с фонариком «Кто дома</a:t>
            </a:r>
            <a:r>
              <a:rPr lang="ru-RU" sz="3600" b="1" dirty="0" smtClean="0">
                <a:solidFill>
                  <a:srgbClr val="002060"/>
                </a:solidFill>
              </a:rPr>
              <a:t>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3" y="1268760"/>
            <a:ext cx="8478198" cy="201622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 картинки, фонарик.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предлагается ребенку узнать, кто дома. (Ребенок берет, картинку, подсвечивает картинку сзади фонариком и говорит, кто находится дома? </a:t>
            </a:r>
            <a:r>
              <a:rPr lang="ru-RU" sz="2400" b="1" dirty="0" smtClean="0">
                <a:solidFill>
                  <a:schemeClr val="tx2"/>
                </a:solidFill>
              </a:rPr>
              <a:t>(Дома деда! Дома баба!)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501008"/>
            <a:ext cx="5076564" cy="316835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3" name="Picture 1" descr="C:\Users\User\Downloads\1670429443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8712"/>
            <a:ext cx="4491581" cy="27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8496944" cy="57606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Глаголы – это центр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фразы, ее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смысл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052736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потребности ребенка (дай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23728" y="2451581"/>
            <a:ext cx="3960440" cy="1378761"/>
          </a:xfrm>
          <a:prstGeom prst="round2Diag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пространственные перемещения (иди)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63888" y="3877083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употребляются во втором лице повелительного наклонения (иди,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неси)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5301208"/>
            <a:ext cx="4104456" cy="1368152"/>
          </a:xfrm>
          <a:prstGeom prst="round2Diag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позднее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появляются глаголы изъявительного наклонения- сидит, идёт</a:t>
            </a:r>
          </a:p>
        </p:txBody>
      </p:sp>
    </p:spTree>
    <p:extLst>
      <p:ext uri="{BB962C8B-B14F-4D97-AF65-F5344CB8AC3E}">
        <p14:creationId xmlns:p14="http://schemas.microsoft.com/office/powerpoint/2010/main" val="2003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«Рассади мишек»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Инструкция: На полянке пенечки, давай рассадим мишек по пенечкам. Куда посадим </a:t>
            </a:r>
            <a:r>
              <a:rPr lang="ru-RU" sz="2400" b="1" dirty="0" err="1">
                <a:solidFill>
                  <a:schemeClr val="tx2"/>
                </a:solidFill>
              </a:rPr>
              <a:t>мишу</a:t>
            </a:r>
            <a:r>
              <a:rPr lang="ru-RU" sz="2400" b="1" dirty="0">
                <a:solidFill>
                  <a:schemeClr val="tx2"/>
                </a:solidFill>
              </a:rPr>
              <a:t>? Сюда. Миша сиди»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рассаживает мишек на кубики по цвету, повторяя за логопедом фразу «</a:t>
            </a:r>
            <a:r>
              <a:rPr lang="ru-RU" sz="2400" b="1" dirty="0" err="1">
                <a:solidFill>
                  <a:schemeClr val="tx2"/>
                </a:solidFill>
              </a:rPr>
              <a:t>миша</a:t>
            </a:r>
            <a:r>
              <a:rPr lang="ru-RU" sz="2400" b="1" dirty="0">
                <a:solidFill>
                  <a:schemeClr val="tx2"/>
                </a:solidFill>
              </a:rPr>
              <a:t> сиди».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2290" name="Picture 2" descr="167041847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39248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26218"/>
            <a:ext cx="8424936" cy="4944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</a:t>
            </a:r>
            <a:r>
              <a:rPr lang="ru-RU" sz="3200" b="1" dirty="0" smtClean="0">
                <a:solidFill>
                  <a:srgbClr val="002060"/>
                </a:solidFill>
              </a:rPr>
              <a:t>«Репка»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692696"/>
            <a:ext cx="8784976" cy="273630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Цель: </a:t>
            </a:r>
            <a:r>
              <a:rPr lang="ru-RU" dirty="0">
                <a:solidFill>
                  <a:schemeClr val="tx2"/>
                </a:solidFill>
              </a:rPr>
              <a:t>формировать умение объединять в одном предложении два слова: обращение + глагол повелительного наклонения 2-го лица единственного числа.</a:t>
            </a:r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Оборудование: шнуровка, деревянные фигуры: репа, баба, дед, внучка, кошка, мышка.</a:t>
            </a:r>
            <a:endParaRPr lang="ru-RU" dirty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Логопед: Посадил </a:t>
            </a:r>
            <a:r>
              <a:rPr lang="ru-RU" dirty="0">
                <a:solidFill>
                  <a:schemeClr val="tx2"/>
                </a:solidFill>
              </a:rPr>
              <a:t>дед репу. Выросла репа большая пребольшая. Это репа. Давай звать деда, чтобы тянул репу. Деда, иди. Пришел деда. Дошел. Тянет деда. Как тянет деда? Тяну-тяну. Нет не вытащил. Позвал дед бабу. Давай поможем позвать: «Баба, иди сюда». Пришла баба. Баба иди. Баба иди. Деда за репу, баба за деда, тянут-потянут, вытащить не могут. Позвала баба внучку, а внучку зовут Аня.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598659"/>
            <a:ext cx="4752528" cy="314270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95984"/>
            <a:ext cx="4464496" cy="297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«Прятки»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510653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Перед </a:t>
            </a:r>
            <a:r>
              <a:rPr lang="ru-RU" sz="2000" b="1" dirty="0">
                <a:solidFill>
                  <a:schemeClr val="tx2"/>
                </a:solidFill>
              </a:rPr>
              <a:t>ребёнком выкладываются картинки, например: мишка, кошка, зайчик.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- Назови картинки. Накрой кису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мишу</a:t>
            </a:r>
            <a:r>
              <a:rPr lang="ru-RU" sz="2000" b="1" dirty="0">
                <a:solidFill>
                  <a:schemeClr val="tx2"/>
                </a:solidFill>
              </a:rPr>
              <a:t>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заю</a:t>
            </a:r>
            <a:r>
              <a:rPr lang="ru-RU" sz="2000" b="1" dirty="0">
                <a:solidFill>
                  <a:schemeClr val="tx2"/>
                </a:solidFill>
              </a:rPr>
              <a:t> платком.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Логопед  пальцем указывает на одну из накрытых картинок.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— Кто там? (Там киса)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миша</a:t>
            </a:r>
            <a:r>
              <a:rPr lang="ru-RU" sz="2000" b="1" dirty="0">
                <a:solidFill>
                  <a:schemeClr val="tx2"/>
                </a:solidFill>
              </a:rPr>
              <a:t>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зая</a:t>
            </a:r>
            <a:r>
              <a:rPr lang="ru-RU" sz="20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 b="6810"/>
          <a:stretch/>
        </p:blipFill>
        <p:spPr bwMode="auto">
          <a:xfrm rot="16200000">
            <a:off x="755579" y="2984128"/>
            <a:ext cx="3168352" cy="38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271" y="2962776"/>
            <a:ext cx="3168353" cy="39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«Накорми цыплят»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контейнер, желтые яйца от киндер-сюрприза, пшено, ложка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кормит цыплят пшеном, проговаривая фразу: «</a:t>
            </a:r>
            <a:r>
              <a:rPr lang="ru-RU" sz="2400" b="1" dirty="0" err="1">
                <a:solidFill>
                  <a:schemeClr val="tx2"/>
                </a:solidFill>
              </a:rPr>
              <a:t>Цыпа</a:t>
            </a:r>
            <a:r>
              <a:rPr lang="ru-RU" sz="2400" b="1" dirty="0">
                <a:solidFill>
                  <a:schemeClr val="tx2"/>
                </a:solidFill>
              </a:rPr>
              <a:t> - ешь».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7016"/>
          <a:stretch/>
        </p:blipFill>
        <p:spPr bwMode="auto">
          <a:xfrm>
            <a:off x="2300490" y="3356992"/>
            <a:ext cx="47197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76470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www.babyplan.ru/uploads/monthly_2021_05/DE85F6A0-0E35-4B44-A390-AB11149346EC.jpeg.76ad3ba32a8ba2c0d7c0579b5e07a0d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33" y="1628800"/>
            <a:ext cx="7096125" cy="490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zEPZsRbOZEKgBhR0XGMT1RklWztBQsb4Ty7BSJlOw5bs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0" y="1124744"/>
            <a:ext cx="3856881" cy="54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ce/1d/50/ce1d50b36879715b7f25a046b88500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799325" cy="55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40466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58" y="908720"/>
            <a:ext cx="8064897" cy="108012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Грамматический строй речи может активно формироваться только в параллели с накоплением словарного запаса.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3789040"/>
            <a:ext cx="8064897" cy="1872208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Одна из первых грамматических категорий, которая появляется в речи ребёнка, — это способность изменять окончание существительных в именительном падеже с единственного на множественное число.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59" y="2406337"/>
            <a:ext cx="8082641" cy="86409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Грамматика формируется сначала на уровне понимания речи.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7504" y="908720"/>
            <a:ext cx="432047" cy="4752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44624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«Дуй сильнее»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908720"/>
            <a:ext cx="8748972" cy="216024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Задача: формировать умения различать грамматическую форму: единственного и множественного числа существительных, оканчивающихся в именительном падеже множественного числа на -и (-ы) (II склонение)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Перед ребенком выкладываются картинки с изображением одного и нескольких предметов. Ребенок называет слово, затем сбивает картинку с помощью языка свистка.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140968"/>
            <a:ext cx="4896544" cy="36004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8683"/>
            <a:ext cx="4494236" cy="328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49542" y="1844824"/>
            <a:ext cx="8388932" cy="482453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/>
              <a:t>интоксикации;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хронические </a:t>
            </a:r>
            <a:r>
              <a:rPr lang="ru-RU" sz="3600" b="1" dirty="0"/>
              <a:t>заболевания матери;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нарушение </a:t>
            </a:r>
            <a:r>
              <a:rPr lang="ru-RU" sz="3600" b="1" dirty="0" err="1"/>
              <a:t>крообращения</a:t>
            </a:r>
            <a:r>
              <a:rPr lang="ru-RU" sz="3600" b="1" dirty="0"/>
              <a:t> </a:t>
            </a:r>
            <a:r>
              <a:rPr lang="ru-RU" sz="3600" b="1" dirty="0" smtClean="0"/>
              <a:t>плода;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ушибы </a:t>
            </a:r>
            <a:r>
              <a:rPr lang="ru-RU" sz="3600" b="1" dirty="0"/>
              <a:t>и падения матери с </a:t>
            </a:r>
            <a:r>
              <a:rPr lang="ru-RU" sz="3600" b="1" dirty="0" smtClean="0"/>
              <a:t>последующей </a:t>
            </a:r>
            <a:r>
              <a:rPr lang="ru-RU" sz="3600" b="1" dirty="0" err="1" smtClean="0"/>
              <a:t>травматизацией</a:t>
            </a:r>
            <a:r>
              <a:rPr lang="ru-RU" sz="3600" b="1" dirty="0" smtClean="0"/>
              <a:t> </a:t>
            </a:r>
            <a:r>
              <a:rPr lang="ru-RU" sz="3600" b="1" dirty="0"/>
              <a:t>плода;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угроза </a:t>
            </a:r>
            <a:r>
              <a:rPr lang="ru-RU" sz="3600" b="1" dirty="0"/>
              <a:t>выкидыша;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болезни </a:t>
            </a:r>
            <a:r>
              <a:rPr lang="ru-RU" sz="3600" b="1" dirty="0"/>
              <a:t>родителей;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внутриутробное </a:t>
            </a:r>
            <a:r>
              <a:rPr lang="ru-RU" sz="3600" b="1" dirty="0"/>
              <a:t>инфицирование </a:t>
            </a:r>
            <a:r>
              <a:rPr lang="ru-RU" sz="3600" b="1" dirty="0" smtClean="0"/>
              <a:t>плода. 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29837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tx1"/>
                </a:solidFill>
              </a:rPr>
              <a:t>Пренатальный</a:t>
            </a:r>
            <a:r>
              <a:rPr lang="ru-RU" sz="2400" b="1" i="1" dirty="0">
                <a:solidFill>
                  <a:schemeClr val="tx1"/>
                </a:solidFill>
              </a:rPr>
              <a:t> период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val="31329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с липучками </a:t>
            </a:r>
            <a:r>
              <a:rPr lang="ru-RU" sz="3600" b="1" dirty="0" smtClean="0">
                <a:solidFill>
                  <a:srgbClr val="002060"/>
                </a:solidFill>
              </a:rPr>
              <a:t>«Кого везу?»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268760"/>
            <a:ext cx="86409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Задача: научить </a:t>
            </a:r>
            <a:r>
              <a:rPr lang="ru-RU" sz="2000" b="1" dirty="0"/>
              <a:t>детей употреблять форму винительного  падежа с окончанием – у.</a:t>
            </a:r>
          </a:p>
          <a:p>
            <a:r>
              <a:rPr lang="ru-RU" sz="2000" b="1" dirty="0" smtClean="0"/>
              <a:t>Ребенок </a:t>
            </a:r>
            <a:r>
              <a:rPr lang="ru-RU" sz="2000" b="1" dirty="0"/>
              <a:t>к тени прикрепляет животное и произносит фразу: «Везу кота», «Везу леву», «Везу сову» и т.п.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91901"/>
            <a:ext cx="4212468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091901"/>
            <a:ext cx="4104456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3" y="2780927"/>
            <a:ext cx="3096342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3212974"/>
            <a:ext cx="378482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6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336840"/>
            <a:ext cx="8064896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Фонематическое восприятие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3312368" cy="64807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0632" y="2132856"/>
            <a:ext cx="8215823" cy="43204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умения: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дифференцировать неречевые звуки, их направление;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различать неречевые звуки по высоте, тембру и силе;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воспроизводить речевые и неречевые звуки в заданном ритме.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развивать восприятие и воспроизведение ритмических структур; чувство речевого ритма.</a:t>
            </a:r>
          </a:p>
        </p:txBody>
      </p:sp>
    </p:spTree>
    <p:extLst>
      <p:ext uri="{BB962C8B-B14F-4D97-AF65-F5344CB8AC3E}">
        <p14:creationId xmlns:p14="http://schemas.microsoft.com/office/powerpoint/2010/main" val="40627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«Волшебные </a:t>
            </a:r>
            <a:r>
              <a:rPr lang="ru-RU" sz="3600" b="1" dirty="0">
                <a:solidFill>
                  <a:srgbClr val="002060"/>
                </a:solidFill>
              </a:rPr>
              <a:t>часы»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680" y="980728"/>
            <a:ext cx="8434792" cy="137827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Задачи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развивать </a:t>
            </a:r>
            <a:r>
              <a:rPr lang="ru-RU" sz="2800" dirty="0">
                <a:solidFill>
                  <a:srgbClr val="002060"/>
                </a:solidFill>
              </a:rPr>
              <a:t>слуховое восприятие;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учить </a:t>
            </a:r>
            <a:r>
              <a:rPr lang="ru-RU" sz="2800" dirty="0">
                <a:solidFill>
                  <a:srgbClr val="002060"/>
                </a:solidFill>
              </a:rPr>
              <a:t>различать бытовые шумы.</a:t>
            </a: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Алалия\Фото, видео\1669809602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6128"/>
          <a:stretch/>
        </p:blipFill>
        <p:spPr bwMode="auto">
          <a:xfrm rot="16200000">
            <a:off x="319632" y="2851690"/>
            <a:ext cx="4211476" cy="3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Алалия\Фото, видео\Волшебные часы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9973"/>
          <a:stretch/>
        </p:blipFill>
        <p:spPr bwMode="auto">
          <a:xfrm>
            <a:off x="4464488" y="2451766"/>
            <a:ext cx="3995944" cy="42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1159880"/>
            <a:ext cx="8208912" cy="111699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развивать умения слышать звуки, произносить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громко </a:t>
            </a:r>
            <a:r>
              <a:rPr lang="ru-RU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74080"/>
            <a:ext cx="820891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«Большая и маленькая собака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3985" r="24497" b="8108"/>
          <a:stretch/>
        </p:blipFill>
        <p:spPr bwMode="auto">
          <a:xfrm rot="16200000">
            <a:off x="2411759" y="590267"/>
            <a:ext cx="4320481" cy="783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23" y="987136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«Угадай, что звучит»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95683" y="4925638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«Где позвонили?»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4547" y="2168166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detkisuper.ru/wp-content/uploads/5/a/a/5aa66a2144df2c48318bb3f0e7e7048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4543"/>
          <a:stretch/>
        </p:blipFill>
        <p:spPr bwMode="auto">
          <a:xfrm>
            <a:off x="395537" y="2585958"/>
            <a:ext cx="3671462" cy="276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818605" y="1035231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Pictures\колоко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21" y="1361724"/>
            <a:ext cx="352736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«Дятел»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52736"/>
            <a:ext cx="856895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Задача: развивать внимание, восприятие, чувство </a:t>
            </a:r>
            <a:r>
              <a:rPr lang="ru-RU" sz="2800" b="1" dirty="0"/>
              <a:t>ритма.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492896"/>
            <a:ext cx="4140460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Оборудование : игрушка «дятел»,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клавесы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 отстукивает ритм </a:t>
            </a:r>
            <a:r>
              <a:rPr lang="ru-RU" sz="2400" b="1" dirty="0">
                <a:solidFill>
                  <a:schemeClr val="tx2"/>
                </a:solidFill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</a:rPr>
              <a:t>грушкой - «дятлом». Ребенок отстукивает услышанный ритм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клавесами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492896"/>
            <a:ext cx="4176464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b="10555"/>
          <a:stretch/>
        </p:blipFill>
        <p:spPr bwMode="auto">
          <a:xfrm>
            <a:off x="4932040" y="2636912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2636912"/>
            <a:ext cx="2520280" cy="86409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Важно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3046" y="898600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Комплексный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подход к формированию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24302" y="2060848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Системная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работа над речью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24302" y="5475069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Регулярная медикаментозная поддержка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8826" y="3501008"/>
            <a:ext cx="4824536" cy="1116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чет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закономерности развития речевой функции в онтогенезе </a:t>
            </a:r>
          </a:p>
        </p:txBody>
      </p:sp>
      <p:cxnSp>
        <p:nvCxnSpPr>
          <p:cNvPr id="9" name="Прямая со стрелкой 8"/>
          <p:cNvCxnSpPr>
            <a:stCxn id="3" idx="7"/>
            <a:endCxn id="4" idx="1"/>
          </p:cNvCxnSpPr>
          <p:nvPr/>
        </p:nvCxnSpPr>
        <p:spPr>
          <a:xfrm flipV="1">
            <a:off x="2402714" y="1294644"/>
            <a:ext cx="1440332" cy="1468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771800" y="2636912"/>
            <a:ext cx="1052502" cy="450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3501008"/>
            <a:ext cx="1863334" cy="19740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7" idx="1"/>
          </p:cNvCxnSpPr>
          <p:nvPr/>
        </p:nvCxnSpPr>
        <p:spPr>
          <a:xfrm>
            <a:off x="2555776" y="3322709"/>
            <a:ext cx="1303050" cy="7363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836712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41530" y="2564904"/>
            <a:ext cx="8604956" cy="3528392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затяжные или стремительные роды;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асфиксия новорожденного;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различные нарушения ведения родов службой родовспоможения;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неудачная </a:t>
            </a:r>
            <a:r>
              <a:rPr lang="ru-RU" sz="3600" b="1" dirty="0" err="1" smtClean="0"/>
              <a:t>анастезия</a:t>
            </a:r>
            <a:r>
              <a:rPr lang="ru-RU" sz="3600" b="1" dirty="0" smtClean="0"/>
              <a:t>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ягодичное </a:t>
            </a:r>
            <a:r>
              <a:rPr lang="ru-RU" sz="3600" b="1" dirty="0" err="1" smtClean="0"/>
              <a:t>предлежание</a:t>
            </a:r>
            <a:r>
              <a:rPr lang="ru-RU" sz="3600" b="1" dirty="0" smtClean="0"/>
              <a:t> плода.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844824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Н</a:t>
            </a:r>
            <a:r>
              <a:rPr lang="ru-RU" sz="2400" b="1" i="1" dirty="0" smtClean="0">
                <a:solidFill>
                  <a:schemeClr val="tx1"/>
                </a:solidFill>
              </a:rPr>
              <a:t>атальный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</p:spTree>
    <p:extLst>
      <p:ext uri="{BB962C8B-B14F-4D97-AF65-F5344CB8AC3E}">
        <p14:creationId xmlns:p14="http://schemas.microsoft.com/office/powerpoint/2010/main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8431347" cy="427585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/>
              <a:t>ранние травмы головы;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инфекционный гепатит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менингит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соматические 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хронические </a:t>
            </a:r>
            <a:r>
              <a:rPr lang="ru-RU" sz="3300" b="1" dirty="0"/>
              <a:t>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инфекционные </a:t>
            </a:r>
            <a:r>
              <a:rPr lang="ru-RU" sz="3300" b="1" dirty="0" smtClean="0"/>
              <a:t>заболевания;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err="1"/>
              <a:t>и</a:t>
            </a:r>
            <a:r>
              <a:rPr lang="ru-RU" sz="3300" b="1" dirty="0" err="1" smtClean="0"/>
              <a:t>нвалидизация</a:t>
            </a:r>
            <a:r>
              <a:rPr lang="ru-RU" sz="3300" b="1" dirty="0" smtClean="0"/>
              <a:t>.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67545" y="1700808"/>
            <a:ext cx="8208912" cy="4851920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недостаточность речевых и интеллектуальных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контактов,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конфликтные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в семье,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неправильные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воспитания,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состоящая из лиц с речевой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патологией,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двуязычие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семье.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причины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18218176">
            <a:off x="6189428" y="738037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3616109">
            <a:off x="2615597" y="817150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209" y="476672"/>
            <a:ext cx="6408712" cy="7943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алалии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316010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м</a:t>
            </a:r>
            <a:r>
              <a:rPr lang="ru-RU" sz="3600" dirty="0" smtClean="0">
                <a:solidFill>
                  <a:schemeClr val="tx2"/>
                </a:solidFill>
              </a:rPr>
              <a:t>ожет </a:t>
            </a:r>
            <a:r>
              <a:rPr lang="ru-RU" sz="3600" dirty="0">
                <a:solidFill>
                  <a:schemeClr val="tx2"/>
                </a:solidFill>
              </a:rPr>
              <a:t>быть:    </a:t>
            </a: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508" y="3068960"/>
            <a:ext cx="4356484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запаздывание созревания нервных клеток  в определенных областях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головного мозга (стадия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нейробластов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в обоих полушариях головного мозга – билатеральное поражение.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8396" y="3116369"/>
            <a:ext cx="4276092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врожденное недоразвитие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ранопреобретенное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недоразвитие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доречевом периоде)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125" y="2276872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п</a:t>
            </a:r>
            <a:r>
              <a:rPr lang="ru-RU" sz="3600" dirty="0" smtClean="0">
                <a:solidFill>
                  <a:schemeClr val="tx2"/>
                </a:solidFill>
              </a:rPr>
              <a:t>роисходит</a:t>
            </a:r>
            <a:r>
              <a:rPr lang="ru-RU" sz="3600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129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9555</TotalTime>
  <Words>2526</Words>
  <Application>Microsoft Office PowerPoint</Application>
  <PresentationFormat>Экран (4:3)</PresentationFormat>
  <Paragraphs>276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алалии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игр с крупами: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Пользователь</cp:lastModifiedBy>
  <cp:revision>234</cp:revision>
  <dcterms:created xsi:type="dcterms:W3CDTF">2018-12-20T14:13:51Z</dcterms:created>
  <dcterms:modified xsi:type="dcterms:W3CDTF">2022-12-07T16:48:20Z</dcterms:modified>
</cp:coreProperties>
</file>