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4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6" r:id="rId14"/>
    <p:sldId id="268" r:id="rId15"/>
    <p:sldId id="269" r:id="rId16"/>
    <p:sldId id="275" r:id="rId17"/>
    <p:sldId id="270" r:id="rId18"/>
    <p:sldId id="271" r:id="rId19"/>
    <p:sldId id="272" r:id="rId20"/>
    <p:sldId id="273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8" d="100"/>
          <a:sy n="88" d="100"/>
        </p:scale>
        <p:origin x="-466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62EF3-3C4F-43EE-ACEE-D4B806740EA3}" type="datetimeFigureOut">
              <a:rPr lang="en-US" smtClean="0"/>
              <a:pPr/>
              <a:t>10/6/2025</a:t>
            </a:fld>
            <a:endParaRPr lang="en-US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8300E-C023-45CD-A0BE-EDB7A8C6EA8B}" type="datetimeFigureOut">
              <a:rPr lang="en-US" smtClean="0"/>
              <a:pPr/>
              <a:t>10/6/2025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20EAD-E369-4933-8469-ED7764B56A1B}" type="datetimeFigureOut">
              <a:rPr lang="en-US" smtClean="0"/>
              <a:pPr/>
              <a:t>10/6/2025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C8C57-33F9-4259-AC4F-0E3F5BEC9B94}" type="datetimeFigureOut">
              <a:rPr lang="en-US" smtClean="0"/>
              <a:pPr/>
              <a:t>10/6/2025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4391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C0EF2-9919-473B-8215-8616BAF10692}" type="datetimeFigureOut">
              <a:rPr lang="en-US" smtClean="0"/>
              <a:pPr/>
              <a:t>10/6/2025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472EB-AC54-4713-BFC2-BEB621108C63}" type="datetimeFigureOut">
              <a:rPr lang="en-US" smtClean="0"/>
              <a:pPr/>
              <a:t>10/6/2025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55A0C-791E-4545-B787-F98AD45CD761}" type="datetimeFigureOut">
              <a:rPr lang="en-US" smtClean="0"/>
              <a:pPr/>
              <a:t>10/6/2025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36B77-F4F4-4427-AC4F-9A623798AD82}" type="datetimeFigureOut">
              <a:rPr lang="en-US" smtClean="0"/>
              <a:pPr/>
              <a:t>10/6/2025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E790C-34EB-4565-8437-CACF4CDB7822}" type="datetimeFigureOut">
              <a:rPr lang="en-US" smtClean="0"/>
              <a:pPr/>
              <a:t>10/6/2025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A4C11-22B8-4A4E-8126-B3AF6B948A8E}" type="datetimeFigureOut">
              <a:rPr lang="en-US" smtClean="0"/>
              <a:pPr/>
              <a:t>10/6/2025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D06B6-C816-4861-964D-15A98395707D}" type="datetimeFigureOut">
              <a:rPr lang="en-US" smtClean="0"/>
              <a:pPr/>
              <a:t>10/6/2025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1A8AB-EA7C-4B1B-9D73-E2551851FABE}" type="datetimeFigureOut">
              <a:rPr lang="en-US" smtClean="0"/>
              <a:pPr/>
              <a:t>10/6/2025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0786BE5-D2A3-4BF0-8B30-D7403E61B3DC}" type="datetimeFigureOut">
              <a:rPr lang="en-US" smtClean="0"/>
              <a:pPr/>
              <a:t>10/6/2025</a:t>
            </a:fld>
            <a:endParaRPr lang="en-US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4558" y="718302"/>
            <a:ext cx="10672996" cy="3761509"/>
          </a:xfrm>
        </p:spPr>
        <p:txBody>
          <a:bodyPr>
            <a:normAutofit/>
          </a:bodyPr>
          <a:lstStyle/>
          <a:p>
            <a:pPr algn="ctr"/>
            <a:r>
              <a:rPr lang="ru-RU" sz="4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Взаимодействие учителя – логопеда и воспитателя ГКН  по </a:t>
            </a:r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проектированию и   </a:t>
            </a:r>
            <a:r>
              <a:rPr lang="ru-RU" sz="4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совершенствованию </a:t>
            </a:r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предметно </a:t>
            </a:r>
            <a:r>
              <a:rPr lang="ru-RU" sz="4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пространственной среды для реализации задач </a:t>
            </a:r>
            <a:r>
              <a:rPr lang="ru-RU" sz="40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коррекционно</a:t>
            </a:r>
            <a:r>
              <a:rPr lang="ru-RU" sz="4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развивающего обучения детей с ОВЗ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45136" y="4520046"/>
            <a:ext cx="3740728" cy="1620982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Подготовила: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учитель – логопед</a:t>
            </a:r>
          </a:p>
          <a:p>
            <a:r>
              <a:rPr lang="ru-RU" b="1" smtClean="0">
                <a:solidFill>
                  <a:srgbClr val="002060"/>
                </a:solidFill>
              </a:rPr>
              <a:t> </a:t>
            </a:r>
            <a:r>
              <a:rPr lang="ru-RU" b="1" smtClean="0">
                <a:solidFill>
                  <a:srgbClr val="002060"/>
                </a:solidFill>
              </a:rPr>
              <a:t>ВК </a:t>
            </a:r>
            <a:r>
              <a:rPr lang="ru-RU" b="1" dirty="0">
                <a:solidFill>
                  <a:srgbClr val="002060"/>
                </a:solidFill>
              </a:rPr>
              <a:t>категории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МДОАУ № 106  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endParaRPr lang="ru-RU" b="1" dirty="0" smtClean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Шуваева Е. А.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http://26209s002.edusite.ru/images/0_eb1ab_951114a2_ori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5907" y="4600515"/>
            <a:ext cx="8026202" cy="1758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0515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730" y="254832"/>
            <a:ext cx="9404723" cy="836481"/>
          </a:xfrm>
        </p:spPr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Дыхание:</a:t>
            </a:r>
          </a:p>
        </p:txBody>
      </p: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434716" y="1225689"/>
            <a:ext cx="1130758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063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вертушки, дудочки,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тренажёр «Задуй мяч в корзину»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06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игры для развития длительной воздушной струи: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06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игра «Задуй свечу»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06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игра «Покорми животных»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06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игра «Клоун»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06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игра «Бабочка и цветок»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06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игра «Мышка и сыр»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06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игра «Паутина и паук»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06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игра «Гусеница и яблоко»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06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игра «Муравей и клубника»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06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игра «Ромашка и пчелка»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06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игра «Кто спрятался под  одуванчиком?»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06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игра «Горячий чай»</a:t>
            </a:r>
          </a:p>
          <a:p>
            <a:pPr indent="20638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игра «Варежка»</a:t>
            </a:r>
          </a:p>
          <a:p>
            <a:pPr marL="0" marR="0" lvl="0" indent="206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326970" y="2296390"/>
            <a:ext cx="4075972" cy="3273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310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9230" y="0"/>
            <a:ext cx="9404723" cy="1400530"/>
          </a:xfrm>
        </p:spPr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Фонематический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восприятие: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717696" y="1400530"/>
            <a:ext cx="1098779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14375" algn="l"/>
              </a:tabLst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символы звуков (гласные, согласные);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14375" algn="l"/>
              </a:tabLst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схемы для определения позиции звука в слове;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14375" algn="l"/>
              </a:tabLst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звуковые дорожки; 	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14375" algn="l"/>
              </a:tabLst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звуковые игры;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14375" algn="l"/>
              </a:tabLst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игры на дифференциацию звуков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15389" y="2947315"/>
            <a:ext cx="2482102" cy="385511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499" y="4727863"/>
            <a:ext cx="4351085" cy="1897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160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6791" y="477137"/>
            <a:ext cx="9404723" cy="1400530"/>
          </a:xfrm>
        </p:spPr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Звукопроизношение: 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944720" y="2231802"/>
            <a:ext cx="10687988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>
                <a:tab pos="714375" algn="l"/>
              </a:tabLst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«звуковые дорожки»,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>
                <a:tab pos="714375" algn="l"/>
              </a:tabLst>
            </a:pPr>
            <a:r>
              <a:rPr lang="ru-RU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предметные и сюжетные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714375" algn="l"/>
              </a:tabLst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картинки для автоматизации  и дифференциации   поставленных звуков, настольно – печатные  игры для автоматизации и дифференциации поставленных звуков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32654" y="322505"/>
            <a:ext cx="3900054" cy="3110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973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Лексика:</a:t>
            </a:r>
            <a:r>
              <a:rPr lang="ru-RU" sz="5400" b="1" dirty="0" smtClean="0"/>
              <a:t/>
            </a:r>
            <a:br>
              <a:rPr lang="ru-RU" sz="5400" b="1" dirty="0" smtClean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10866" y="1202279"/>
            <a:ext cx="1017832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картинки, отражающие изучаемую лексическую тему (сюжетные и </a:t>
            </a: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предметные), </a:t>
            </a:r>
          </a:p>
          <a:p>
            <a:pPr>
              <a:buFontTx/>
              <a:buChar char="-"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лексические  тетради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Косиновой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 Е. М., </a:t>
            </a:r>
          </a:p>
          <a:p>
            <a:pPr>
              <a:buFontTx/>
              <a:buChar char="-"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развивающие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пазлы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,  </a:t>
            </a:r>
          </a:p>
          <a:p>
            <a:pPr>
              <a:buFontTx/>
              <a:buChar char="-"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игры:  «Скажи наоборот», </a:t>
            </a: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«Подбери противоположное», </a:t>
            </a:r>
          </a:p>
          <a:p>
            <a:pPr>
              <a:buFontTx/>
              <a:buChar char="-"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лото: «Подбери пару» «Кто больше назовет?», </a:t>
            </a:r>
          </a:p>
          <a:p>
            <a:pPr>
              <a:buFontTx/>
              <a:buChar char="-"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«Часть и целое».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38026" y="966354"/>
            <a:ext cx="2801413" cy="37926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583" y="654627"/>
            <a:ext cx="9404723" cy="932939"/>
          </a:xfrm>
        </p:spPr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Грамматика: </a:t>
            </a:r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487520" y="2335712"/>
            <a:ext cx="10658007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игры  для совершенствования грамматического строя речи: «Назови ласково», «Один – много», «Чей хвост? Чья голова? Чья морда? Чьи лапы?»», «Чего нет?», «Кто спрятался за забором?»,  «Сосчитай», «Что из чего?» «Мой, моя, моё, мои» «Какой? Какая? Какое? Какие?»,  «Полочки», «Машина и гараж»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037" b="9965"/>
          <a:stretch/>
        </p:blipFill>
        <p:spPr>
          <a:xfrm>
            <a:off x="7424661" y="203697"/>
            <a:ext cx="3350712" cy="2345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199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56336"/>
            <a:ext cx="9404723" cy="1400530"/>
          </a:xfrm>
        </p:spPr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Связная речь</a:t>
            </a:r>
            <a:r>
              <a:rPr lang="ru-RU" b="1" dirty="0"/>
              <a:t>: </a:t>
            </a: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582231" y="1146044"/>
            <a:ext cx="11032762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-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сюжетные картинки по темам;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серии картинок;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571500" marR="0" lvl="0" indent="-571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дидактический материал по </a:t>
            </a: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развитию связной  речи;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мнемотаблицы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для составления предложений и рассказов, заучивания стихов;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игра «Сравни предметы»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схемы для составления описательного рассказа,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сюжетные картинки, «Угадай по описанию», «Когда это бывает?», «Играем в профессии»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82" name="Picture 10" descr="http://63.obr-rf.ru/wp-content/uploads/2017/11/praktika-938x66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2165" y="426027"/>
            <a:ext cx="4405115" cy="3137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3094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1082" y="0"/>
            <a:ext cx="10281719" cy="1400530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Грамота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691082" y="1400530"/>
            <a:ext cx="1091284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схемы слов, предложений;</a:t>
            </a:r>
            <a:r>
              <a:rPr kumimoji="0" lang="ru-RU" sz="4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игры: «Подбери слово к схеме»,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«Составь предложение по схеме»,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«Сложи слово»,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ru-RU" sz="4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«Прочитай по первым звукам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4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слово»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ru-RU" sz="4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ребусы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6146" y="3443465"/>
            <a:ext cx="4451567" cy="31891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122218" y="696192"/>
            <a:ext cx="11074400" cy="1143000"/>
          </a:xfrm>
        </p:spPr>
        <p:txBody>
          <a:bodyPr/>
          <a:lstStyle/>
          <a:p>
            <a:pPr algn="ctr"/>
            <a:r>
              <a:rPr lang="ru-RU" b="1" dirty="0"/>
              <a:t>«Центр «Играем в театр»</a:t>
            </a: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336425" y="1982851"/>
            <a:ext cx="10972801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Ширмы (большая и настольная)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Костюмы, маски, атрибуты для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обыгрывания сказок.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-Куклы и игрушки для  различных видов театров (плоскостной, кукольный, настольный, перчаточный, пальчиковый, </a:t>
            </a:r>
            <a:r>
              <a:rPr kumimoji="0" lang="ru-RU" sz="4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ложковый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https://detsad17neznaika.ru/wp-content/uploads/2017/04/2-768x61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6757" y="862445"/>
            <a:ext cx="3685916" cy="2966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2451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6370" y="415635"/>
            <a:ext cx="10311699" cy="880985"/>
          </a:xfrm>
        </p:spPr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Центр: «Наша библиотека»</a:t>
            </a: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372197" y="1296620"/>
            <a:ext cx="11217639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Детские книги по программе, любимые книги детей,  детские энциклопедии.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Выставка писателя, книги по тематике.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Книжки - раскраски по произведением писателя, сказкам, лексическим темам, книжки – самоделки.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Книги, знакомящие  с культурой  русского народа: сказки, загадки,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потешки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игры.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Иллюстративный материал, репродукции картин известных художников.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6. Картотека загадок, скороговорок, пословиц, поговорок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http://img-fotki.yandex.ru/get/4810/200418627.2/0_106147_fbca21ef_ori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4403" y="5596446"/>
            <a:ext cx="6153225" cy="1180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6014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41380"/>
            <a:ext cx="9921955" cy="1058769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«Музыкальный центр»</a:t>
            </a: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87279" y="1595021"/>
            <a:ext cx="11072734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Музыкальные игрушки (балалайки, гармошки, пианино, лесенка)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Детские музыкальные инструменты (металлофон, барабан, погремушки, бубен,  маракасы, трещотка, треугольник, колокольчики).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«Поющие игрушки»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Ложки, палочки, молоточки.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Звучащие предметы – заместители.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Магнитофон, аудиокассеты с записью детских песенок, музыки для детей, «голосов природы»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Музыкально- дидактические игры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(«Спой песенку по картинке», «Отгадай, на чем играю», «Ритмические полоски»)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http://dkit-inta.ru/wp-content/uploads/2016/01/%D0%BD%D0%BE%D1%82%D0%BA%D0%B8-1024x52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2171" y="3423683"/>
            <a:ext cx="3507495" cy="178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citifox.ru/wp-content/uploads/2018/01/information_items_930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475" y="116958"/>
            <a:ext cx="2925538" cy="1746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3603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0736" y="878025"/>
            <a:ext cx="9878002" cy="6472989"/>
          </a:xfrm>
        </p:spPr>
        <p:txBody>
          <a:bodyPr/>
          <a:lstStyle/>
          <a:p>
            <a:pPr algn="ctr"/>
            <a:r>
              <a:rPr lang="ru-RU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 такой стороны воспитания, на которую обстановка не оказывала бы влияния,</a:t>
            </a:r>
            <a:br>
              <a:rPr lang="ru-RU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 способности, которая не находилась бы </a:t>
            </a: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прямой зависимости</a:t>
            </a:r>
            <a:br>
              <a:rPr lang="ru-RU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непосредственно окружающего ребенка </a:t>
            </a: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конкретного </a:t>
            </a:r>
            <a:r>
              <a:rPr lang="ru-RU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мира…</a:t>
            </a:r>
            <a:br>
              <a:rPr lang="ru-RU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Тот, кому удастся создать такую обстановку, </a:t>
            </a: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облегчит </a:t>
            </a:r>
            <a:r>
              <a:rPr lang="ru-RU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свой труд в высшей степени.</a:t>
            </a:r>
            <a:br>
              <a:rPr lang="ru-RU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Среди нее ребенок будет жить — развиваться собственной жизнью,</a:t>
            </a:r>
            <a:br>
              <a:rPr lang="ru-RU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его духовный рост будет совершенствоваться…</a:t>
            </a:r>
            <a:br>
              <a:rPr lang="ru-RU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Е</a:t>
            </a:r>
            <a:r>
              <a:rPr lang="ru-RU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И. Тихеева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dirty="0">
                <a:solidFill>
                  <a:schemeClr val="accent2">
                    <a:lumMod val="75000"/>
                  </a:schemeClr>
                </a:solidFill>
              </a:rPr>
            </a:b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912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9436" y="3904488"/>
            <a:ext cx="11074400" cy="1143000"/>
          </a:xfrm>
        </p:spPr>
        <p:txBody>
          <a:bodyPr>
            <a:noAutofit/>
          </a:bodyPr>
          <a:lstStyle/>
          <a:p>
            <a:pPr algn="ctr"/>
            <a:r>
              <a:rPr lang="ru-RU" sz="9600" dirty="0" smtClean="0"/>
              <a:t>Спасибо </a:t>
            </a:r>
            <a:br>
              <a:rPr lang="ru-RU" sz="9600" dirty="0" smtClean="0"/>
            </a:br>
            <a:r>
              <a:rPr lang="ru-RU" sz="9600" dirty="0" smtClean="0"/>
              <a:t>за </a:t>
            </a:r>
            <a:br>
              <a:rPr lang="ru-RU" sz="9600" dirty="0" smtClean="0"/>
            </a:br>
            <a:r>
              <a:rPr lang="ru-RU" sz="9600" dirty="0" smtClean="0"/>
              <a:t>внимание!!!</a:t>
            </a:r>
            <a:endParaRPr lang="ru-RU" sz="96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5426" y="4946416"/>
            <a:ext cx="5938019" cy="1682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706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2584" y="719528"/>
            <a:ext cx="11321716" cy="356765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развивающей предметно-пространственной 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среде   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федеральным образовательным стандартам дошкольного 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09074" y="2346158"/>
            <a:ext cx="11550315" cy="4716379"/>
          </a:xfrm>
        </p:spPr>
        <p:txBody>
          <a:bodyPr>
            <a:normAutofit/>
          </a:bodyPr>
          <a:lstStyle/>
          <a:p>
            <a:pPr algn="just"/>
            <a:r>
              <a:rPr lang="ru-RU" dirty="0"/>
              <a:t>•	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содержательно-насыщенной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включать средства обучения (в том числе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технические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материалы (в том числе расходные), инвентарь, игровое, спортивное и оздоровительное оборудование, которые позволяют обеспечить игровую,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познава¬тельную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исследовательскую и творческую активность всех категорий детей,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экспе¬риментирование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материалами, доступными детям; двигательную активность, в том числе развитие крупной и мелкой моторики, участие в подвижных играх 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соревно-ваниях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эмоциональное благополучие детей во взаимодействии с предметно- пространственным окружением; возможность самовыражения детей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трансформируемой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обеспечивать возможность изменений ППС в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зависимости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образовательной ситуации, в том числе меняющихся интересов 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возможностей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детей;</a:t>
            </a:r>
          </a:p>
          <a:p>
            <a:pPr algn="just"/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/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7742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0" y="452717"/>
            <a:ext cx="11072647" cy="6140588"/>
          </a:xfrm>
        </p:spPr>
        <p:txBody>
          <a:bodyPr/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полифункциональной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обеспечивать возможность разнообразного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использования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составляющих ППС (например, детской мебели, матов, мягких модулей, ширм, в том числе природных материалов) в разных видах детской активности;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доступной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обеспечивать свободный доступ воспитанников (в том числе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ограниченными возможностями здоровья) к играм, игрушкам, материалам,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пособиям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обеспечивающим все основные виды детской активности;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безопасной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все элементы ППС должны соответствовать требованиям по обеспечению надёжности и безопасность их использования, такими как санитарно - эпидемиологические правила и нормативы и правила пожарной безопасности.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0731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2133" y="0"/>
            <a:ext cx="10311141" cy="1981200"/>
          </a:xfrm>
        </p:spPr>
        <p:txBody>
          <a:bodyPr/>
          <a:lstStyle/>
          <a:p>
            <a:pPr algn="ctr"/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Принципы создания коррекционно-развивающей среды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601579" y="1732547"/>
            <a:ext cx="11165305" cy="4535905"/>
          </a:xfrm>
        </p:spPr>
        <p:txBody>
          <a:bodyPr/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создании предметно – пространственной среды должны учитываться следующие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принципы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2800" b="1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доступности: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 для свободной самостоятельной деятельности дошкольников на нижних открытых полках;</a:t>
            </a:r>
          </a:p>
          <a:p>
            <a:r>
              <a:rPr lang="ru-RU" sz="2800" b="1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системности:</a:t>
            </a:r>
            <a:r>
              <a:rPr lang="ru-RU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весь материал систематизирован по зонам; каждой зоне отведено отдельное место;</a:t>
            </a:r>
          </a:p>
          <a:p>
            <a:r>
              <a:rPr lang="ru-RU" sz="2800" b="1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интеграции:</a:t>
            </a:r>
            <a:r>
              <a:rPr lang="ru-RU" sz="2800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и оборудование для одной образовательной области могут использоваться и в ходе реализации других областей;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6089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917413"/>
            <a:ext cx="10928268" cy="5659324"/>
          </a:xfrm>
        </p:spPr>
        <p:txBody>
          <a:bodyPr>
            <a:normAutofit fontScale="90000"/>
          </a:bodyPr>
          <a:lstStyle/>
          <a:p>
            <a:r>
              <a:rPr lang="ru-RU" sz="2800" b="1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учёт возрастных особенностей детей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наглядно – дидактический материал и игры подобраны в соответствии с возрастом детей группы.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вариативности: наглядно – методический материал, дидактические пособия и настольно – печатные пособия многовариантны (в зависимости от возраста детей, задач обучения);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эстетичности:</a:t>
            </a:r>
            <a:r>
              <a:rPr lang="ru-RU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наглядно – методические пособия и игры выполнены из современных, ярких, легко обрабатывающихся материалов, эстетически оформлены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вариативности</a:t>
            </a:r>
            <a:r>
              <a:rPr lang="ru-RU" sz="28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наглядно – методический материал, дидактические пособия и настольно – печатные пособия многовариантны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свободы достижения ребенком своего права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предметно-пространственная среда должна ориентироваться на зону «ближайшего развития» ребёнка.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1742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2273968"/>
            <a:ext cx="11337342" cy="3826042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обеспечить успешную социализацию и интеграцию воспитанников с ОВЗ;</a:t>
            </a:r>
            <a:b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при игровом взаимодействии и неформальном общении со сверстниками и педагогами существенно повлиять на развитие речи ребёнка и его интеллектуальное развитие в целом.</a:t>
            </a: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33926" y="788399"/>
            <a:ext cx="1147812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благоприятной коррекционно-развивающей среды группы позволит:</a:t>
            </a:r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2239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9784" y="329784"/>
            <a:ext cx="11491582" cy="72933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Речевой центр «Буду говорить правильно»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86587" y="975862"/>
            <a:ext cx="1047615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Артикуляционная гимнастика: </a:t>
            </a:r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767734" y="1452916"/>
            <a:ext cx="10403173" cy="5201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индивидуальные зеркала,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ru-RU" sz="3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картинки к артикуляционным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упражнениям,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комплексы упражнений для артикуляции,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артикуляционные часы,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артикуляционные </a:t>
            </a:r>
            <a:r>
              <a:rPr kumimoji="0" lang="ru-RU" sz="3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крутилки</a:t>
            </a:r>
            <a: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артикуляционные дорожки,  </a:t>
            </a:r>
          </a:p>
          <a:p>
            <a:pPr lvl="0" algn="just" defTabSz="91440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3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игры для проведения артикуляционной гимнастики </a:t>
            </a:r>
            <a: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«Гусеница», «В ледяном плену», «Собери из вагончиков поезд». «Укрась дерево (ёлку)», «Тучка»; - артикуляционная гимнастика для мальчиков.</a:t>
            </a:r>
            <a:endParaRPr kumimoji="0" lang="ru-RU" sz="3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8371" y="1059119"/>
            <a:ext cx="3367078" cy="1915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872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3804" y="0"/>
            <a:ext cx="9404723" cy="995796"/>
          </a:xfrm>
        </p:spPr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Мелкая моторика: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54637" y="1079296"/>
            <a:ext cx="11637363" cy="10710624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- картотека пальчиковых игр</a:t>
            </a:r>
          </a:p>
          <a:p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- трафареты по лексическим темам;</a:t>
            </a:r>
          </a:p>
          <a:p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Нетрадиционное оборудование: </a:t>
            </a:r>
          </a:p>
          <a:p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- шарики Су - </a:t>
            </a:r>
            <a:r>
              <a:rPr lang="ru-RU" sz="2700" b="1" dirty="0" err="1" smtClean="0">
                <a:latin typeface="Times New Roman" pitchFamily="18" charset="0"/>
                <a:cs typeface="Times New Roman" pitchFamily="18" charset="0"/>
              </a:rPr>
              <a:t>Джок</a:t>
            </a:r>
            <a:endParaRPr lang="ru-RU" sz="27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- мячики – ёжики»;</a:t>
            </a:r>
          </a:p>
          <a:p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- шестигранные карандаши;</a:t>
            </a:r>
          </a:p>
          <a:p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700" b="1" dirty="0" err="1" smtClean="0">
                <a:latin typeface="Times New Roman" pitchFamily="18" charset="0"/>
                <a:cs typeface="Times New Roman" pitchFamily="18" charset="0"/>
              </a:rPr>
              <a:t>пальцеходы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- бигуди;</a:t>
            </a:r>
          </a:p>
          <a:p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- прищепки;</a:t>
            </a:r>
          </a:p>
          <a:p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- решетки;</a:t>
            </a:r>
          </a:p>
          <a:p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- «</a:t>
            </a:r>
            <a:r>
              <a:rPr lang="ru-RU" sz="2700" b="1" dirty="0" err="1" smtClean="0">
                <a:latin typeface="Times New Roman" pitchFamily="18" charset="0"/>
                <a:cs typeface="Times New Roman" pitchFamily="18" charset="0"/>
              </a:rPr>
              <a:t>моталочки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-  зубные щетки;</a:t>
            </a:r>
          </a:p>
          <a:p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резинки для волос; </a:t>
            </a:r>
          </a:p>
          <a:p>
            <a:endParaRPr lang="ru-RU" sz="27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7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7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7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7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7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7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7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7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7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7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7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- трафареты-обводки;</a:t>
            </a:r>
          </a:p>
          <a:p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- пособие «Сплети коврик»</a:t>
            </a:r>
          </a:p>
          <a:p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- крышки от пластиковых бутылок</a:t>
            </a:r>
          </a:p>
          <a:p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- пуговицы;</a:t>
            </a:r>
          </a:p>
          <a:p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- фасоль;</a:t>
            </a:r>
          </a:p>
          <a:p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-  бархатная бумага и шерстяные нитки;</a:t>
            </a:r>
          </a:p>
          <a:p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- счетные палочки;</a:t>
            </a:r>
          </a:p>
          <a:p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- картотека «Фигуры из палочек»;</a:t>
            </a:r>
          </a:p>
          <a:p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- пособие «Выложи узор»;</a:t>
            </a:r>
          </a:p>
          <a:p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- пособие  по массажу;</a:t>
            </a:r>
          </a:p>
          <a:p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- трафареты-обводки;</a:t>
            </a:r>
          </a:p>
          <a:p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- пособие «Сплети коврик»</a:t>
            </a: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83849" y="3751118"/>
            <a:ext cx="2589459" cy="2785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551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170</TotalTime>
  <Words>938</Words>
  <Application>Microsoft Office PowerPoint</Application>
  <PresentationFormat>Произвольный</PresentationFormat>
  <Paragraphs>142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Поток</vt:lpstr>
      <vt:lpstr>Взаимодействие учителя – логопеда и воспитателя ГКН  по проектированию и   совершенствованию предметно – пространственной среды для реализации задач коррекционно – развивающего обучения детей с ОВЗ</vt:lpstr>
      <vt:lpstr>Нет такой стороны воспитания, на которую обстановка не оказывала бы влияния, нет способности, которая не находилась бы  в прямой зависимости от непосредственно окружающего ребенка  конкретного мира… Тот, кому удастся создать такую обстановку,  облегчит свой труд в высшей степени. Среди нее ребенок будет жить — развиваться собственной жизнью, его духовный рост будет совершенствоваться…                                                            Е. И. Тихеева </vt:lpstr>
      <vt:lpstr>Требования к развивающей предметно-пространственной среде   по федеральным образовательным стандартам дошкольного образования    </vt:lpstr>
      <vt:lpstr>• полифункциональной - обеспечивать возможность разнообразного использования составляющих ППС (например, детской мебели, матов, мягких модулей, ширм, в том числе природных материалов) в разных видах детской активности; • доступной - обеспечивать свободный доступ воспитанников (в том числе детей с ограниченными возможностями здоровья) к играм, игрушкам, материалам, пособиям, обеспечивающим все основные виды детской активности; • безопасной - все элементы ППС должны соответствовать требованиям по обеспечению надёжности и безопасность их использования, такими как санитарно - эпидемиологические правила и нормативы и правила пожарной безопасности. </vt:lpstr>
      <vt:lpstr>Принципы создания коррекционно-развивающей среды</vt:lpstr>
      <vt:lpstr>учёт возрастных особенностей детей:  наглядно – дидактический материал и игры подобраны в соответствии с возрастом детей группы. вариативности: наглядно – методический материал, дидактические пособия и настольно – печатные пособия многовариантны (в зависимости от возраста детей, задач обучения); эстетичности:  наглядно – методические пособия и игры выполнены из современных, ярких, легко обрабатывающихся материалов, эстетически оформлены; вариативности: наглядно – методический материал, дидактические пособия и настольно – печатные пособия многовариантны  принцип свободы достижения ребенком своего права: предметно-пространственная среда должна ориентироваться на зону «ближайшего развития» ребёнка.  </vt:lpstr>
      <vt:lpstr>• обеспечить успешную социализацию и интеграцию воспитанников с ОВЗ; • при игровом взаимодействии и неформальном общении со сверстниками и педагогами существенно повлиять на развитие речи ребёнка и его интеллектуальное развитие в целом. </vt:lpstr>
      <vt:lpstr>Речевой центр «Буду говорить правильно»</vt:lpstr>
      <vt:lpstr>Мелкая моторика: </vt:lpstr>
      <vt:lpstr>Дыхание:</vt:lpstr>
      <vt:lpstr>Фонематический восприятие:</vt:lpstr>
      <vt:lpstr>      Звукопроизношение:  </vt:lpstr>
      <vt:lpstr>Лексика: </vt:lpstr>
      <vt:lpstr>Грамматика: </vt:lpstr>
      <vt:lpstr>Связная речь: </vt:lpstr>
      <vt:lpstr>Грамота</vt:lpstr>
      <vt:lpstr>«Центр «Играем в театр»</vt:lpstr>
      <vt:lpstr>Центр: «Наша библиотека»</vt:lpstr>
      <vt:lpstr>«Музыкальный центр»</vt:lpstr>
      <vt:lpstr>Спасибо  за  внимание!!!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Взаимодействие учителя – логопеда и воспитателя ГКН  по проектированию и   совершенствованию предметно – пространственной среды для реализации задач коррекционно – развивающего обучения детей с ОВЗ</dc:title>
  <dc:creator>ПК</dc:creator>
  <cp:lastModifiedBy>Пользователь</cp:lastModifiedBy>
  <cp:revision>19</cp:revision>
  <dcterms:created xsi:type="dcterms:W3CDTF">2018-01-21T11:17:16Z</dcterms:created>
  <dcterms:modified xsi:type="dcterms:W3CDTF">2025-10-06T17:14:43Z</dcterms:modified>
</cp:coreProperties>
</file>