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63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48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CE42B01-6863-4F09-97D0-8D0380F2F30A}" type="datetimeFigureOut">
              <a:rPr lang="ru-RU"/>
              <a:pPr>
                <a:defRPr/>
              </a:pPr>
              <a:t>26.03.2019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01BDFA1-5BAF-4832-9F28-796B08279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F7361-1C37-46C7-854B-6512C877B1C7}" type="datetimeFigureOut">
              <a:rPr lang="ru-RU"/>
              <a:pPr>
                <a:defRPr/>
              </a:pPr>
              <a:t>26.03.2019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5DA1D-9309-4E77-B875-13A1C7EF52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18F31-B46B-4611-B7BE-0A6A34E9D0E1}" type="datetimeFigureOut">
              <a:rPr lang="ru-RU"/>
              <a:pPr>
                <a:defRPr/>
              </a:pPr>
              <a:t>26.03.2019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27098-B47F-4D5B-803D-96BD6192D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77268-F31F-40D3-AB07-2591F1333518}" type="datetimeFigureOut">
              <a:rPr lang="ru-RU"/>
              <a:pPr>
                <a:defRPr/>
              </a:pPr>
              <a:t>26.03.2019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2481C-62BF-4177-B609-82DEB906FD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BE3156-583F-4CB0-BAA3-0678BA26393E}" type="datetimeFigureOut">
              <a:rPr lang="ru-RU"/>
              <a:pPr>
                <a:defRPr/>
              </a:pPr>
              <a:t>26.03.2019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373C190-CBAA-4135-A808-802F24BFB6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85329-6BD6-4B13-883A-94C003307766}" type="datetimeFigureOut">
              <a:rPr lang="ru-RU"/>
              <a:pPr>
                <a:defRPr/>
              </a:pPr>
              <a:t>26.03.2019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472B5-6743-4030-881D-EACE042CBC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5266A-498E-4948-BA3E-CE1AD7CADA36}" type="datetimeFigureOut">
              <a:rPr lang="ru-RU"/>
              <a:pPr>
                <a:defRPr/>
              </a:pPr>
              <a:t>26.03.2019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E381F-1BAE-4CAB-9BA6-D414051EF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4B34D-F3D3-4320-A6A8-31E5598ABD65}" type="datetimeFigureOut">
              <a:rPr lang="ru-RU"/>
              <a:pPr>
                <a:defRPr/>
              </a:pPr>
              <a:t>26.03.2019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2F43F-71C6-4B1C-A783-54F40FAE54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E3D0BB1-6848-4A6C-9D8B-E836C6431B82}" type="datetimeFigureOut">
              <a:rPr lang="ru-RU"/>
              <a:pPr>
                <a:defRPr/>
              </a:pPr>
              <a:t>26.03.2019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D8DF9C-DF45-416C-8419-F2D767845A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1D0D6-3802-4681-9390-0A652CAA1035}" type="datetimeFigureOut">
              <a:rPr lang="ru-RU"/>
              <a:pPr>
                <a:defRPr/>
              </a:pPr>
              <a:t>26.03.2019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95257-8E80-46DF-9F63-D93ACBD65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4A35778-8287-44E9-B79D-8A8FC847E917}" type="datetimeFigureOut">
              <a:rPr lang="ru-RU"/>
              <a:pPr>
                <a:defRPr/>
              </a:pPr>
              <a:t>26.03.2019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85080B9-B062-47D3-BD67-F25DB6FB1C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DD6F0EA-3D88-40AB-8F75-CB6165807E82}" type="datetimeFigureOut">
              <a:rPr lang="ru-RU"/>
              <a:pPr>
                <a:defRPr/>
              </a:pPr>
              <a:t>26.03.2019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41678D9-2EF5-4FAB-BC0B-37F228F044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1" r:id="rId5"/>
    <p:sldLayoutId id="2147483680" r:id="rId6"/>
    <p:sldLayoutId id="2147483686" r:id="rId7"/>
    <p:sldLayoutId id="2147483679" r:id="rId8"/>
    <p:sldLayoutId id="2147483687" r:id="rId9"/>
    <p:sldLayoutId id="2147483678" r:id="rId10"/>
    <p:sldLayoutId id="21474836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188" y="908050"/>
            <a:ext cx="7993062" cy="2520950"/>
          </a:xfrm>
        </p:spPr>
        <p:txBody>
          <a:bodyPr wrap="square" tIns="45720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ru-RU" sz="410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</a:t>
            </a:r>
            <a:r>
              <a:rPr lang="ru-RU" sz="410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Экономика- жизнь игра</a:t>
            </a:r>
            <a:r>
              <a:rPr lang="ru-RU" sz="4100" smtClean="0">
                <a:solidFill>
                  <a:srgbClr val="FF8D3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</a:t>
            </a: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4300" y="4076700"/>
            <a:ext cx="4570413" cy="1944688"/>
          </a:xfrm>
        </p:spPr>
        <p:txBody>
          <a:bodyPr/>
          <a:lstStyle/>
          <a:p>
            <a:pPr marL="36513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mtClean="0">
                <a:solidFill>
                  <a:schemeClr val="tx1"/>
                </a:solidFill>
                <a:latin typeface="Arial" charset="0"/>
              </a:rPr>
              <a:t>Исполнители:</a:t>
            </a:r>
          </a:p>
          <a:p>
            <a:pPr marL="36513" eaLnBrk="1" hangingPunct="1">
              <a:lnSpc>
                <a:spcPct val="90000"/>
              </a:lnSpc>
              <a:spcBef>
                <a:spcPct val="0"/>
              </a:spcBef>
            </a:pPr>
            <a:endParaRPr lang="ru-RU" smtClean="0">
              <a:solidFill>
                <a:schemeClr val="tx1"/>
              </a:solidFill>
              <a:latin typeface="Arial" charset="0"/>
            </a:endParaRPr>
          </a:p>
          <a:p>
            <a:pPr marL="36513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mtClean="0">
                <a:solidFill>
                  <a:schemeClr val="tx1"/>
                </a:solidFill>
                <a:latin typeface="Arial" charset="0"/>
              </a:rPr>
              <a:t>Воспитатель в.к.к. Бахарева О.В.</a:t>
            </a:r>
          </a:p>
          <a:p>
            <a:pPr marL="36513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mtClean="0">
                <a:solidFill>
                  <a:schemeClr val="tx1"/>
                </a:solidFill>
                <a:latin typeface="Arial" charset="0"/>
              </a:rPr>
              <a:t>Воспитатель 1 к.к. Ишемгулова Г.И.</a:t>
            </a:r>
            <a:endParaRPr lang="en-US" smtClean="0">
              <a:solidFill>
                <a:schemeClr val="tx1"/>
              </a:solidFill>
              <a:latin typeface="Arial" charset="0"/>
            </a:endParaRPr>
          </a:p>
          <a:p>
            <a:pPr marL="36513"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mtClean="0">
                <a:solidFill>
                  <a:schemeClr val="tx1"/>
                </a:solidFill>
                <a:latin typeface="Arial" charset="0"/>
              </a:rPr>
              <a:t>Воспитатель Новикова Милуаша Рафкатовна</a:t>
            </a:r>
          </a:p>
          <a:p>
            <a:pPr marL="36513" eaLnBrk="1" hangingPunct="1">
              <a:lnSpc>
                <a:spcPct val="90000"/>
              </a:lnSpc>
              <a:spcBef>
                <a:spcPct val="0"/>
              </a:spcBef>
            </a:pPr>
            <a:endParaRPr lang="ru-RU" smtClean="0">
              <a:solidFill>
                <a:schemeClr val="tx1"/>
              </a:solidFill>
              <a:latin typeface="Arial" charset="0"/>
            </a:endParaRPr>
          </a:p>
          <a:p>
            <a:pPr marL="36513" eaLnBrk="1" hangingPunct="1">
              <a:lnSpc>
                <a:spcPct val="90000"/>
              </a:lnSpc>
              <a:spcBef>
                <a:spcPct val="0"/>
              </a:spcBef>
            </a:pPr>
            <a:endParaRPr lang="ru-RU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549275"/>
            <a:ext cx="338455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005263"/>
            <a:ext cx="338455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468313" y="260350"/>
            <a:ext cx="8183562" cy="890588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mtClean="0">
                <a:effectLst/>
              </a:rPr>
              <a:t>Просмотр мультфильмов</a:t>
            </a:r>
          </a:p>
        </p:txBody>
      </p:sp>
      <p:pic>
        <p:nvPicPr>
          <p:cNvPr id="22530" name="Picture 7" descr="IMG-20190317-WA000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3238" y="1117600"/>
            <a:ext cx="4014787" cy="3011488"/>
          </a:xfrm>
        </p:spPr>
      </p:pic>
      <p:pic>
        <p:nvPicPr>
          <p:cNvPr id="22531" name="Picture 8" descr="IMG-20190317-WA000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70425" y="1117600"/>
            <a:ext cx="4016375" cy="3013075"/>
          </a:xfrm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755650" y="4652963"/>
            <a:ext cx="446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900113" y="4508500"/>
            <a:ext cx="7416800" cy="13684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 Приключение Буратино" " Дюймовочка" 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 Барбоскины и реклама" 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 Как старик корову продавал"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Grp="1"/>
          </p:cNvSpPr>
          <p:nvPr>
            <p:ph type="title" sz="quarter" idx="4294967295"/>
          </p:nvPr>
        </p:nvSpPr>
        <p:spPr bwMode="auto">
          <a:xfrm>
            <a:off x="1835150" y="115888"/>
            <a:ext cx="7643813" cy="5762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smtClean="0">
                <a:effectLst/>
              </a:rPr>
              <a:t>Сюжетно-ролевые игра</a:t>
            </a:r>
          </a:p>
        </p:txBody>
      </p:sp>
      <p:pic>
        <p:nvPicPr>
          <p:cNvPr id="23554" name="Picture 9" descr="20190322_09535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549275"/>
            <a:ext cx="1590675" cy="2827338"/>
          </a:xfrm>
        </p:spPr>
      </p:pic>
      <p:pic>
        <p:nvPicPr>
          <p:cNvPr id="23555" name="Picture 10" descr="20190322_09584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492500" y="765175"/>
            <a:ext cx="2025650" cy="3600450"/>
          </a:xfrm>
        </p:spPr>
      </p:pic>
      <p:pic>
        <p:nvPicPr>
          <p:cNvPr id="23556" name="Picture 11" descr="20190322_10092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68313" y="3716338"/>
            <a:ext cx="3587750" cy="2017712"/>
          </a:xfrm>
        </p:spPr>
      </p:pic>
      <p:pic>
        <p:nvPicPr>
          <p:cNvPr id="23557" name="Picture 12" descr="image-0-02-04-034319c9eb5a2e2d6434517001f19c6f1b4af6edea54f70e57a85520d5a29018-V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787900" y="2852738"/>
            <a:ext cx="3948113" cy="2220912"/>
          </a:xfrm>
        </p:spPr>
      </p:pic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4067175" y="5084763"/>
            <a:ext cx="44640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« В магазин» « Фотостудия» « Банк» </a:t>
            </a:r>
          </a:p>
          <a:p>
            <a:r>
              <a:rPr lang="ru-RU"/>
              <a:t>« Кондуктор»  « Кафе»  « Салон красоты»  « Почта» « На рынке» « Рекламное агенство»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8"/>
          <p:cNvSpPr>
            <a:spLocks noGrp="1"/>
          </p:cNvSpPr>
          <p:nvPr>
            <p:ph type="title" sz="quarter" idx="4294967295"/>
          </p:nvPr>
        </p:nvSpPr>
        <p:spPr bwMode="auto">
          <a:xfrm>
            <a:off x="468313" y="15875"/>
            <a:ext cx="8183562" cy="61912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>
                <a:effectLst/>
              </a:rPr>
              <a:t>Продуктивная деятельность</a:t>
            </a:r>
          </a:p>
        </p:txBody>
      </p:sp>
      <p:pic>
        <p:nvPicPr>
          <p:cNvPr id="24578" name="Picture 13" descr="20190320_16512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765175"/>
            <a:ext cx="1871663" cy="2970213"/>
          </a:xfrm>
        </p:spPr>
      </p:pic>
      <p:pic>
        <p:nvPicPr>
          <p:cNvPr id="24579" name="Picture 14" descr="20190320_14534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700338" y="404813"/>
            <a:ext cx="3816350" cy="2146300"/>
          </a:xfrm>
        </p:spPr>
      </p:pic>
      <p:pic>
        <p:nvPicPr>
          <p:cNvPr id="24580" name="Picture 15" descr="IMG-20190323-WA000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39750" y="2708275"/>
            <a:ext cx="3457575" cy="2298700"/>
          </a:xfrm>
        </p:spPr>
      </p:pic>
      <p:pic>
        <p:nvPicPr>
          <p:cNvPr id="24581" name="Picture 16" descr="20190320_14543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3924300" y="2205038"/>
            <a:ext cx="4032250" cy="2179637"/>
          </a:xfrm>
        </p:spPr>
      </p:pic>
      <p:sp>
        <p:nvSpPr>
          <p:cNvPr id="24582" name="TextBox 6"/>
          <p:cNvSpPr txBox="1">
            <a:spLocks noChangeArrowheads="1"/>
          </p:cNvSpPr>
          <p:nvPr/>
        </p:nvSpPr>
        <p:spPr bwMode="auto">
          <a:xfrm>
            <a:off x="4140200" y="4437063"/>
            <a:ext cx="40322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Аппликация « Чайный сервиз»</a:t>
            </a:r>
          </a:p>
          <a:p>
            <a:r>
              <a:rPr lang="ru-RU"/>
              <a:t>Лепка « Богородский медведь»</a:t>
            </a:r>
          </a:p>
          <a:p>
            <a:r>
              <a:rPr lang="ru-RU"/>
              <a:t>Пластелинография « Хохломская ложка»</a:t>
            </a:r>
          </a:p>
          <a:p>
            <a:r>
              <a:rPr lang="ru-RU"/>
              <a:t>Рисование « Разноцветная ярмарка» « Деньги будующего»</a:t>
            </a:r>
          </a:p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effectLst/>
              </a:rPr>
              <a:t>Реклама – афиша для театра</a:t>
            </a:r>
          </a:p>
        </p:txBody>
      </p:sp>
      <p:pic>
        <p:nvPicPr>
          <p:cNvPr id="25602" name="Picture 6" descr="20190321_09013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71538" y="530225"/>
            <a:ext cx="7445375" cy="418782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827088" y="188913"/>
            <a:ext cx="7715250" cy="819150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mtClean="0">
                <a:effectLst/>
              </a:rPr>
              <a:t>Работа с родителями</a:t>
            </a:r>
          </a:p>
        </p:txBody>
      </p:sp>
      <p:pic>
        <p:nvPicPr>
          <p:cNvPr id="26626" name="Picture 9" descr="20190320_14545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125538"/>
            <a:ext cx="7445375" cy="4187825"/>
          </a:xfrm>
        </p:spPr>
      </p:pic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1116013" y="5589588"/>
            <a:ext cx="67691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Консультации по теме « Дайте ребенку знание о деньгах»</a:t>
            </a:r>
          </a:p>
          <a:p>
            <a:r>
              <a:rPr lang="ru-RU"/>
              <a:t>« Деньги –помощники» « В чем нам деньги помогают»</a:t>
            </a:r>
          </a:p>
          <a:p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 sz="quarter" idx="4294967295"/>
          </p:nvPr>
        </p:nvSpPr>
        <p:spPr bwMode="auto">
          <a:xfrm>
            <a:off x="468313" y="5013325"/>
            <a:ext cx="8147050" cy="8794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Работа с родителями.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Оформление альбома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«Потребности мои и моей семьи»</a:t>
            </a:r>
          </a:p>
        </p:txBody>
      </p:sp>
      <p:pic>
        <p:nvPicPr>
          <p:cNvPr id="27650" name="Picture 8" descr="IMG-20190323-WA000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15963" y="530225"/>
            <a:ext cx="3587750" cy="2017713"/>
          </a:xfrm>
        </p:spPr>
      </p:pic>
      <p:pic>
        <p:nvPicPr>
          <p:cNvPr id="27651" name="Picture 9" descr="IMG-20190323-WA000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916238" y="2133600"/>
            <a:ext cx="1512887" cy="2017713"/>
          </a:xfrm>
        </p:spPr>
      </p:pic>
      <p:pic>
        <p:nvPicPr>
          <p:cNvPr id="27652" name="Picture 10" descr="image-0-02-04-f38886087dddb13a5b2467b957d5ac451073de17b82814b9450e484cf6a95655-V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4859338" y="908050"/>
            <a:ext cx="3268662" cy="2017713"/>
          </a:xfrm>
        </p:spPr>
      </p:pic>
      <p:pic>
        <p:nvPicPr>
          <p:cNvPr id="27653" name="Picture 11" descr="image-0-02-04-e1946042882d63105fee598561a0680514a0838fad4bca47c2e671466c7131cb-V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5435600" y="2997200"/>
            <a:ext cx="1512888" cy="2017713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95288" y="692150"/>
            <a:ext cx="8353425" cy="358775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3200" smtClean="0">
                <a:effectLst/>
              </a:rPr>
              <a:t>Настольно-дидактические игры</a:t>
            </a:r>
          </a:p>
        </p:txBody>
      </p:sp>
      <p:pic>
        <p:nvPicPr>
          <p:cNvPr id="28674" name="Picture 6" descr="20190322_09511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412875"/>
            <a:ext cx="4014787" cy="2259013"/>
          </a:xfrm>
        </p:spPr>
      </p:pic>
      <p:pic>
        <p:nvPicPr>
          <p:cNvPr id="28675" name="Picture 7" descr="IMG-20190323-WA000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003800" y="1125538"/>
            <a:ext cx="2212975" cy="2611437"/>
          </a:xfrm>
        </p:spPr>
      </p:pic>
      <p:pic>
        <p:nvPicPr>
          <p:cNvPr id="28676" name="Содержимое 5" descr="145795451177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79388" y="3573463"/>
            <a:ext cx="3106737" cy="2952750"/>
          </a:xfrm>
        </p:spPr>
      </p:pic>
      <p:sp>
        <p:nvSpPr>
          <p:cNvPr id="28683" name="WordArt 11"/>
          <p:cNvSpPr>
            <a:spLocks noChangeArrowheads="1" noChangeShapeType="1" noTextEdit="1"/>
          </p:cNvSpPr>
          <p:nvPr/>
        </p:nvSpPr>
        <p:spPr bwMode="auto">
          <a:xfrm>
            <a:off x="3563938" y="3933825"/>
            <a:ext cx="5184775" cy="208756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"Доход и расход"" Бизнес" " Оптовичок"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" Что можно купить, что нельзя" " Хочу- надо"" Дорого-дешево"</a:t>
            </a:r>
          </a:p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Лепбук " Юные финансисты"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Благодарим за внимание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7009" y="988995"/>
            <a:ext cx="4286280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2268538" y="5949950"/>
            <a:ext cx="6418262" cy="873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endParaRPr lang="ru-RU" sz="3200" smtClean="0">
              <a:effectLst/>
            </a:endParaRPr>
          </a:p>
        </p:txBody>
      </p:sp>
      <p:sp>
        <p:nvSpPr>
          <p:cNvPr id="14338" name="Rectangle 3"/>
          <p:cNvSpPr>
            <a:spLocks noGrp="1"/>
          </p:cNvSpPr>
          <p:nvPr>
            <p:ph type="body" idx="4294967295"/>
          </p:nvPr>
        </p:nvSpPr>
        <p:spPr>
          <a:xfrm>
            <a:off x="1042988" y="530225"/>
            <a:ext cx="7777162" cy="57070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400" smtClean="0">
                <a:latin typeface="Arial" charset="0"/>
              </a:rPr>
              <a:t>Актуальность проекта: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24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200" smtClean="0"/>
              <a:t>     </a:t>
            </a:r>
            <a:r>
              <a:rPr lang="ru-RU" sz="1600" smtClean="0"/>
              <a:t>В современном мире ребенок поневоле встречается с </a:t>
            </a:r>
            <a:r>
              <a:rPr lang="ru-RU" sz="1600" i="1" smtClean="0"/>
              <a:t>экономикой</a:t>
            </a:r>
            <a:r>
              <a:rPr lang="ru-RU" sz="1600" smtClean="0"/>
              <a:t>, даже если его не учат этому. Он узнаёт, что такое </a:t>
            </a:r>
            <a:r>
              <a:rPr lang="ru-RU" sz="1600" i="1" smtClean="0"/>
              <a:t>«моё»</a:t>
            </a:r>
            <a:r>
              <a:rPr lang="ru-RU" sz="1600" smtClean="0"/>
              <a:t>, </a:t>
            </a:r>
            <a:r>
              <a:rPr lang="ru-RU" sz="1600" i="1" smtClean="0"/>
              <a:t>«твоё»</a:t>
            </a:r>
            <a:r>
              <a:rPr lang="ru-RU" sz="1600" smtClean="0"/>
              <a:t>, </a:t>
            </a:r>
            <a:r>
              <a:rPr lang="ru-RU" sz="1600" i="1" smtClean="0"/>
              <a:t>«наше»</a:t>
            </a:r>
            <a:r>
              <a:rPr lang="ru-RU" sz="1600" smtClean="0"/>
              <a:t>, </a:t>
            </a:r>
            <a:r>
              <a:rPr lang="ru-RU" sz="1600" i="1" smtClean="0"/>
              <a:t>«обмен»</a:t>
            </a:r>
            <a:r>
              <a:rPr lang="ru-RU" sz="1600" smtClean="0"/>
              <a:t>, </a:t>
            </a:r>
            <a:r>
              <a:rPr lang="ru-RU" sz="1600" i="1" smtClean="0"/>
              <a:t>«деньги»</a:t>
            </a:r>
            <a:r>
              <a:rPr lang="ru-RU" sz="1600" smtClean="0"/>
              <a:t>, </a:t>
            </a:r>
            <a:r>
              <a:rPr lang="ru-RU" sz="1600" i="1" smtClean="0"/>
              <a:t>«цена»</a:t>
            </a:r>
            <a:r>
              <a:rPr lang="ru-RU" sz="1600" smtClean="0"/>
              <a:t> и пр.        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    Дети - это зеркало мамы и папы, поэтому в плане экономии и планирования финансов они стараются подражать родителям. Если родители сами не умеют правильно планировать финансы, то и ребенок вырастет финансово неграмотным человеком.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    Если у ребенка не сформировать правильное представление о деньгах, то у него появится собственное, зачастую неверное мнение. Дети  должны осознавать, что денежные средства зарабатываются собственным  трудом.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     Ребёнку нужно </a:t>
            </a:r>
            <a:r>
              <a:rPr lang="ru-RU" sz="1600" i="1" smtClean="0"/>
              <a:t>помочь </a:t>
            </a:r>
            <a:r>
              <a:rPr lang="ru-RU" sz="1600" smtClean="0"/>
              <a:t>в освоении финансовой  грамотности, но не делать все за него.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    Обучение </a:t>
            </a:r>
            <a:r>
              <a:rPr lang="ru-RU" sz="1600" i="1" smtClean="0"/>
              <a:t>экономической</a:t>
            </a:r>
            <a:r>
              <a:rPr lang="ru-RU" sz="1600" smtClean="0"/>
              <a:t> культуре не сводится к тому, чтобы учить зарабатывать деньги. На первый план ставится формирование нравственных </a:t>
            </a:r>
            <a:r>
              <a:rPr lang="ru-RU" sz="1600" i="1" smtClean="0"/>
              <a:t>понятий:</a:t>
            </a:r>
            <a:r>
              <a:rPr lang="ru-RU" sz="1600" smtClean="0"/>
              <a:t> честность, обязательность, умение подчинять свои желания возможностям, законопослушность, взаимопомощь и пр. А также ориентация дошкольников в </a:t>
            </a:r>
            <a:r>
              <a:rPr lang="ru-RU" sz="1600" i="1" smtClean="0"/>
              <a:t>экономическом пространстве</a:t>
            </a:r>
            <a:r>
              <a:rPr lang="ru-RU" sz="1600" smtClean="0"/>
              <a:t> современного мира на материале в соответствии с возрастными возможностями.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   Таким образом, актуальность </a:t>
            </a:r>
            <a:r>
              <a:rPr lang="ru-RU" sz="1600" i="1" smtClean="0"/>
              <a:t>проекта в том</a:t>
            </a:r>
            <a:r>
              <a:rPr lang="ru-RU" sz="1600" smtClean="0"/>
              <a:t>, чтобы за счет использования информационной среды максимально полно использовать интерес детей к </a:t>
            </a:r>
            <a:r>
              <a:rPr lang="ru-RU" sz="1600" i="1" smtClean="0"/>
              <a:t>экономической деятельности</a:t>
            </a:r>
            <a:r>
              <a:rPr lang="ru-RU" sz="1600" smtClean="0"/>
              <a:t>, оптимизировать их интеллектуальную нагрузку. </a:t>
            </a:r>
            <a:endParaRPr lang="ru-RU" sz="16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6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6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2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2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2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2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2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2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2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20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200" smtClean="0">
              <a:latin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476375" y="5734050"/>
            <a:ext cx="7210425" cy="3032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endParaRPr lang="ru-RU" sz="3200" smtClean="0">
              <a:effectLst/>
            </a:endParaRPr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>
          <a:xfrm>
            <a:off x="503238" y="530225"/>
            <a:ext cx="8183562" cy="57070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Постановка проблемы:</a:t>
            </a:r>
          </a:p>
          <a:p>
            <a:pPr algn="dist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    Помочь детям дошкольного возраста сформировать представления об экономических понятиях: экономика, потребности, нормы жизни, деньги, товар, цена в соответствии с их возрастными особенностями.</a:t>
            </a:r>
          </a:p>
          <a:p>
            <a:pPr algn="dist"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6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Цель проекта: содействие финансовому просвещению и воспитанию детей дошкольного возраста, создание необходимой мотивации для повышения их финансовой грамотности.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6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Задачи: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Формировать основы финансовой грамотности у дошкольников;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Развивать основы финансовой грамотности дошкольников посредством разнообразных видов детской деятельности;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Совершенствовать коммуникативные качества детей;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Содействовать проявлению интереса у детей к профессиональной деятельности взрослых. 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Развивать умение творчески подходить к решению ситуаций финансовых отношений посредством игровых действий.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16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Участники проекта: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дети старшего дошкольного возраста;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воспитатели группы;</a:t>
            </a:r>
          </a:p>
          <a:p>
            <a:pPr eaLnBrk="1" hangingPunct="1">
              <a:lnSpc>
                <a:spcPct val="80000"/>
              </a:lnSpc>
            </a:pPr>
            <a:r>
              <a:rPr lang="ru-RU" sz="1600" smtClean="0"/>
              <a:t>родители. 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Сроки реализации проекта: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1600" smtClean="0"/>
              <a:t> краткосрочный (в течение одного месяца)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4211638" y="6237288"/>
            <a:ext cx="4475162" cy="7143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endParaRPr lang="ru-RU" sz="3200" smtClean="0">
              <a:effectLst/>
            </a:endParaRPr>
          </a:p>
        </p:txBody>
      </p:sp>
      <p:sp>
        <p:nvSpPr>
          <p:cNvPr id="16386" name="Rectangle 3"/>
          <p:cNvSpPr>
            <a:spLocks noGrp="1"/>
          </p:cNvSpPr>
          <p:nvPr>
            <p:ph type="body" idx="4294967295"/>
          </p:nvPr>
        </p:nvSpPr>
        <p:spPr>
          <a:xfrm>
            <a:off x="503238" y="530225"/>
            <a:ext cx="8183562" cy="56356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400" smtClean="0"/>
              <a:t>Этапы проекта: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2400" smtClean="0"/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400" smtClean="0"/>
              <a:t>1этап – Организационный: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endParaRPr lang="ru-RU" sz="2400" smtClean="0"/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изучение справочной, методической, энциклопедической литературы, сбор материала необходимого для реализации цели проекта.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информирование родителей о планировании работы с детьми по проекту «Маленький финансист».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подбор художественной литературы для детей  по выбранной тематике.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подбор необходимого оборудования и пособий для практического обогащения проекта.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smtClean="0"/>
              <a:t>Создание развивающей среды по теме.</a:t>
            </a:r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3059113" y="5949950"/>
            <a:ext cx="5627687" cy="8731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endParaRPr lang="ru-RU" sz="3200" smtClean="0">
              <a:effectLst/>
            </a:endParaRPr>
          </a:p>
        </p:txBody>
      </p:sp>
      <p:sp>
        <p:nvSpPr>
          <p:cNvPr id="17410" name="Rectangle 3"/>
          <p:cNvSpPr>
            <a:spLocks noGrp="1"/>
          </p:cNvSpPr>
          <p:nvPr>
            <p:ph type="body" idx="4294967295"/>
          </p:nvPr>
        </p:nvSpPr>
        <p:spPr>
          <a:xfrm>
            <a:off x="503238" y="530225"/>
            <a:ext cx="8183562" cy="5419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smtClean="0"/>
              <a:t>2 этап – Практический: реализация проектных мероприятий в форме совместной деятельности воспитателя с детьми. Это использование раздаточного материала в соответствии с темой проекта, изготовление пособий для занятий и атрибутов для игр; чтение художественной литературы, просмотр мультфильмов (Золотой ключик, Дюймовочка), презентаций, беседы, экскурсии, дидактические игры, театрализованная деятельность, образовательная деятельность, художественное творчество, решение проблемных ситуаций, сюжетно-ролевые игры, игровые ситуации, продуктивная деятельность.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 idx="4294967295"/>
          </p:nvPr>
        </p:nvSpPr>
        <p:spPr bwMode="auto">
          <a:xfrm flipV="1">
            <a:off x="3924300" y="6037263"/>
            <a:ext cx="4762500" cy="6985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endParaRPr lang="ru-RU" sz="3200" smtClean="0">
              <a:effectLst/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body" idx="4294967295"/>
          </p:nvPr>
        </p:nvSpPr>
        <p:spPr>
          <a:xfrm>
            <a:off x="503238" y="530225"/>
            <a:ext cx="8389937" cy="5275263"/>
          </a:xfrm>
        </p:spPr>
        <p:txBody>
          <a:bodyPr/>
          <a:lstStyle/>
          <a:p>
            <a:pPr eaLnBrk="1" hangingPunct="1"/>
            <a:r>
              <a:rPr lang="ru-RU" sz="2400" smtClean="0"/>
              <a:t>3 этап – Заключительный: Подведение итогов реализации проекта в форме интеллектуально-познавательной игры «Путешествие по стране Экономика»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sz="2400" smtClean="0"/>
              <a:t>Предполагаемые результаты</a:t>
            </a:r>
          </a:p>
          <a:p>
            <a:pPr eaLnBrk="1" hangingPunct="1"/>
            <a:r>
              <a:rPr lang="ru-RU" sz="2400" smtClean="0"/>
              <a:t>Дети приобретают первичный финансовый опыт, учатся устанавливать разумные финансовые отношения в различных сферах жизнедеятельности. </a:t>
            </a:r>
          </a:p>
          <a:p>
            <a:pPr eaLnBrk="1" hangingPunct="1"/>
            <a:r>
              <a:rPr lang="ru-RU" sz="2400" smtClean="0"/>
              <a:t>Родители получают дополнительные знания по воспитанию финансовой грамотности детей.</a:t>
            </a:r>
          </a:p>
          <a:p>
            <a:pPr eaLnBrk="1" hangingPunct="1"/>
            <a:r>
              <a:rPr lang="ru-RU" sz="2400" smtClean="0"/>
              <a:t>Педагоги получат систему работы по формированию финансового опыта детей. </a:t>
            </a:r>
          </a:p>
          <a:p>
            <a:pPr eaLnBrk="1" hangingPunct="1"/>
            <a:endParaRPr lang="ru-RU" sz="240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5"/>
          <p:cNvSpPr>
            <a:spLocks noGrp="1"/>
          </p:cNvSpPr>
          <p:nvPr>
            <p:ph type="title" idx="4294967295"/>
          </p:nvPr>
        </p:nvSpPr>
        <p:spPr bwMode="auto">
          <a:xfrm flipV="1">
            <a:off x="6084888" y="6037263"/>
            <a:ext cx="2601912" cy="344487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endParaRPr lang="ru-RU" sz="3200" smtClean="0">
              <a:effectLst/>
            </a:endParaRPr>
          </a:p>
        </p:txBody>
      </p:sp>
      <p:sp>
        <p:nvSpPr>
          <p:cNvPr id="1945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endParaRPr lang="ru-RU" smtClean="0"/>
          </a:p>
          <a:p>
            <a:pPr algn="ctr" eaLnBrk="1" hangingPunct="1">
              <a:buFont typeface="Wingdings 2" pitchFamily="18" charset="2"/>
              <a:buNone/>
            </a:pPr>
            <a:r>
              <a:rPr lang="ru-RU" smtClean="0"/>
              <a:t>Фотоотчет мероприятий по финансовой грамоте детей.</a:t>
            </a:r>
          </a:p>
          <a:p>
            <a:pPr algn="ctr" eaLnBrk="1" hangingPunct="1">
              <a:buFont typeface="Wingdings 2" pitchFamily="18" charset="2"/>
              <a:buNone/>
            </a:pPr>
            <a:endParaRPr lang="ru-RU" smtClean="0"/>
          </a:p>
          <a:p>
            <a:pPr algn="ctr" eaLnBrk="1" hangingPunct="1">
              <a:buFont typeface="Wingdings 2" pitchFamily="18" charset="2"/>
              <a:buNone/>
            </a:pPr>
            <a:endParaRPr lang="ru-RU" smtClean="0"/>
          </a:p>
          <a:p>
            <a:pPr algn="ctr" eaLnBrk="1" hangingPunct="1">
              <a:buFont typeface="Wingdings 2" pitchFamily="18" charset="2"/>
              <a:buNone/>
            </a:pPr>
            <a:r>
              <a:rPr lang="ru-RU" smtClean="0"/>
              <a:t>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2573" y="2283397"/>
            <a:ext cx="3746177" cy="3933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1"/>
          <p:cNvSpPr>
            <a:spLocks noGrp="1"/>
          </p:cNvSpPr>
          <p:nvPr>
            <p:ph type="title" sz="quarter" idx="4294967295"/>
          </p:nvPr>
        </p:nvSpPr>
        <p:spPr bwMode="auto">
          <a:xfrm>
            <a:off x="539750" y="5300663"/>
            <a:ext cx="8147050" cy="360362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2900" smtClean="0">
                <a:effectLst/>
              </a:rPr>
              <a:t>Предметно -развивающая среда </a:t>
            </a:r>
          </a:p>
        </p:txBody>
      </p:sp>
      <p:pic>
        <p:nvPicPr>
          <p:cNvPr id="20482" name="Picture 26" descr="20190322_1439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15963" y="530225"/>
            <a:ext cx="3587750" cy="2017713"/>
          </a:xfrm>
        </p:spPr>
      </p:pic>
      <p:pic>
        <p:nvPicPr>
          <p:cNvPr id="20483" name="Picture 27" descr="20190322_14385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884738" y="530225"/>
            <a:ext cx="3587750" cy="2017713"/>
          </a:xfrm>
        </p:spPr>
      </p:pic>
      <p:pic>
        <p:nvPicPr>
          <p:cNvPr id="20484" name="Picture 28" descr="20190322_1425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15963" y="2700338"/>
            <a:ext cx="3587750" cy="2017712"/>
          </a:xfrm>
        </p:spPr>
      </p:pic>
      <p:pic>
        <p:nvPicPr>
          <p:cNvPr id="20485" name="Picture 29" descr="20190322_14390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884738" y="2700338"/>
            <a:ext cx="3587750" cy="201771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/>
          </p:cNvSpPr>
          <p:nvPr>
            <p:ph type="title" idx="4294967295"/>
          </p:nvPr>
        </p:nvSpPr>
        <p:spPr bwMode="auto">
          <a:xfrm>
            <a:off x="468313" y="476250"/>
            <a:ext cx="8183562" cy="5476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dirty="0" smtClean="0">
                <a:effectLst/>
              </a:rPr>
              <a:t>Образовательная деятельность</a:t>
            </a:r>
          </a:p>
        </p:txBody>
      </p:sp>
      <p:pic>
        <p:nvPicPr>
          <p:cNvPr id="21506" name="Рисунок 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 l="8014" t="11424" r="604" b="19040"/>
          <a:stretch>
            <a:fillRect/>
          </a:stretch>
        </p:blipFill>
        <p:spPr>
          <a:xfrm>
            <a:off x="4859338" y="1268413"/>
            <a:ext cx="3743325" cy="2178050"/>
          </a:xfrm>
        </p:spPr>
      </p:pic>
      <p:pic>
        <p:nvPicPr>
          <p:cNvPr id="21507" name="Picture 9" descr="image-0-02-04-75ef81879811e2aecfe950097b1e5a19f3f96a4004d4f59dc7f5922a3012fe88-V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8313" y="1125538"/>
            <a:ext cx="4267200" cy="2663825"/>
          </a:xfrm>
        </p:spPr>
      </p:pic>
      <p:pic>
        <p:nvPicPr>
          <p:cNvPr id="21508" name="Picture 10" descr="IMG-20190323-WA000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076825" y="3933825"/>
            <a:ext cx="3527425" cy="2357438"/>
          </a:xfrm>
        </p:spPr>
      </p:pic>
      <p:sp>
        <p:nvSpPr>
          <p:cNvPr id="21509" name="TextBox 1"/>
          <p:cNvSpPr txBox="1">
            <a:spLocks noChangeArrowheads="1"/>
          </p:cNvSpPr>
          <p:nvPr/>
        </p:nvSpPr>
        <p:spPr bwMode="auto">
          <a:xfrm>
            <a:off x="468313" y="4005263"/>
            <a:ext cx="44640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r>
              <a:rPr lang="ru-RU"/>
              <a:t>Занятие « В поисках волшебного клада»;« Путешествие в прошлое денег»; « Потребности человека»</a:t>
            </a:r>
          </a:p>
          <a:p>
            <a:r>
              <a:rPr lang="ru-RU"/>
              <a:t> « Путешествие по стране Экономике»</a:t>
            </a:r>
          </a:p>
          <a:p>
            <a:endParaRPr lang="ru-RU"/>
          </a:p>
          <a:p>
            <a:endParaRPr lang="ru-RU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245</TotalTime>
  <Words>538</Words>
  <Application>Microsoft Office PowerPoint</Application>
  <PresentationFormat>Экран (4:3)</PresentationFormat>
  <Paragraphs>82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5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Verdana</vt:lpstr>
      <vt:lpstr>Wingdings 2</vt:lpstr>
      <vt:lpstr>Calibri</vt:lpstr>
      <vt:lpstr>Аспект</vt:lpstr>
      <vt:lpstr>Аспект</vt:lpstr>
      <vt:lpstr>Аспект</vt:lpstr>
      <vt:lpstr>Аспект</vt:lpstr>
      <vt:lpstr>Аспект</vt:lpstr>
      <vt:lpstr>«Экономика- жизнь игра»</vt:lpstr>
      <vt:lpstr>Слайд 2</vt:lpstr>
      <vt:lpstr>Слайд 3</vt:lpstr>
      <vt:lpstr>Слайд 4</vt:lpstr>
      <vt:lpstr>Слайд 5</vt:lpstr>
      <vt:lpstr>Слайд 6</vt:lpstr>
      <vt:lpstr>Слайд 7</vt:lpstr>
      <vt:lpstr>Предметно -развивающая среда </vt:lpstr>
      <vt:lpstr>Образовательная деятельность</vt:lpstr>
      <vt:lpstr>Просмотр мультфильмов</vt:lpstr>
      <vt:lpstr>Сюжетно-ролевые игра</vt:lpstr>
      <vt:lpstr>Продуктивная деятельность</vt:lpstr>
      <vt:lpstr>Реклама – афиша для театра</vt:lpstr>
      <vt:lpstr>Работа с родителями</vt:lpstr>
      <vt:lpstr>  Работа с родителями. Оформление альбома  «Потребности мои и моей семьи»</vt:lpstr>
      <vt:lpstr>Настольно-дидактические игры</vt:lpstr>
      <vt:lpstr>Благодарим за внимание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Финансовая неделя</dc:title>
  <dc:creator>Admin</dc:creator>
  <cp:lastModifiedBy>www.PHILka.RU</cp:lastModifiedBy>
  <cp:revision>11</cp:revision>
  <dcterms:created xsi:type="dcterms:W3CDTF">2016-03-22T18:58:35Z</dcterms:created>
  <dcterms:modified xsi:type="dcterms:W3CDTF">2019-03-26T17:55:51Z</dcterms:modified>
</cp:coreProperties>
</file>