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0"/>
  </p:handoutMasterIdLst>
  <p:sldIdLst>
    <p:sldId id="270" r:id="rId5"/>
    <p:sldId id="271" r:id="rId6"/>
    <p:sldId id="272" r:id="rId7"/>
    <p:sldId id="275" r:id="rId8"/>
    <p:sldId id="27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0093"/>
    <a:srgbClr val="52D0D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3052" autoAdjust="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17.04.2021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266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13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10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31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813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  <p:sldLayoutId id="2147483693" r:id="rId8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459" y="411892"/>
            <a:ext cx="89133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Муниципальное дошкольное образовательное автономное учреждение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dirty="0" smtClean="0"/>
              <a:t>«Детский сад № 46 </a:t>
            </a:r>
            <a:r>
              <a:rPr lang="ru-RU" sz="1600" i="1" dirty="0" err="1" smtClean="0"/>
              <a:t>общеразвивающего</a:t>
            </a:r>
            <a:r>
              <a:rPr lang="ru-RU" sz="1600" i="1" dirty="0" smtClean="0"/>
              <a:t> вида с приоритетным осуществлением </a:t>
            </a:r>
            <a:br>
              <a:rPr lang="ru-RU" sz="1600" i="1" dirty="0" smtClean="0"/>
            </a:br>
            <a:r>
              <a:rPr lang="ru-RU" sz="1600" i="1" dirty="0" smtClean="0"/>
              <a:t>художественно – эстетического развития воспитанников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«Фантазеры» г. Орска»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4917988"/>
            <a:ext cx="86167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Выполнила </a:t>
            </a:r>
            <a:r>
              <a:rPr lang="ru-RU" dirty="0" smtClean="0">
                <a:latin typeface="Arial" charset="0"/>
              </a:rPr>
              <a:t>:</a:t>
            </a:r>
          </a:p>
          <a:p>
            <a:pPr algn="r"/>
            <a:r>
              <a:rPr lang="ru-RU" dirty="0" smtClean="0"/>
              <a:t>Воспитатель</a:t>
            </a:r>
            <a:r>
              <a:rPr lang="ru-RU" dirty="0" smtClean="0">
                <a:latin typeface="Arial" charset="0"/>
              </a:rPr>
              <a:t> в.к.к.</a:t>
            </a:r>
          </a:p>
          <a:p>
            <a:pPr algn="r"/>
            <a:r>
              <a:rPr lang="ru-RU" dirty="0" smtClean="0">
                <a:latin typeface="Arial" charset="0"/>
              </a:rPr>
              <a:t>Назарова О.В.</a:t>
            </a:r>
          </a:p>
          <a:p>
            <a:pPr algn="ctr"/>
            <a:r>
              <a:rPr lang="ru-RU" dirty="0" smtClean="0">
                <a:latin typeface="Arial" charset="0"/>
              </a:rPr>
              <a:t>Орск,2021</a:t>
            </a:r>
          </a:p>
          <a:p>
            <a:pPr algn="ctr"/>
            <a:endParaRPr lang="ru-RU" dirty="0" smtClean="0">
              <a:latin typeface="Arial" charset="0"/>
            </a:endParaRPr>
          </a:p>
          <a:p>
            <a:pPr algn="ctr"/>
            <a:endParaRPr lang="ru-RU" dirty="0" smtClean="0">
              <a:latin typeface="Arial" charset="0"/>
            </a:endParaRPr>
          </a:p>
          <a:p>
            <a:pPr algn="ctr"/>
            <a:endParaRPr lang="ru-RU" dirty="0" smtClean="0">
              <a:latin typeface="Arial" charset="0"/>
            </a:endParaRPr>
          </a:p>
          <a:p>
            <a:pPr algn="ctr"/>
            <a:endParaRPr lang="ru-RU" dirty="0" smtClean="0">
              <a:latin typeface="Arial" charset="0"/>
            </a:endParaRPr>
          </a:p>
          <a:p>
            <a:pPr algn="ctr"/>
            <a:endParaRPr lang="ru-RU" dirty="0" smtClean="0">
              <a:latin typeface="Arial" charset="0"/>
            </a:endParaRPr>
          </a:p>
          <a:p>
            <a:pPr algn="ctr"/>
            <a:endParaRPr lang="ru-RU" dirty="0" smtClean="0">
              <a:latin typeface="Arial" charset="0"/>
            </a:endParaRPr>
          </a:p>
          <a:p>
            <a:pPr algn="ctr"/>
            <a:endParaRPr lang="ru-RU" dirty="0" smtClean="0">
              <a:latin typeface="Arial" charset="0"/>
            </a:endParaRPr>
          </a:p>
          <a:p>
            <a:pPr algn="ctr"/>
            <a:endParaRPr lang="ru-RU" dirty="0" smtClean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0077" y="1853514"/>
            <a:ext cx="913576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D60093"/>
                </a:solidFill>
              </a:rPr>
              <a:t>Дидактическая игра по формированию элементарных математических представлений</a:t>
            </a:r>
          </a:p>
          <a:p>
            <a:pPr algn="ctr"/>
            <a:r>
              <a:rPr lang="ru-RU" sz="3200" dirty="0" smtClean="0">
                <a:solidFill>
                  <a:srgbClr val="D60093"/>
                </a:solidFill>
              </a:rPr>
              <a:t>во 2 младшей группе </a:t>
            </a:r>
          </a:p>
          <a:p>
            <a:pPr algn="ctr"/>
            <a:r>
              <a:rPr lang="ru-RU" sz="3200" b="1" dirty="0" smtClean="0">
                <a:solidFill>
                  <a:srgbClr val="D60093"/>
                </a:solidFill>
              </a:rPr>
              <a:t>« День и ночь – сутки прочь»</a:t>
            </a:r>
            <a:r>
              <a:rPr lang="ru-RU" sz="3200" dirty="0" smtClean="0">
                <a:solidFill>
                  <a:srgbClr val="D60093"/>
                </a:solidFill>
              </a:rPr>
              <a:t/>
            </a:r>
            <a:br>
              <a:rPr lang="ru-RU" sz="3200" dirty="0" smtClean="0">
                <a:solidFill>
                  <a:srgbClr val="D60093"/>
                </a:solidFill>
              </a:rPr>
            </a:br>
            <a:endParaRPr lang="ru-RU" sz="3200" dirty="0" smtClean="0">
              <a:solidFill>
                <a:srgbClr val="D60093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Picture 7" descr="Ð²Ð¾ÑÑÐ¾Ð´, ÑÐ¾Ð»Ð½ÑÐµ, ÑÐ¾Ð»Ð½ÐµÑÐ½ÑÐ¹, Ð´ÑÑ, Ð´ÑÑÐµÐ²ÑÐµ ÐºÐ°Ð±Ð¸Ð½Ñ, ÑÐ¾Ð»Ð½ÐµÑÐ½Ð¾, Ð¾Ð±Ð»Ð°ÑÐ½Ð¾, ÑÑÐ¼Ð°Ð½, Ð´ÐµÐ½Ñ, Ð²ÑÐµÐ¼Ñ Ð·Ð½Ð°ÑÐ¾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54" y="0"/>
            <a:ext cx="2563759" cy="2563759"/>
          </a:xfrm>
          <a:prstGeom prst="rect">
            <a:avLst/>
          </a:prstGeom>
          <a:noFill/>
        </p:spPr>
      </p:pic>
      <p:pic>
        <p:nvPicPr>
          <p:cNvPr id="6" name="Picture 5" descr="C:\Users\PC\Downloads\1490886340-34-globe_8247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493" y="3019559"/>
            <a:ext cx="4102052" cy="4102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ÑÐ°ÑÑ, Ð²ÑÐµÐ¼Ñ, Ð²ÑÐµÐ¼Ñ Ð·Ð½Ð°ÑÐ¾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14" y="764718"/>
            <a:ext cx="1966656" cy="196665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31472" y="528506"/>
            <a:ext cx="9588616" cy="5813571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Дидактическая игра по ФЭМП </a:t>
            </a:r>
            <a:r>
              <a:rPr lang="ru-RU" sz="2000" b="1" dirty="0" smtClean="0">
                <a:solidFill>
                  <a:srgbClr val="FF0000"/>
                </a:solidFill>
              </a:rPr>
              <a:t>« День и ночь – сутки прочь»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Возраст </a:t>
            </a:r>
            <a:r>
              <a:rPr lang="ru-RU" sz="1800" dirty="0" smtClean="0">
                <a:solidFill>
                  <a:schemeClr val="tx1"/>
                </a:solidFill>
              </a:rPr>
              <a:t>: 3-4 года.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Цель</a:t>
            </a:r>
            <a:r>
              <a:rPr lang="ru-RU" sz="1800" dirty="0" smtClean="0">
                <a:solidFill>
                  <a:schemeClr val="tx1"/>
                </a:solidFill>
              </a:rPr>
              <a:t>: Формирование представлений о частях суток.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Задачи: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</a:t>
            </a:r>
            <a:r>
              <a:rPr lang="ru-RU" sz="1800" dirty="0" smtClean="0">
                <a:solidFill>
                  <a:schemeClr val="tx1"/>
                </a:solidFill>
              </a:rPr>
              <a:t>учить называть части суток ,выделять  признаки частей суток;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</a:t>
            </a:r>
            <a:r>
              <a:rPr lang="ru-RU" sz="1800" dirty="0" smtClean="0">
                <a:solidFill>
                  <a:schemeClr val="tx1"/>
                </a:solidFill>
              </a:rPr>
              <a:t>учить ориентироваться в контрастных частях суток: день-ночь, утро- вечер;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учить понимать смысл обозначений : вверху – внизу ; впереди – сзади;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учить определять цвет, подбирать картинки  по цвету;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</a:t>
            </a:r>
            <a:r>
              <a:rPr lang="ru-RU" sz="1800" dirty="0" smtClean="0">
                <a:solidFill>
                  <a:schemeClr val="tx1"/>
                </a:solidFill>
              </a:rPr>
              <a:t>развивать умение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вести диалог с педагогом: слушать и понимать заданный вопрос, понятно отвечать на него, говорить в нормальном темпе, не перебивая говорящего </a:t>
            </a:r>
            <a:r>
              <a:rPr lang="ru-RU" sz="1800" dirty="0" smtClean="0">
                <a:solidFill>
                  <a:schemeClr val="tx1"/>
                </a:solidFill>
              </a:rPr>
              <a:t>взрослого;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</a:t>
            </a:r>
            <a:r>
              <a:rPr lang="ru-RU" sz="2800" dirty="0" smtClean="0"/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продолжать расширять и активизировать словарный запас </a:t>
            </a:r>
            <a:r>
              <a:rPr lang="ru-RU" sz="1800" dirty="0" smtClean="0">
                <a:solidFill>
                  <a:schemeClr val="tx1"/>
                </a:solidFill>
              </a:rPr>
              <a:t>детей;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-</a:t>
            </a:r>
            <a:r>
              <a:rPr lang="ru-RU" sz="1800" dirty="0" smtClean="0">
                <a:solidFill>
                  <a:schemeClr val="tx1"/>
                </a:solidFill>
              </a:rPr>
              <a:t>формировать  нахождение </a:t>
            </a:r>
            <a:r>
              <a:rPr lang="ru-RU" sz="1800" dirty="0" smtClean="0">
                <a:solidFill>
                  <a:schemeClr val="tx1"/>
                </a:solidFill>
              </a:rPr>
              <a:t>причинно-следственных связей между объектами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воспитывать доброжелательное отношение друг к другу.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546187" y="-22675440"/>
            <a:ext cx="18288000" cy="18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6228" y="285227"/>
            <a:ext cx="11652307" cy="280192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Перечень материалов используемых при создании пособия: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лист пластика обклеенный  самоклеющейся  бумагой;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- 2 круга одинакового размера прикрепленные к пластику, разделенные на 4 </a:t>
            </a:r>
            <a:r>
              <a:rPr lang="ru-RU" sz="2800" dirty="0" smtClean="0">
                <a:solidFill>
                  <a:schemeClr val="tx1"/>
                </a:solidFill>
              </a:rPr>
              <a:t>сектора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к которым приклеена липучка;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</a:t>
            </a:r>
            <a:r>
              <a:rPr lang="ru-RU" sz="2800" dirty="0" smtClean="0">
                <a:solidFill>
                  <a:schemeClr val="tx1"/>
                </a:solidFill>
              </a:rPr>
              <a:t>набор картинок (части суток), </a:t>
            </a:r>
            <a:r>
              <a:rPr lang="ru-RU" sz="2800" dirty="0" smtClean="0">
                <a:solidFill>
                  <a:schemeClr val="tx1"/>
                </a:solidFill>
              </a:rPr>
              <a:t>с обратной стороны которых приклеена липучка.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992"/>
          <a:stretch>
            <a:fillRect/>
          </a:stretch>
        </p:blipFill>
        <p:spPr bwMode="auto">
          <a:xfrm>
            <a:off x="7164199" y="2748899"/>
            <a:ext cx="4384072" cy="381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14355" t="4770" r="-727" b="36660"/>
          <a:stretch>
            <a:fillRect/>
          </a:stretch>
        </p:blipFill>
        <p:spPr bwMode="auto">
          <a:xfrm>
            <a:off x="4389635" y="3073479"/>
            <a:ext cx="2418467" cy="21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11175" t="11720" r="9949" b="10357"/>
          <a:stretch>
            <a:fillRect/>
          </a:stretch>
        </p:blipFill>
        <p:spPr bwMode="auto">
          <a:xfrm>
            <a:off x="367173" y="3771539"/>
            <a:ext cx="3673026" cy="272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88" y="343948"/>
            <a:ext cx="10830188" cy="639241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Описание игровых действий: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1 вариант: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Взрослый </a:t>
            </a:r>
            <a:r>
              <a:rPr lang="ru-RU" sz="1800" dirty="0" smtClean="0">
                <a:solidFill>
                  <a:schemeClr val="tx1"/>
                </a:solidFill>
              </a:rPr>
              <a:t>показывает на сектор, где изображено утро</a:t>
            </a:r>
            <a:r>
              <a:rPr lang="ru-RU" sz="1800" dirty="0" smtClean="0">
                <a:solidFill>
                  <a:schemeClr val="tx1"/>
                </a:solidFill>
              </a:rPr>
              <a:t>, спрашивает </a:t>
            </a:r>
            <a:r>
              <a:rPr lang="ru-RU" sz="1800" dirty="0" smtClean="0">
                <a:solidFill>
                  <a:schemeClr val="tx1"/>
                </a:solidFill>
              </a:rPr>
              <a:t>ребенка: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Что здесь нарисовано? Когда это бывает? А что мы делаем утром? </a:t>
            </a:r>
            <a:r>
              <a:rPr lang="ru-RU" sz="1800" i="1" dirty="0" smtClean="0">
                <a:solidFill>
                  <a:schemeClr val="tx1"/>
                </a:solidFill>
              </a:rPr>
              <a:t>(просыпаемся, умываемся, делаем зарядку, завтракаем и т. д</a:t>
            </a:r>
            <a:r>
              <a:rPr lang="ru-RU" sz="1800" i="1" dirty="0" smtClean="0">
                <a:solidFill>
                  <a:schemeClr val="tx1"/>
                </a:solidFill>
              </a:rPr>
              <a:t>.) </a:t>
            </a:r>
            <a:r>
              <a:rPr lang="ru-RU" sz="1800" b="1" dirty="0" smtClean="0">
                <a:solidFill>
                  <a:schemeClr val="tx1"/>
                </a:solidFill>
              </a:rPr>
              <a:t>Соедини картинку части суток с изображением режимных моментов.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2 вариант: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Взрослый показывает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картинку с изображением </a:t>
            </a:r>
            <a:r>
              <a:rPr lang="ru-RU" sz="2000" dirty="0" smtClean="0">
                <a:solidFill>
                  <a:schemeClr val="tx1"/>
                </a:solidFill>
              </a:rPr>
              <a:t> частей суток. Ребенку </a:t>
            </a:r>
            <a:r>
              <a:rPr lang="ru-RU" sz="2000" dirty="0" smtClean="0">
                <a:solidFill>
                  <a:schemeClr val="tx1"/>
                </a:solidFill>
              </a:rPr>
              <a:t>необходимо назвать </a:t>
            </a:r>
            <a:r>
              <a:rPr lang="ru-RU" sz="2000" dirty="0" smtClean="0">
                <a:solidFill>
                  <a:schemeClr val="tx1"/>
                </a:solidFill>
              </a:rPr>
              <a:t>части суток </a:t>
            </a:r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</a:rPr>
              <a:t>положить картинку под соответствующим </a:t>
            </a:r>
            <a:r>
              <a:rPr lang="ru-RU" sz="2000" b="1" dirty="0" smtClean="0">
                <a:solidFill>
                  <a:schemeClr val="tx1"/>
                </a:solidFill>
              </a:rPr>
              <a:t>кругом, или соединить картинку части суток с соответствующим кругом.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3 </a:t>
            </a:r>
            <a:r>
              <a:rPr lang="ru-RU" sz="1800" b="1" dirty="0" smtClean="0">
                <a:solidFill>
                  <a:srgbClr val="FF0000"/>
                </a:solidFill>
              </a:rPr>
              <a:t>вариант: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Взрослый предлагает детям </a:t>
            </a:r>
            <a:r>
              <a:rPr lang="ru-RU" sz="1800" b="1" dirty="0" smtClean="0">
                <a:solidFill>
                  <a:schemeClr val="tx1"/>
                </a:solidFill>
              </a:rPr>
              <a:t>разложить картинки по порядку, </a:t>
            </a:r>
            <a:r>
              <a:rPr lang="ru-RU" sz="1800" dirty="0" smtClean="0">
                <a:solidFill>
                  <a:schemeClr val="tx1"/>
                </a:solidFill>
              </a:rPr>
              <a:t>что бывает раньше</a:t>
            </a:r>
            <a:r>
              <a:rPr lang="ru-RU" sz="1800" dirty="0" smtClean="0">
                <a:solidFill>
                  <a:schemeClr val="tx1"/>
                </a:solidFill>
              </a:rPr>
              <a:t>, а что потом</a:t>
            </a:r>
            <a:r>
              <a:rPr lang="ru-RU" sz="1800" dirty="0" smtClean="0">
                <a:solidFill>
                  <a:schemeClr val="tx1"/>
                </a:solidFill>
              </a:rPr>
              <a:t>: </a:t>
            </a:r>
            <a:r>
              <a:rPr lang="ru-RU" sz="1800" i="1" dirty="0" smtClean="0">
                <a:solidFill>
                  <a:schemeClr val="tx1"/>
                </a:solidFill>
              </a:rPr>
              <a:t>«Сначала ночь, потом…»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Дидактическая </a:t>
            </a:r>
            <a:r>
              <a:rPr lang="ru-RU" sz="1800" dirty="0" smtClean="0">
                <a:solidFill>
                  <a:schemeClr val="tx1"/>
                </a:solidFill>
              </a:rPr>
              <a:t>игра  </a:t>
            </a:r>
            <a:r>
              <a:rPr lang="ru-RU" sz="1800" b="1" dirty="0" smtClean="0">
                <a:solidFill>
                  <a:srgbClr val="FF0000"/>
                </a:solidFill>
              </a:rPr>
              <a:t>« День и ночь – сутки прочь» </a:t>
            </a:r>
            <a:r>
              <a:rPr lang="ru-RU" sz="1800" dirty="0" smtClean="0">
                <a:solidFill>
                  <a:schemeClr val="tx1"/>
                </a:solidFill>
              </a:rPr>
              <a:t>может применяться вариативно, так как  игра разработана для многоцелевого </a:t>
            </a:r>
            <a:r>
              <a:rPr lang="ru-RU" sz="1800" dirty="0" smtClean="0">
                <a:solidFill>
                  <a:schemeClr val="tx1"/>
                </a:solidFill>
              </a:rPr>
              <a:t>использования: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</a:t>
            </a:r>
            <a:r>
              <a:rPr lang="ru-RU" sz="1800" b="1" dirty="0" smtClean="0">
                <a:solidFill>
                  <a:srgbClr val="FF0000"/>
                </a:solidFill>
              </a:rPr>
              <a:t>ТРИЗ</a:t>
            </a:r>
            <a:r>
              <a:rPr lang="ru-RU" sz="1800" b="1" dirty="0" smtClean="0">
                <a:solidFill>
                  <a:schemeClr val="tx1"/>
                </a:solidFill>
              </a:rPr>
              <a:t> Игровое </a:t>
            </a:r>
            <a:r>
              <a:rPr lang="ru-RU" sz="1800" b="1" dirty="0" smtClean="0">
                <a:solidFill>
                  <a:schemeClr val="tx1"/>
                </a:solidFill>
              </a:rPr>
              <a:t>упражнение </a:t>
            </a:r>
            <a:r>
              <a:rPr lang="ru-RU" sz="1800" b="1" i="1" dirty="0" smtClean="0">
                <a:solidFill>
                  <a:schemeClr val="tx1"/>
                </a:solidFill>
              </a:rPr>
              <a:t>«Когда это бывает»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Сегодня на наших кругах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поменялись и перепутались все картинки. Вам необходимо соотнести изображения </a:t>
            </a:r>
            <a:r>
              <a:rPr lang="ru-RU" sz="1800" b="1" dirty="0" smtClean="0">
                <a:solidFill>
                  <a:schemeClr val="tx1"/>
                </a:solidFill>
              </a:rPr>
              <a:t>частей суток </a:t>
            </a:r>
            <a:r>
              <a:rPr lang="ru-RU" sz="1800" i="1" dirty="0" smtClean="0">
                <a:solidFill>
                  <a:schemeClr val="tx1"/>
                </a:solidFill>
              </a:rPr>
              <a:t>(утро, день, вечер, ночь)</a:t>
            </a:r>
            <a:r>
              <a:rPr lang="ru-RU" sz="1800" dirty="0" smtClean="0">
                <a:solidFill>
                  <a:schemeClr val="tx1"/>
                </a:solidFill>
              </a:rPr>
              <a:t> с типичными занятиями изображённых на картинках детей (умывается, делает зарядку, обедает, гуляет, играет, смотрит </a:t>
            </a:r>
            <a:r>
              <a:rPr lang="ru-RU" sz="1800" i="1" dirty="0" smtClean="0">
                <a:solidFill>
                  <a:schemeClr val="tx1"/>
                </a:solidFill>
              </a:rPr>
              <a:t>«Спокойной ночи малыши»</a:t>
            </a:r>
            <a:r>
              <a:rPr lang="ru-RU" sz="1800" dirty="0" smtClean="0">
                <a:solidFill>
                  <a:schemeClr val="tx1"/>
                </a:solidFill>
              </a:rPr>
              <a:t>).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Дети в течение 5-10 минут выполняют </a:t>
            </a:r>
            <a:r>
              <a:rPr lang="ru-RU" sz="1800" dirty="0" smtClean="0">
                <a:solidFill>
                  <a:schemeClr val="tx1"/>
                </a:solidFill>
              </a:rPr>
              <a:t>задание.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PC\Downloads\1490886340-34-globe_824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6781" y="198315"/>
            <a:ext cx="1483677" cy="14836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563" y="587229"/>
            <a:ext cx="11174135" cy="595619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Фотоиллюстрации возможных вариантов использования игры.</a:t>
            </a:r>
            <a:endParaRPr lang="ru-RU" sz="2800" b="1" dirty="0">
              <a:solidFill>
                <a:schemeClr val="accent5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b="7723"/>
          <a:stretch>
            <a:fillRect/>
          </a:stretch>
        </p:blipFill>
        <p:spPr bwMode="auto">
          <a:xfrm>
            <a:off x="9018164" y="2050572"/>
            <a:ext cx="2540231" cy="312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b="7087"/>
          <a:stretch>
            <a:fillRect/>
          </a:stretch>
        </p:blipFill>
        <p:spPr bwMode="auto">
          <a:xfrm>
            <a:off x="3398965" y="2405543"/>
            <a:ext cx="2493669" cy="308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65" y="1705898"/>
            <a:ext cx="2144936" cy="285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9819" y="1291600"/>
            <a:ext cx="2411616" cy="321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632433" y="5637402"/>
            <a:ext cx="208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вариант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89901" y="4689446"/>
            <a:ext cx="1770077" cy="36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вариант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37028" y="4555222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 вариант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269835" y="5234730"/>
            <a:ext cx="215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ТРИЗ - технология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3FA65F-4361-4E04-8BDA-4F8256B2EBC3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2547570a-e5f4-4946-a4c3-82580e42479e"/>
    <ds:schemaRef ds:uri="http://schemas.openxmlformats.org/package/2006/metadata/core-properties"/>
    <ds:schemaRef ds:uri="6ee78bd2-4339-4042-adc0-bcc646419980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71</Words>
  <Application>Microsoft Office PowerPoint</Application>
  <PresentationFormat>Произвольный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Тема1</vt:lpstr>
      <vt:lpstr>Слайд 1</vt:lpstr>
      <vt:lpstr>Дидактическая игра по ФЭМП « День и ночь – сутки прочь»  Возраст : 3-4 года.  Цель: Формирование представлений о частях суток.  Задачи: -учить называть части суток ,выделять  признаки частей суток; -учить ориентироваться в контрастных частях суток: день-ночь, утро- вечер; - учить понимать смысл обозначений : вверху – внизу ; впереди – сзади; - учить определять цвет, подбирать картинки  по цвету; - развивать умение  вести диалог с педагогом: слушать и понимать заданный вопрос, понятно отвечать на него, говорить в нормальном темпе, не перебивая говорящего взрослого;  - продолжать расширять и активизировать словарный запас детей; -формировать  нахождение причинно-следственных связей между объектами; - воспитывать доброжелательное отношение друг к другу.    </vt:lpstr>
      <vt:lpstr>Перечень материалов используемых при создании пособия:  - лист пластика обклеенный  самоклеющейся  бумагой; - 2 круга одинакового размера прикрепленные к пластику, разделенные на 4 сектора к которым приклеена липучка; -набор картинок (части суток), с обратной стороны которых приклеена липучка.</vt:lpstr>
      <vt:lpstr>Описание игровых действий:  1 вариант:  Взрослый показывает на сектор, где изображено утро, спрашивает ребенка: - Что здесь нарисовано? Когда это бывает? А что мы делаем утром? (просыпаемся, умываемся, делаем зарядку, завтракаем и т. д.) Соедини картинку части суток с изображением режимных моментов. 2 вариант: Взрослый показывает  картинку с изображением  частей суток. Ребенку необходимо назвать части суток и положить картинку под соответствующим кругом, или соединить картинку части суток с соответствующим кругом. 3 вариант: Взрослый предлагает детям разложить картинки по порядку, что бывает раньше, а что потом: «Сначала ночь, потом…»   Дидактическая игра  « День и ночь – сутки прочь» может применяться вариативно, так как  игра разработана для многоцелевого использования:   - ТРИЗ Игровое упражнение «Когда это бывает».  Сегодня на наших кругах  поменялись и перепутались все картинки. Вам необходимо соотнести изображения частей суток (утро, день, вечер, ночь) с типичными занятиями изображённых на картинках детей (умывается, делает зарядку, обедает, гуляет, играет, смотрит «Спокойной ночи малыши»). Дети в течение 5-10 минут выполняют задание.   -  </vt:lpstr>
      <vt:lpstr>Фотоиллюстрации возможных вариантов использования игры.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2020-04-06T11:45:50Z</dcterms:created>
  <dcterms:modified xsi:type="dcterms:W3CDTF">2021-04-17T14:19:21Z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