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4B99F-D2E5-4E5E-9023-015671686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2EA402-F38C-49B8-AEF5-178374CD7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1EC01-0E26-4771-8E09-2BB5C78C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C6908-667D-4948-921E-8FB1FC22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BE53B-8AED-4ED6-AD8D-0032B127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37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289FE-3F4C-482C-8727-960D1157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04CA1D-A714-4174-9959-49B6CBCC4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16F137-5AA7-4EC6-A5D0-319C7380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AC93E5-70C3-42BB-8D0A-BBA9FD986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E76FB7-783C-4615-B7C7-133ED577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59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9829E7-688B-405B-8D00-523E846EB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70D546-DEDC-4515-ACC9-051C79E44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EA5AFB-627D-4BF5-9C55-443241DD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1E6DD3-A71C-43B5-BD44-2BA6A233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EAFEC-1ED1-4BD6-9981-02DEE608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11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A9CF1-4CC6-4C32-8E32-B3B0B81A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9A030-93CF-4AFB-B66A-9770C89DD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5F0FC-6DF9-4C4C-ACF8-BB31AB85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CD7FCA-1B7D-41A7-A62B-07977ADBE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6040F7-61F9-40C7-B05B-AEE30599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8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BE189-3A95-48B5-B89C-59085EF2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33F612-9C42-4408-9AB7-672779ED1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BCEC83-A66C-4D0F-BD67-2F662FB31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139A92-13B2-47EA-92BA-EAA241B2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2B8D94-49A9-40E7-A76F-4FEE2826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57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1BC2E-E4BC-4157-AC97-E0D54B32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2A3C5C-2B0F-4CC4-B5FA-FFDD57849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0772F8-0AA1-4C08-A67E-8791EECFA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CE990-196F-46B6-8B95-154D41EE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013E0-8A8B-4B63-B09B-52D0DB6B6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FA4A75-C686-4D7B-B1E5-E7219D75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6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2CACF-45C9-4F05-B32C-611E0BE8E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D8F90-D66F-4BE1-BBEC-CF9FE7D69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44E9DA-C9D1-4FD2-8138-66C680CB3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D60C6B-EB00-4AD0-B7E6-9172F86FA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6C0DAC-6965-4375-B234-0A8525D46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31EAC5-9BC0-4918-BA5E-C7C3534A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273B8F-D799-4C5E-9471-40DFCAE6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2BEC0E-C824-42D1-9E86-90F011D2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0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A69B8-1FA3-4AB1-9067-44542F20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FF63A2-5E39-42A4-AE86-017346A7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2D76CB-D719-471A-BDD5-19B72271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C33851-6C02-4EE2-92B4-7DA9FBE8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35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4C3CDE-F0A0-4082-A176-6C043C9BD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5DDEC4-4540-47FF-A175-A83AF3675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14FFDA-7053-43A1-B88F-156BCDF5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94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D7BB4-CE27-4D48-8C88-997BFA4B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2C0182-BA98-4E30-842D-A852F570F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2F5385-4B20-437B-8732-C8769156A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5F156A-A43C-4FAE-B4EF-405D0823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C2E830-F755-4125-8E68-B061FC82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758575-1713-421F-9764-C0A23E02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82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D8676-7E96-41CF-8E89-0A825EDF5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DB38A0-2343-4737-8B2F-76D4CA6E9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3DD3D-2048-4CF2-A90C-5BCD9FDC6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F14325-D4F7-4562-9E08-43DE3A0D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18C7F4-C728-4BD6-BB07-4C6E9949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F6EBF8-F122-47E2-91B5-AE25A6F0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5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87CFD-8B02-43FB-A3CD-73B005E4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AD6F7C-9F2F-4F3A-A1F6-61CEA1662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160F62-3B77-4CD4-AB31-53532BD1B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FCCA2-23C7-4463-94C1-66D91E00596B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3A44-BEB3-48B9-8599-693A707B1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815AC3-1823-436B-8971-B5A86C831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3AAFC-4DF2-4824-8F00-57B201A2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>
            <a:extLst>
              <a:ext uri="{FF2B5EF4-FFF2-40B4-BE49-F238E27FC236}">
                <a16:creationId xmlns:a16="http://schemas.microsoft.com/office/drawing/2014/main" id="{F30D7ECC-4E46-4AFA-8A42-6552369A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42" y="0"/>
            <a:ext cx="7075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1AB3BB-25C0-4EFA-9D60-B170AB8958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240" y1="34722" x2="32240" y2="34722"/>
                        <a14:foregroundMark x1="49063" y1="77963" x2="49063" y2="77963"/>
                        <a14:foregroundMark x1="35052" y1="44722" x2="35052" y2="44722"/>
                        <a14:foregroundMark x1="28021" y1="10648" x2="28021" y2="10648"/>
                        <a14:foregroundMark x1="43385" y1="38519" x2="43385" y2="38519"/>
                        <a14:foregroundMark x1="39792" y1="36296" x2="39792" y2="36296"/>
                        <a14:foregroundMark x1="25104" y1="11389" x2="25104" y2="11389"/>
                        <a14:foregroundMark x1="24323" y1="77778" x2="24323" y2="77778"/>
                        <a14:foregroundMark x1="33125" y1="43241" x2="33125" y2="43241"/>
                        <a14:foregroundMark x1="49427" y1="78056" x2="49427" y2="78056"/>
                      </a14:backgroundRemoval>
                    </a14:imgEffect>
                  </a14:imgLayer>
                </a14:imgProps>
              </a:ext>
            </a:extLst>
          </a:blip>
          <a:srcRect l="23571" t="9660" r="47730" b="20817"/>
          <a:stretch/>
        </p:blipFill>
        <p:spPr>
          <a:xfrm rot="21234555">
            <a:off x="319338" y="367875"/>
            <a:ext cx="4596822" cy="6263935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10AB8EAE-2923-40A1-96DC-7DF4A9759D6F}"/>
              </a:ext>
            </a:extLst>
          </p:cNvPr>
          <p:cNvSpPr txBox="1">
            <a:spLocks/>
          </p:cNvSpPr>
          <p:nvPr/>
        </p:nvSpPr>
        <p:spPr>
          <a:xfrm>
            <a:off x="5250618" y="722316"/>
            <a:ext cx="6540625" cy="60578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Муниципальное дошкольное образовательное автономное учреждение </a:t>
            </a:r>
          </a:p>
          <a:p>
            <a:pPr marL="0" indent="0" algn="ct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Детский сад №56 «Надежда»</a:t>
            </a:r>
          </a:p>
          <a:p>
            <a:endParaRPr lang="ru-RU" sz="2100" b="1" dirty="0">
              <a:latin typeface="ItalicT" panose="00000400000000000000" pitchFamily="2" charset="0"/>
              <a:cs typeface="ItalicT" panose="00000400000000000000" pitchFamily="2" charset="0"/>
            </a:endParaRPr>
          </a:p>
          <a:p>
            <a:endParaRPr lang="ru-RU" sz="2100" b="1" dirty="0">
              <a:latin typeface="ItalicT" panose="00000400000000000000" pitchFamily="2" charset="0"/>
              <a:cs typeface="ItalicT" panose="00000400000000000000" pitchFamily="2" charset="0"/>
            </a:endParaRPr>
          </a:p>
          <a:p>
            <a:pPr marL="0" indent="0" algn="ct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«Книги-юбиляры 2021»</a:t>
            </a:r>
          </a:p>
          <a:p>
            <a:pPr marL="0" indent="0" algn="ct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85 лет – А.Н. Толстой «Золотой ключик, или Приключения Буратино» (1936)</a:t>
            </a:r>
          </a:p>
          <a:p>
            <a:pPr marL="0" indent="0" algn="ctr">
              <a:buNone/>
            </a:pPr>
            <a:endParaRPr lang="ru-RU" sz="2100" b="1" dirty="0">
              <a:latin typeface="ItalicT" panose="00000400000000000000" pitchFamily="2" charset="0"/>
              <a:cs typeface="ItalicT" panose="00000400000000000000" pitchFamily="2" charset="0"/>
            </a:endParaRPr>
          </a:p>
          <a:p>
            <a:pPr marL="0" indent="0" algn="ct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           Выполнила: Воспитатель </a:t>
            </a:r>
          </a:p>
          <a:p>
            <a:pPr marL="0" indent="0" algn="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Комиссарова Наталья Викторовна</a:t>
            </a:r>
          </a:p>
          <a:p>
            <a:endParaRPr lang="ru-RU" sz="2100" b="1" dirty="0">
              <a:latin typeface="ItalicT" panose="00000400000000000000" pitchFamily="2" charset="0"/>
              <a:cs typeface="ItalicT" panose="00000400000000000000" pitchFamily="2" charset="0"/>
            </a:endParaRPr>
          </a:p>
          <a:p>
            <a:endParaRPr lang="ru-RU" sz="2100" b="1" dirty="0">
              <a:latin typeface="ItalicT" panose="00000400000000000000" pitchFamily="2" charset="0"/>
              <a:cs typeface="ItalicT" panose="00000400000000000000" pitchFamily="2" charset="0"/>
            </a:endParaRPr>
          </a:p>
          <a:p>
            <a:pPr marL="0" indent="0" algn="ct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г. Орск, </a:t>
            </a:r>
          </a:p>
          <a:p>
            <a:pPr marL="0" indent="0" algn="ct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Оренбургская область, </a:t>
            </a:r>
          </a:p>
          <a:p>
            <a:pPr marL="0" indent="0" algn="ctr">
              <a:buNone/>
            </a:pPr>
            <a:r>
              <a:rPr lang="ru-RU" sz="2100" b="1" dirty="0">
                <a:latin typeface="ItalicT" panose="00000400000000000000" pitchFamily="2" charset="0"/>
                <a:cs typeface="ItalicT" panose="00000400000000000000" pitchFamily="2" charset="0"/>
              </a:rPr>
              <a:t>Россия</a:t>
            </a:r>
          </a:p>
          <a:p>
            <a:endParaRPr lang="ru-RU" dirty="0"/>
          </a:p>
        </p:txBody>
      </p:sp>
      <p:pic>
        <p:nvPicPr>
          <p:cNvPr id="9" name="Ansambl_Detskie_Pesni_-_V_gostyakh_u_skazki_58743322">
            <a:hlinkClick r:id="" action="ppaction://media"/>
            <a:extLst>
              <a:ext uri="{FF2B5EF4-FFF2-40B4-BE49-F238E27FC236}">
                <a16:creationId xmlns:a16="http://schemas.microsoft.com/office/drawing/2014/main" id="{584CCC19-6B43-43F6-932C-2B69B9E7A0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171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4112" y="629281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1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79994-7DEC-42AC-8D37-A6A32E2C0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0" y="5017"/>
            <a:ext cx="10814180" cy="685298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F23EE8-77ED-4047-A58D-5E9B0D0633F5}"/>
              </a:ext>
            </a:extLst>
          </p:cNvPr>
          <p:cNvSpPr/>
          <p:nvPr/>
        </p:nvSpPr>
        <p:spPr>
          <a:xfrm>
            <a:off x="6379722" y="522714"/>
            <a:ext cx="4481121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</a:rPr>
              <a:t>Алексей Толстой родился 10 января 1883 в городе Николаевске Самарской губернии.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</a:rPr>
              <a:t>В школе Толстой любил читать книги. Алексей Толстой писал: « Когда я был маленький, очень, очень давно, - я читал одну книжку: она называлась «Пиноккио, или похождения деревянной куклы». Я часто рассказывал моим товарищам, девочкам и мальчикам, замечательные приключения Буратино. Но так как книжка потерялась, то я рассказывал каждый раз по-новому, выдумывая такие похождения, каких в книге совсем и не было. Теперь через много-много лет, я припомнил моего старого друга Буратино и надумал рассказать вам, девочкам и мальчикам, необычайную историю про деревянного человечка.»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3D3710-975D-403D-A8E5-5427D660B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2" t="3346" b="15683"/>
          <a:stretch/>
        </p:blipFill>
        <p:spPr bwMode="auto">
          <a:xfrm flipH="1">
            <a:off x="1518473" y="522714"/>
            <a:ext cx="4031687" cy="5032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1FED33-EA5A-4D97-8724-C20130F2BEFB}"/>
              </a:ext>
            </a:extLst>
          </p:cNvPr>
          <p:cNvSpPr/>
          <p:nvPr/>
        </p:nvSpPr>
        <p:spPr>
          <a:xfrm>
            <a:off x="2071299" y="5555606"/>
            <a:ext cx="3417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Алексей Николаевич Толстой 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1883-1945</a:t>
            </a:r>
          </a:p>
        </p:txBody>
      </p:sp>
    </p:spTree>
    <p:extLst>
      <p:ext uri="{BB962C8B-B14F-4D97-AF65-F5344CB8AC3E}">
        <p14:creationId xmlns:p14="http://schemas.microsoft.com/office/powerpoint/2010/main" val="352308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79994-7DEC-42AC-8D37-A6A32E2C0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0" y="5017"/>
            <a:ext cx="10814180" cy="685298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F23EE8-77ED-4047-A58D-5E9B0D0633F5}"/>
              </a:ext>
            </a:extLst>
          </p:cNvPr>
          <p:cNvSpPr/>
          <p:nvPr/>
        </p:nvSpPr>
        <p:spPr>
          <a:xfrm>
            <a:off x="1761923" y="3367714"/>
            <a:ext cx="384111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Герой этой книжки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Был поленом, а стал мальчишкой.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Столяр Джузеппе-сизый нос,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 Его поленом в дом принес.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А Папа Карло потрудился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Над поленом не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простым,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И игрушку Буратино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С длинным носом смастерил.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" panose="020B0502040204020203" pitchFamily="34" charset="0"/>
              <a:ea typeface="Batang" panose="02030600000101010101" pitchFamily="18" charset="-127"/>
            </a:endParaRPr>
          </a:p>
        </p:txBody>
      </p:sp>
      <p:pic>
        <p:nvPicPr>
          <p:cNvPr id="2050" name="Picture 2" descr="Леонид Владимирский «Золотой ключик или приключения Буратино» — Картинки и  разговоры">
            <a:extLst>
              <a:ext uri="{FF2B5EF4-FFF2-40B4-BE49-F238E27FC236}">
                <a16:creationId xmlns:a16="http://schemas.microsoft.com/office/drawing/2014/main" id="{182324EC-A17C-41CB-A021-CA3E74D51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8571" r="7336" b="4626"/>
          <a:stretch/>
        </p:blipFill>
        <p:spPr bwMode="auto">
          <a:xfrm>
            <a:off x="6503438" y="420078"/>
            <a:ext cx="4012164" cy="5952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99A1D8-2FF8-4DFF-989B-BBB5415BDC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1" t="8806" r="6008" b="6045"/>
          <a:stretch/>
        </p:blipFill>
        <p:spPr>
          <a:xfrm>
            <a:off x="1676399" y="522714"/>
            <a:ext cx="4012164" cy="214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328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79994-7DEC-42AC-8D37-A6A32E2C0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0" y="5017"/>
            <a:ext cx="10814180" cy="685298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F23EE8-77ED-4047-A58D-5E9B0D0633F5}"/>
              </a:ext>
            </a:extLst>
          </p:cNvPr>
          <p:cNvSpPr/>
          <p:nvPr/>
        </p:nvSpPr>
        <p:spPr>
          <a:xfrm>
            <a:off x="2080067" y="3857857"/>
            <a:ext cx="3498072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Он купил мальчишке книжку,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Чтобы в школу он ходил.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А веселый Буратино-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Деревянный озорник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Всюду нос сует свой длинный,</a:t>
            </a:r>
            <a:b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</a:br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Попадает вместо школы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В деревянный балаган...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" panose="020B0502040204020203" pitchFamily="34" charset="0"/>
              <a:ea typeface="Batang" panose="02030600000101010101" pitchFamily="18" charset="-127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10E60D-5437-4695-BFD5-6DDFD8165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t="11510" r="6793" b="8844"/>
          <a:stretch/>
        </p:blipFill>
        <p:spPr bwMode="auto">
          <a:xfrm>
            <a:off x="6613862" y="572478"/>
            <a:ext cx="3984172" cy="546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526DD9A-84BB-4012-BC49-80A613B28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6256" r="3388" b="2122"/>
          <a:stretch/>
        </p:blipFill>
        <p:spPr bwMode="auto">
          <a:xfrm>
            <a:off x="1593966" y="433874"/>
            <a:ext cx="4155248" cy="2995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95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79994-7DEC-42AC-8D37-A6A32E2C0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0" y="5017"/>
            <a:ext cx="10814180" cy="685298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EFF779-ABCC-4942-975D-0980A8A57C5E}"/>
              </a:ext>
            </a:extLst>
          </p:cNvPr>
          <p:cNvSpPr/>
          <p:nvPr/>
        </p:nvSpPr>
        <p:spPr>
          <a:xfrm>
            <a:off x="1742331" y="4062462"/>
            <a:ext cx="3663182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В книжке много приключений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Буратино испытал,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Там друзей он встретил добрых,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Хоть пришлось ему несладко-</a:t>
            </a:r>
            <a:b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</a:br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Он не бросил их в беде.</a:t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</a:br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Золотой волшебный ключик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Он в конце концов нашел.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" panose="020B0502040204020203" pitchFamily="34" charset="0"/>
              <a:ea typeface="Batang" panose="02030600000101010101" pitchFamily="18" charset="-127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84B7663-573C-408E-8E7A-3E49CD768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1088" r="859" b="1768"/>
          <a:stretch/>
        </p:blipFill>
        <p:spPr bwMode="auto">
          <a:xfrm>
            <a:off x="1529132" y="506599"/>
            <a:ext cx="4290538" cy="3054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F762687-0C54-40A4-B55B-52D0FF521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387" r="6238" b="7387"/>
          <a:stretch/>
        </p:blipFill>
        <p:spPr bwMode="auto">
          <a:xfrm>
            <a:off x="6372332" y="431953"/>
            <a:ext cx="4290539" cy="5844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79994-7DEC-42AC-8D37-A6A32E2C0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0" y="5017"/>
            <a:ext cx="10814180" cy="685298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E3D49B8-219B-41AC-ABA0-25640A478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0" t="6395" r="23811" b="9388"/>
          <a:stretch/>
        </p:blipFill>
        <p:spPr bwMode="auto">
          <a:xfrm>
            <a:off x="6372332" y="468188"/>
            <a:ext cx="4290536" cy="5625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F0805C-6DE8-402C-9ED7-5A0BCE97E7C1}"/>
              </a:ext>
            </a:extLst>
          </p:cNvPr>
          <p:cNvSpPr/>
          <p:nvPr/>
        </p:nvSpPr>
        <p:spPr>
          <a:xfrm>
            <a:off x="2154349" y="4790250"/>
            <a:ext cx="30444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Этот ключик не простой,-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Вес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ь окутан тайной он.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Ведь не зря </a:t>
            </a:r>
            <a:r>
              <a:rPr lang="ru-RU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Тортилла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" panose="020B0502040204020203" pitchFamily="34" charset="0"/>
              <a:ea typeface="Batang" panose="02030600000101010101" pitchFamily="18" charset="-127"/>
            </a:endParaRP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На дне пруда его хранила.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F739774-7C01-42B5-9AB6-24FA37406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768" y="602772"/>
            <a:ext cx="4092348" cy="3969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1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79994-7DEC-42AC-8D37-A6A32E2C0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0" y="5017"/>
            <a:ext cx="10814180" cy="685298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EFF779-ABCC-4942-975D-0980A8A57C5E}"/>
              </a:ext>
            </a:extLst>
          </p:cNvPr>
          <p:cNvSpPr/>
          <p:nvPr/>
        </p:nvSpPr>
        <p:spPr>
          <a:xfrm>
            <a:off x="6842070" y="3771857"/>
            <a:ext cx="343876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Мы эту сказку прочитали,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Тайну ключика узнали.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И вам желаем прочитать.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Там ждут вас приключения 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И новые друзья.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Веселый Буратино-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Добрейший озорник</a:t>
            </a:r>
          </a:p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" panose="020B0502040204020203" pitchFamily="34" charset="0"/>
                <a:ea typeface="Batang" panose="02030600000101010101" pitchFamily="18" charset="-127"/>
              </a:rPr>
              <a:t>Для вас откроет тайны дверь!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" panose="020B0502040204020203" pitchFamily="34" charset="0"/>
              <a:ea typeface="Batang" panose="02030600000101010101" pitchFamily="18" charset="-127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62ED6D8-15EA-4243-9BAF-212D7C9D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27" y="480788"/>
            <a:ext cx="4245848" cy="3011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BA37187-2EAF-47CC-8815-62206A1B8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7716" r="10662" b="9653"/>
          <a:stretch/>
        </p:blipFill>
        <p:spPr bwMode="auto">
          <a:xfrm>
            <a:off x="1688822" y="480788"/>
            <a:ext cx="4064652" cy="5618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246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323</Words>
  <Application>Microsoft Office PowerPoint</Application>
  <PresentationFormat>Широкоэкранный</PresentationFormat>
  <Paragraphs>49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Bahnschrift Light</vt:lpstr>
      <vt:lpstr>Calibri</vt:lpstr>
      <vt:lpstr>Calibri Light</vt:lpstr>
      <vt:lpstr>ItalicT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tatyana.komissarova.97@mail.ru</dc:creator>
  <cp:lastModifiedBy>tatyana.komissarova.97@mail.ru</cp:lastModifiedBy>
  <cp:revision>46</cp:revision>
  <dcterms:created xsi:type="dcterms:W3CDTF">2021-03-21T05:35:55Z</dcterms:created>
  <dcterms:modified xsi:type="dcterms:W3CDTF">2021-03-21T08:49:15Z</dcterms:modified>
</cp:coreProperties>
</file>